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5" r:id="rId2"/>
    <p:sldId id="258" r:id="rId3"/>
    <p:sldId id="259" r:id="rId4"/>
    <p:sldId id="260" r:id="rId5"/>
    <p:sldId id="261" r:id="rId6"/>
    <p:sldId id="263" r:id="rId7"/>
    <p:sldId id="267" r:id="rId8"/>
    <p:sldId id="268" r:id="rId9"/>
    <p:sldId id="264" r:id="rId10"/>
    <p:sldId id="269" r:id="rId11"/>
    <p:sldId id="270" r:id="rId12"/>
    <p:sldId id="265" r:id="rId13"/>
    <p:sldId id="266" r:id="rId14"/>
    <p:sldId id="271" r:id="rId15"/>
    <p:sldId id="272" r:id="rId16"/>
    <p:sldId id="273" r:id="rId17"/>
    <p:sldId id="274" r:id="rId18"/>
    <p:sldId id="275" r:id="rId19"/>
    <p:sldId id="276" r:id="rId20"/>
    <p:sldId id="277" r:id="rId21"/>
    <p:sldId id="278" r:id="rId22"/>
    <p:sldId id="280" r:id="rId23"/>
    <p:sldId id="286" r:id="rId24"/>
    <p:sldId id="287" r:id="rId25"/>
    <p:sldId id="288" r:id="rId26"/>
    <p:sldId id="289" r:id="rId27"/>
    <p:sldId id="290" r:id="rId28"/>
    <p:sldId id="293" r:id="rId29"/>
    <p:sldId id="294" r:id="rId30"/>
    <p:sldId id="291" r:id="rId31"/>
    <p:sldId id="283"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1792" autoAdjust="0"/>
  </p:normalViewPr>
  <p:slideViewPr>
    <p:cSldViewPr>
      <p:cViewPr varScale="1">
        <p:scale>
          <a:sx n="72" d="100"/>
          <a:sy n="72" d="100"/>
        </p:scale>
        <p:origin x="-14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CC8FA-BB6C-46A2-8EEA-017EFFB3225C}" type="datetimeFigureOut">
              <a:rPr lang="en-US" smtClean="0"/>
              <a:pPr/>
              <a:t>9/20/2020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29F21-8EBA-4EBE-A20C-054E21032898}" type="slidenum">
              <a:rPr lang="en-US" smtClean="0"/>
              <a:pPr/>
              <a:t>‹#›</a:t>
            </a:fld>
            <a:endParaRPr lang="en-US"/>
          </a:p>
        </p:txBody>
      </p:sp>
    </p:spTree>
    <p:extLst>
      <p:ext uri="{BB962C8B-B14F-4D97-AF65-F5344CB8AC3E}">
        <p14:creationId xmlns="" xmlns:p14="http://schemas.microsoft.com/office/powerpoint/2010/main" val="313185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E29F21-8EBA-4EBE-A20C-054E2103289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a:ln/>
        </p:spPr>
      </p:sp>
      <p:sp>
        <p:nvSpPr>
          <p:cNvPr id="37891" name="Notes Placeholder 2"/>
          <p:cNvSpPr>
            <a:spLocks noGrp="1" noChangeArrowheads="1"/>
          </p:cNvSpPr>
          <p:nvPr>
            <p:ph type="body" idx="4294967295"/>
          </p:nvPr>
        </p:nvSpPr>
        <p:spPr>
          <a:noFill/>
          <a:ln/>
        </p:spPr>
        <p:txBody>
          <a:bodyPr/>
          <a:lstStyle/>
          <a:p>
            <a:endParaRPr lang="en-US" altLang="zh-CN" smtClean="0"/>
          </a:p>
        </p:txBody>
      </p:sp>
      <p:sp>
        <p:nvSpPr>
          <p:cNvPr id="37892" name="Slide Number Placeholder 3"/>
          <p:cNvSpPr>
            <a:spLocks noGrp="1" noChangeArrowheads="1"/>
          </p:cNvSpPr>
          <p:nvPr>
            <p:ph type="sldNum" sz="quarter" idx="5"/>
          </p:nvPr>
        </p:nvSpPr>
        <p:spPr>
          <a:noFill/>
        </p:spPr>
        <p:txBody>
          <a:bodyPr/>
          <a:lstStyle/>
          <a:p>
            <a:fld id="{DF1E5791-B77C-4CD7-A83E-B6B26FCC6277}" type="slidenum">
              <a:rPr lang="en-US" altLang="zh-CN" smtClean="0"/>
              <a:pPr/>
              <a:t>17</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674444E-8833-4D96-B14A-5B281937B96A}" type="slidenum">
              <a:rPr lang="en-US"/>
              <a:pPr/>
              <a:t>18</a:t>
            </a:fld>
            <a:endParaRPr lang="en-US"/>
          </a:p>
        </p:txBody>
      </p:sp>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A62F78-2772-470E-8AC8-990D8EF47EAF}" type="slidenum">
              <a:rPr lang="en-US" sz="1200"/>
              <a:pPr algn="r"/>
              <a:t>18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0542E7-7EE4-46B4-AEC9-7B61E10F2A62}" type="slidenum">
              <a:rPr lang="en-US"/>
              <a:pPr/>
              <a:t>19</a:t>
            </a:fld>
            <a:endParaRPr lang="en-US"/>
          </a:p>
        </p:txBody>
      </p:sp>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4D4BAF-2887-457A-AAEA-BE3BEAA574C2}" type="slidenum">
              <a:rPr lang="en-US" sz="1200"/>
              <a:pPr algn="r"/>
              <a:t>19</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03F153-DB74-441B-8652-869020B1A8A9}" type="slidenum">
              <a:rPr lang="en-US"/>
              <a:pPr/>
              <a:t>20</a:t>
            </a:fld>
            <a:endParaRPr lang="en-US"/>
          </a:p>
        </p:txBody>
      </p:sp>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E45F01-77C5-4001-9E46-7D756133ED5E}" type="slidenum">
              <a:rPr lang="en-US" sz="1200"/>
              <a:pPr algn="r"/>
              <a:t>20</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60289A-988F-4B40-A033-00EDF8F5BBB3}" type="slidenum">
              <a:rPr lang="en-US"/>
              <a:pPr/>
              <a:t>21</a:t>
            </a:fld>
            <a:endParaRPr lang="en-US"/>
          </a:p>
        </p:txBody>
      </p:sp>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1A2A5F-D08C-4F8D-A724-BA07D9831FA7}" type="slidenum">
              <a:rPr lang="en-US" sz="1200"/>
              <a:pPr algn="r"/>
              <a:t>21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1E6D75-0E40-4BF2-BC8B-DD73420E4EE6}" type="slidenum">
              <a:rPr lang="en-US"/>
              <a:pPr/>
              <a:t>6</a:t>
            </a:fld>
            <a:endParaRPr lang="en-US"/>
          </a:p>
        </p:txBody>
      </p:sp>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D62CA30-C6B1-4E53-983C-043139656936}" type="slidenum">
              <a:rPr lang="en-US" sz="1200"/>
              <a:pPr algn="r"/>
              <a:t>6</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7166E54-AAF3-4045-8247-C213B735B19F}"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597188-0870-4160-8570-B8F8165BA7D5}" type="slidenum">
              <a:rPr lang="en-US"/>
              <a:pPr/>
              <a:t>9</a:t>
            </a:fld>
            <a:endParaRPr lang="en-US"/>
          </a:p>
        </p:txBody>
      </p:sp>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7BA1EA-7CF4-47DA-9A4E-C61F2D6C5FBF}" type="slidenum">
              <a:rPr lang="en-US" sz="1200"/>
              <a:pPr algn="r"/>
              <a:t>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F4C68E-CEEA-46A7-93AB-302CFECD02AF}" type="slidenum">
              <a:rPr lang="en-US"/>
              <a:pPr/>
              <a:t>12</a:t>
            </a:fld>
            <a:endParaRPr lang="en-US"/>
          </a:p>
        </p:txBody>
      </p:sp>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p:txBody>
          <a:bodyPr/>
          <a:lstStyle/>
          <a:p>
            <a:endParaRPr lang="en-US"/>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C404359-7824-48EE-A70E-F149632B9260}" type="slidenum">
              <a:rPr lang="en-US" sz="1200"/>
              <a:pPr algn="r"/>
              <a:t>12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7C5F3E-1BBF-4AAB-B1BF-6F7507E4AD8B}" type="slidenum">
              <a:rPr lang="en-US"/>
              <a:pPr/>
              <a:t>13</a:t>
            </a:fld>
            <a:endParaRPr lang="en-US"/>
          </a:p>
        </p:txBody>
      </p:sp>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88B972-C5A9-40A4-BB88-2FD7CB6C5F6B}" type="slidenum">
              <a:rPr lang="en-US" sz="1200"/>
              <a:pPr algn="r"/>
              <a:t>13</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idx="4294967295"/>
          </p:nvPr>
        </p:nvSpPr>
        <p:spPr>
          <a:ln/>
        </p:spPr>
      </p:sp>
      <p:sp>
        <p:nvSpPr>
          <p:cNvPr id="34819" name="Notes Placeholder 2"/>
          <p:cNvSpPr>
            <a:spLocks noGrp="1" noChangeArrowheads="1"/>
          </p:cNvSpPr>
          <p:nvPr>
            <p:ph type="body" idx="4294967295"/>
          </p:nvPr>
        </p:nvSpPr>
        <p:spPr>
          <a:noFill/>
          <a:ln/>
        </p:spPr>
        <p:txBody>
          <a:bodyPr/>
          <a:lstStyle/>
          <a:p>
            <a:endParaRPr lang="en-US" altLang="zh-CN" smtClean="0"/>
          </a:p>
        </p:txBody>
      </p:sp>
      <p:sp>
        <p:nvSpPr>
          <p:cNvPr id="34820" name="Slide Number Placeholder 3"/>
          <p:cNvSpPr>
            <a:spLocks noGrp="1" noChangeArrowheads="1"/>
          </p:cNvSpPr>
          <p:nvPr>
            <p:ph type="sldNum" sz="quarter" idx="5"/>
          </p:nvPr>
        </p:nvSpPr>
        <p:spPr>
          <a:noFill/>
        </p:spPr>
        <p:txBody>
          <a:bodyPr/>
          <a:lstStyle/>
          <a:p>
            <a:fld id="{0F8BA834-3611-4573-AC15-436DE38B6474}" type="slidenum">
              <a:rPr lang="en-US" altLang="zh-CN" smtClean="0"/>
              <a:pPr/>
              <a:t>14</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idx="4294967295"/>
          </p:nvPr>
        </p:nvSpPr>
        <p:spPr>
          <a:ln/>
        </p:spPr>
      </p:sp>
      <p:sp>
        <p:nvSpPr>
          <p:cNvPr id="35843" name="Notes Placeholder 2"/>
          <p:cNvSpPr>
            <a:spLocks noGrp="1" noChangeArrowheads="1"/>
          </p:cNvSpPr>
          <p:nvPr>
            <p:ph type="body" idx="4294967295"/>
          </p:nvPr>
        </p:nvSpPr>
        <p:spPr>
          <a:noFill/>
          <a:ln/>
        </p:spPr>
        <p:txBody>
          <a:bodyPr/>
          <a:lstStyle/>
          <a:p>
            <a:endParaRPr lang="en-US" altLang="zh-CN" smtClean="0"/>
          </a:p>
        </p:txBody>
      </p:sp>
      <p:sp>
        <p:nvSpPr>
          <p:cNvPr id="35844" name="Slide Number Placeholder 3"/>
          <p:cNvSpPr>
            <a:spLocks noGrp="1" noChangeArrowheads="1"/>
          </p:cNvSpPr>
          <p:nvPr>
            <p:ph type="sldNum" sz="quarter" idx="5"/>
          </p:nvPr>
        </p:nvSpPr>
        <p:spPr>
          <a:noFill/>
        </p:spPr>
        <p:txBody>
          <a:bodyPr/>
          <a:lstStyle/>
          <a:p>
            <a:fld id="{8CE9CE58-882A-4C9E-8D73-CC27BC1E7D80}" type="slidenum">
              <a:rPr lang="en-US" altLang="zh-CN" smtClean="0"/>
              <a:pPr/>
              <a:t>15</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idx="4294967295"/>
          </p:nvPr>
        </p:nvSpPr>
        <p:spPr>
          <a:ln/>
        </p:spPr>
      </p:sp>
      <p:sp>
        <p:nvSpPr>
          <p:cNvPr id="36867" name="Notes Placeholder 2"/>
          <p:cNvSpPr>
            <a:spLocks noGrp="1" noChangeArrowheads="1"/>
          </p:cNvSpPr>
          <p:nvPr>
            <p:ph type="body" idx="4294967295"/>
          </p:nvPr>
        </p:nvSpPr>
        <p:spPr>
          <a:noFill/>
          <a:ln/>
        </p:spPr>
        <p:txBody>
          <a:bodyPr/>
          <a:lstStyle/>
          <a:p>
            <a:endParaRPr lang="en-US" altLang="zh-CN" smtClean="0"/>
          </a:p>
        </p:txBody>
      </p:sp>
      <p:sp>
        <p:nvSpPr>
          <p:cNvPr id="36868" name="Slide Number Placeholder 3"/>
          <p:cNvSpPr>
            <a:spLocks noGrp="1" noChangeArrowheads="1"/>
          </p:cNvSpPr>
          <p:nvPr>
            <p:ph type="sldNum" sz="quarter" idx="5"/>
          </p:nvPr>
        </p:nvSpPr>
        <p:spPr>
          <a:noFill/>
        </p:spPr>
        <p:txBody>
          <a:bodyPr/>
          <a:lstStyle/>
          <a:p>
            <a:fld id="{0A69168F-BE64-489F-B0D0-2ACD1C1C85FB}" type="slidenum">
              <a:rPr lang="en-US" altLang="zh-CN" smtClean="0"/>
              <a:pPr/>
              <a:t>16</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49763-F587-4063-A51E-BE70BBA8A4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7ED38-FEC9-4152-9D96-17B13F9B2A37}"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7ED38-FEC9-4152-9D96-17B13F9B2A37}"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B7ED38-FEC9-4152-9D96-17B13F9B2A37}" type="datetimeFigureOut">
              <a:rPr lang="en-US" smtClean="0"/>
              <a:pPr/>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7ED38-FEC9-4152-9D96-17B13F9B2A37}" type="datetimeFigureOut">
              <a:rPr lang="en-US" smtClean="0"/>
              <a:pPr/>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7ED38-FEC9-4152-9D96-17B13F9B2A37}" type="datetimeFigureOut">
              <a:rPr lang="en-US" smtClean="0"/>
              <a:pPr/>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7ED38-FEC9-4152-9D96-17B13F9B2A37}"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7ED38-FEC9-4152-9D96-17B13F9B2A37}"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7ED38-FEC9-4152-9D96-17B13F9B2A37}" type="datetimeFigureOut">
              <a:rPr lang="en-US" smtClean="0"/>
              <a:pPr/>
              <a:t>9/20/2020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CC850-38D2-48BE-810A-20A2A4C01B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wretch.cc/album/show.php?i=jao8825252&amp;b=1271&amp;f=1461527352&amp;p=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rames PPT 014"/>
          <p:cNvPicPr>
            <a:picLocks noChangeAspect="1" noChangeArrowheads="1"/>
          </p:cNvPicPr>
          <p:nvPr/>
        </p:nvPicPr>
        <p:blipFill>
          <a:blip r:embed="rId3"/>
          <a:srcRect/>
          <a:stretch>
            <a:fillRect/>
          </a:stretch>
        </p:blipFill>
        <p:spPr bwMode="auto">
          <a:xfrm>
            <a:off x="0" y="0"/>
            <a:ext cx="9205913" cy="7004050"/>
          </a:xfrm>
          <a:prstGeom prst="rect">
            <a:avLst/>
          </a:prstGeom>
          <a:noFill/>
          <a:ln w="9525">
            <a:solidFill>
              <a:srgbClr val="00FF00"/>
            </a:solidFill>
            <a:miter lim="800000"/>
            <a:headEnd/>
            <a:tailEnd/>
          </a:ln>
        </p:spPr>
      </p:pic>
      <p:sp>
        <p:nvSpPr>
          <p:cNvPr id="24581" name="WordArt 6"/>
          <p:cNvSpPr>
            <a:spLocks noChangeArrowheads="1" noChangeShapeType="1" noTextEdit="1"/>
          </p:cNvSpPr>
          <p:nvPr/>
        </p:nvSpPr>
        <p:spPr bwMode="auto">
          <a:xfrm>
            <a:off x="381000" y="2590800"/>
            <a:ext cx="8305800" cy="2133600"/>
          </a:xfrm>
          <a:prstGeom prst="rect">
            <a:avLst/>
          </a:prstGeom>
        </p:spPr>
        <p:txBody>
          <a:bodyPr wrap="none" fromWordArt="1">
            <a:prstTxWarp prst="textPlain">
              <a:avLst>
                <a:gd name="adj" fmla="val 50000"/>
              </a:avLst>
            </a:prstTxWarp>
          </a:bodyPr>
          <a:lstStyle/>
          <a:p>
            <a:pPr algn="ctr"/>
            <a:r>
              <a:rPr lang="en-US" sz="6000"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SỰ TRUYỀN ÁNH </a:t>
            </a:r>
            <a:r>
              <a:rPr lang="en-US"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SÁNG</a:t>
            </a:r>
            <a:endParaRPr lang="vi-VN"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a:p>
            <a:pPr algn="ctr"/>
            <a:endParaRPr lang="en-US" sz="6000"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3" name="5-Point Star 2"/>
          <p:cNvSpPr/>
          <p:nvPr/>
        </p:nvSpPr>
        <p:spPr>
          <a:xfrm>
            <a:off x="914400" y="609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pPr>
            <a:endParaRPr lang="en-US" altLang="zh-CN">
              <a:solidFill>
                <a:srgbClr val="FFFFFF"/>
              </a:solidFill>
              <a:latin typeface="Lucida Sans Unicode" pitchFamily="34" charset="0"/>
              <a:ea typeface="SimSun" pitchFamily="2" charset="-122"/>
              <a:cs typeface="Arial" charset="0"/>
            </a:endParaRPr>
          </a:p>
        </p:txBody>
      </p:sp>
      <p:pic>
        <p:nvPicPr>
          <p:cNvPr id="57366" name="Picture 22" descr="Book-09"/>
          <p:cNvPicPr>
            <a:picLocks noChangeAspect="1" noChangeArrowheads="1" noCrop="1"/>
          </p:cNvPicPr>
          <p:nvPr/>
        </p:nvPicPr>
        <p:blipFill>
          <a:blip r:embed="rId4"/>
          <a:srcRect/>
          <a:stretch>
            <a:fillRect/>
          </a:stretch>
        </p:blipFill>
        <p:spPr bwMode="auto">
          <a:xfrm>
            <a:off x="7164388" y="4941888"/>
            <a:ext cx="1371600" cy="1524000"/>
          </a:xfrm>
          <a:prstGeom prst="rect">
            <a:avLst/>
          </a:prstGeom>
          <a:noFill/>
          <a:ln w="9525">
            <a:noFill/>
            <a:miter lim="800000"/>
            <a:headEnd/>
            <a:tailEnd/>
          </a:ln>
        </p:spPr>
      </p:pic>
    </p:spTree>
    <p:extLst>
      <p:ext uri="{BB962C8B-B14F-4D97-AF65-F5344CB8AC3E}">
        <p14:creationId xmlns="" xmlns:p14="http://schemas.microsoft.com/office/powerpoint/2010/main" val="2754348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checkerboard(across)">
                                      <p:cBhvr>
                                        <p:cTn id="7" dur="500"/>
                                        <p:tgtEl>
                                          <p:spTgt spid="5736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1275" y="914400"/>
            <a:ext cx="9102725" cy="1066800"/>
          </a:xfrm>
          <a:prstGeom prst="rect">
            <a:avLst/>
          </a:prstGeom>
          <a:noFill/>
          <a:ln w="9525">
            <a:noFill/>
            <a:miter lim="800000"/>
            <a:headEnd/>
            <a:tailEnd/>
          </a:ln>
        </p:spPr>
        <p:txBody>
          <a:bodyPr>
            <a:spAutoFit/>
          </a:bodyPr>
          <a:lstStyle/>
          <a:p>
            <a:pPr>
              <a:spcBef>
                <a:spcPct val="20000"/>
              </a:spcBef>
              <a:buFont typeface="Wingdings 2" pitchFamily="18" charset="2"/>
              <a:buChar char="?"/>
            </a:pPr>
            <a:r>
              <a:rPr lang="en-US" sz="3200" b="1" u="sng" dirty="0">
                <a:latin typeface="Times New Roman" pitchFamily="18" charset="0"/>
                <a:cs typeface="Times New Roman" pitchFamily="18" charset="0"/>
              </a:rPr>
              <a:t>C4.</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Hãy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giải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đáp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thắc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mắc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Hải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nêu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ra</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phần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mở</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a:t>
            </a:r>
          </a:p>
        </p:txBody>
      </p:sp>
      <p:sp>
        <p:nvSpPr>
          <p:cNvPr id="10243" name="Rectangle 5"/>
          <p:cNvSpPr>
            <a:spLocks noChangeArrowheads="1"/>
          </p:cNvSpPr>
          <p:nvPr/>
        </p:nvSpPr>
        <p:spPr bwMode="auto">
          <a:xfrm>
            <a:off x="294640" y="2245360"/>
            <a:ext cx="8534400" cy="2062163"/>
          </a:xfrm>
          <a:prstGeom prst="rect">
            <a:avLst/>
          </a:prstGeom>
          <a:noFill/>
          <a:ln w="9525">
            <a:noFill/>
            <a:miter lim="800000"/>
            <a:headEnd/>
            <a:tailEnd/>
          </a:ln>
        </p:spPr>
        <p:txBody>
          <a:bodyPr>
            <a:spAutoFit/>
          </a:bodyPr>
          <a:lstStyle/>
          <a:p>
            <a:r>
              <a:rPr lang="vi-VN" sz="3200" dirty="0">
                <a:latin typeface="Times New Roman" pitchFamily="18" charset="0"/>
                <a:cs typeface="Times New Roman" pitchFamily="18" charset="0"/>
              </a:rPr>
              <a:t>Hải thắc mắc: Bật đèn pin ta thấy bóng đèn sáng, nhưng không thấy đường đi của ánh sáng. Vậy làm thế nào để biết được </a:t>
            </a:r>
            <a:r>
              <a:rPr lang="vi-VN" sz="3200" b="1" i="1" dirty="0">
                <a:latin typeface="Times New Roman" pitchFamily="18" charset="0"/>
                <a:cs typeface="Times New Roman" pitchFamily="18" charset="0"/>
              </a:rPr>
              <a:t>ánh sáng từ đèn phát ra đã đi theo đường nào đến mắt ta?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1000" y="304800"/>
            <a:ext cx="8305800" cy="366713"/>
          </a:xfrm>
          <a:prstGeom prst="rect">
            <a:avLst/>
          </a:prstGeom>
          <a:noFill/>
          <a:ln w="9525">
            <a:noFill/>
            <a:miter lim="800000"/>
            <a:headEnd/>
            <a:tailEnd/>
          </a:ln>
        </p:spPr>
        <p:txBody>
          <a:bodyPr>
            <a:spAutoFit/>
          </a:bodyPr>
          <a:lstStyle/>
          <a:p>
            <a:pPr>
              <a:spcBef>
                <a:spcPct val="50000"/>
              </a:spcBef>
            </a:pPr>
            <a:endParaRPr lang="en-US">
              <a:latin typeface="VNI-Times" pitchFamily="2" charset="0"/>
            </a:endParaRPr>
          </a:p>
        </p:txBody>
      </p:sp>
      <p:sp>
        <p:nvSpPr>
          <p:cNvPr id="11267" name="Rectangle 5"/>
          <p:cNvSpPr>
            <a:spLocks noChangeArrowheads="1"/>
          </p:cNvSpPr>
          <p:nvPr/>
        </p:nvSpPr>
        <p:spPr bwMode="auto">
          <a:xfrm>
            <a:off x="228600" y="275511"/>
            <a:ext cx="8686800" cy="5262979"/>
          </a:xfrm>
          <a:prstGeom prst="rect">
            <a:avLst/>
          </a:prstGeom>
          <a:noFill/>
          <a:ln w="9525">
            <a:noFill/>
            <a:miter lim="800000"/>
            <a:headEnd/>
            <a:tailEnd/>
          </a:ln>
        </p:spPr>
        <p:txBody>
          <a:bodyPr wrap="square" anchor="ctr">
            <a:spAutoFit/>
          </a:bodyPr>
          <a:lstStyle/>
          <a:p>
            <a:pPr eaLnBrk="0" hangingPunct="0"/>
            <a:r>
              <a:rPr lang="en-US" sz="2800" dirty="0">
                <a:solidFill>
                  <a:srgbClr val="060FBA"/>
                </a:solidFill>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tốc</a:t>
            </a:r>
            <a:r>
              <a:rPr lang="en-US" sz="2800" dirty="0">
                <a:latin typeface="Times New Roman" pitchFamily="18" charset="0"/>
                <a:cs typeface="Times New Roman" pitchFamily="18" charset="0"/>
              </a:rPr>
              <a:t> 300.000km/s,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p>
          <a:p>
            <a:pPr eaLnBrk="0" hangingPunct="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(hay ở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to</a:t>
            </a:r>
            <a:r>
              <a:rPr lang="en-US" sz="2800" dirty="0" smtClean="0">
                <a:latin typeface="Times New Roman" pitchFamily="18" charset="0"/>
                <a:cs typeface="Times New Roman" pitchFamily="18" charset="0"/>
              </a:rPr>
              <a:t>)</a:t>
            </a:r>
          </a:p>
          <a:p>
            <a:pPr eaLnBrk="0" hangingPunct="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1913" y="1412875"/>
            <a:ext cx="7056437" cy="4895850"/>
            <a:chOff x="1447800" y="2286000"/>
            <a:chExt cx="5757808" cy="3231098"/>
          </a:xfrm>
        </p:grpSpPr>
        <p:sp>
          <p:nvSpPr>
            <p:cNvPr id="274" name="Rectangle 273"/>
            <p:cNvSpPr/>
            <p:nvPr/>
          </p:nvSpPr>
          <p:spPr>
            <a:xfrm>
              <a:off x="1447800" y="3643816"/>
              <a:ext cx="4190441" cy="1766417"/>
            </a:xfrm>
            <a:prstGeom prst="rect">
              <a:avLst/>
            </a:prstGeom>
            <a:blipFill>
              <a:blip r:embed="rId4"/>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9" name="Cube 8"/>
            <p:cNvSpPr/>
            <p:nvPr/>
          </p:nvSpPr>
          <p:spPr>
            <a:xfrm>
              <a:off x="1898650" y="26397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nvGrpSpPr>
            <p:cNvPr id="3" name="Group 12"/>
            <p:cNvGrpSpPr>
              <a:grpSpLocks/>
            </p:cNvGrpSpPr>
            <p:nvPr/>
          </p:nvGrpSpPr>
          <p:grpSpPr bwMode="auto">
            <a:xfrm>
              <a:off x="1864013" y="2502426"/>
              <a:ext cx="2065866" cy="746976"/>
              <a:chOff x="2209798" y="2922812"/>
              <a:chExt cx="2065866" cy="746976"/>
            </a:xfrm>
          </p:grpSpPr>
          <p:grpSp>
            <p:nvGrpSpPr>
              <p:cNvPr id="4" name="Group 11"/>
              <p:cNvGrpSpPr>
                <a:grpSpLocks/>
              </p:cNvGrpSpPr>
              <p:nvPr/>
            </p:nvGrpSpPr>
            <p:grpSpPr bwMode="auto">
              <a:xfrm>
                <a:off x="2209798" y="2957440"/>
                <a:ext cx="2065866" cy="712348"/>
                <a:chOff x="1296" y="2598"/>
                <a:chExt cx="488" cy="288"/>
              </a:xfrm>
            </p:grpSpPr>
            <p:sp>
              <p:nvSpPr>
                <p:cNvPr id="32777" name="AutoShape 9"/>
                <p:cNvSpPr>
                  <a:spLocks noChangeArrowheads="1"/>
                </p:cNvSpPr>
                <p:nvPr/>
              </p:nvSpPr>
              <p:spPr bwMode="auto">
                <a:xfrm rot="5400000">
                  <a:off x="1430" y="2506"/>
                  <a:ext cx="192" cy="460"/>
                </a:xfrm>
                <a:prstGeom prst="can">
                  <a:avLst>
                    <a:gd name="adj" fmla="val 82368"/>
                  </a:avLst>
                </a:prstGeom>
                <a:gradFill rotWithShape="1">
                  <a:gsLst>
                    <a:gs pos="0">
                      <a:srgbClr val="000000"/>
                    </a:gs>
                    <a:gs pos="50000">
                      <a:srgbClr val="FFFFFF"/>
                    </a:gs>
                    <a:gs pos="100000">
                      <a:srgbClr val="000000"/>
                    </a:gs>
                  </a:gsLst>
                  <a:lin ang="0" scaled="1"/>
                </a:gradFill>
                <a:ln w="9525">
                  <a:solidFill>
                    <a:schemeClr val="tx1"/>
                  </a:solidFill>
                  <a:round/>
                  <a:headEnd/>
                  <a:tailEnd/>
                </a:ln>
                <a:effectLst/>
              </p:spPr>
              <p:txBody>
                <a:bodyPr rot="10800000" vert="eaVert" wrap="none" anchor="ctr"/>
                <a:lstStyle/>
                <a:p>
                  <a:endParaRPr lang="en-US" altLang="en-US">
                    <a:solidFill>
                      <a:srgbClr val="002060"/>
                    </a:solidFill>
                  </a:endParaRPr>
                </a:p>
              </p:txBody>
            </p:sp>
            <p:sp>
              <p:nvSpPr>
                <p:cNvPr id="32778" name="AutoShape 8"/>
                <p:cNvSpPr>
                  <a:spLocks noChangeArrowheads="1"/>
                </p:cNvSpPr>
                <p:nvPr/>
              </p:nvSpPr>
              <p:spPr bwMode="auto">
                <a:xfrm>
                  <a:off x="1687" y="2598"/>
                  <a:ext cx="97"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8 w 21600"/>
                    <a:gd name="T25" fmla="*/ 3150 h 21600"/>
                    <a:gd name="T26" fmla="*/ 18482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43" y="10800"/>
                      </a:moveTo>
                      <a:cubicBezTo>
                        <a:pt x="9643" y="11439"/>
                        <a:pt x="10161" y="11957"/>
                        <a:pt x="10800" y="11957"/>
                      </a:cubicBezTo>
                      <a:cubicBezTo>
                        <a:pt x="11439" y="11957"/>
                        <a:pt x="11957" y="11439"/>
                        <a:pt x="11957" y="10800"/>
                      </a:cubicBezTo>
                      <a:cubicBezTo>
                        <a:pt x="11957" y="10161"/>
                        <a:pt x="11439" y="9643"/>
                        <a:pt x="10800" y="9643"/>
                      </a:cubicBezTo>
                      <a:cubicBezTo>
                        <a:pt x="10161" y="9643"/>
                        <a:pt x="9643" y="10161"/>
                        <a:pt x="9643" y="10800"/>
                      </a:cubicBezTo>
                      <a:close/>
                    </a:path>
                  </a:pathLst>
                </a:custGeom>
                <a:solidFill>
                  <a:srgbClr val="000000"/>
                </a:solidFill>
                <a:ln w="9525">
                  <a:solidFill>
                    <a:schemeClr val="tx1"/>
                  </a:solidFill>
                  <a:round/>
                  <a:headEnd/>
                  <a:tailEnd/>
                </a:ln>
                <a:effectLst/>
              </p:spPr>
              <p:txBody>
                <a:bodyPr wrap="none" anchor="ctr"/>
                <a:lstStyle/>
                <a:p>
                  <a:endParaRPr lang="en-US"/>
                </a:p>
              </p:txBody>
            </p:sp>
          </p:grpSp>
          <p:sp>
            <p:nvSpPr>
              <p:cNvPr id="11" name="Moon 10"/>
              <p:cNvSpPr/>
              <p:nvPr/>
            </p:nvSpPr>
            <p:spPr>
              <a:xfrm>
                <a:off x="3627967" y="2934262"/>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3862250" y="2923259"/>
                <a:ext cx="410625" cy="734435"/>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grpSp>
          <p:nvGrpSpPr>
            <p:cNvPr id="5" name="Group 25"/>
            <p:cNvGrpSpPr>
              <a:grpSpLocks/>
            </p:cNvGrpSpPr>
            <p:nvPr/>
          </p:nvGrpSpPr>
          <p:grpSpPr bwMode="auto">
            <a:xfrm>
              <a:off x="3724562" y="2906097"/>
              <a:ext cx="2135137" cy="0"/>
              <a:chOff x="3732263" y="2897875"/>
              <a:chExt cx="2135137" cy="0"/>
            </a:xfrm>
          </p:grpSpPr>
          <p:cxnSp>
            <p:nvCxnSpPr>
              <p:cNvPr id="15" name="Straight Connector 14"/>
              <p:cNvCxnSpPr/>
              <p:nvPr/>
            </p:nvCxnSpPr>
            <p:spPr>
              <a:xfrm>
                <a:off x="3732717" y="2898087"/>
                <a:ext cx="213472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4359664" y="2898087"/>
                <a:ext cx="55181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pic>
          <p:nvPicPr>
            <p:cNvPr id="1028" name="Picture 4"/>
            <p:cNvPicPr>
              <a:picLocks noChangeAspect="1" noChangeArrowheads="1"/>
            </p:cNvPicPr>
            <p:nvPr/>
          </p:nvPicPr>
          <p:blipFill>
            <a:blip r:embed="rId5"/>
            <a:srcRect/>
            <a:stretch>
              <a:fillRect/>
            </a:stretch>
          </p:blipFill>
          <p:spPr bwMode="auto">
            <a:xfrm>
              <a:off x="2285888" y="2286000"/>
              <a:ext cx="4919720" cy="323109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6" name="TextBox 5"/>
          <p:cNvSpPr txBox="1">
            <a:spLocks noChangeArrowheads="1"/>
          </p:cNvSpPr>
          <p:nvPr/>
        </p:nvSpPr>
        <p:spPr bwMode="auto">
          <a:xfrm>
            <a:off x="3484563" y="1663700"/>
            <a:ext cx="517525" cy="366713"/>
          </a:xfrm>
          <a:prstGeom prst="rect">
            <a:avLst/>
          </a:prstGeom>
          <a:noFill/>
          <a:ln w="9525">
            <a:noFill/>
            <a:miter lim="800000"/>
            <a:headEnd/>
            <a:tailEnd/>
          </a:ln>
        </p:spPr>
        <p:txBody>
          <a:bodyPr>
            <a:spAutoFit/>
          </a:bodyPr>
          <a:lstStyle/>
          <a:p>
            <a:pPr algn="just"/>
            <a:r>
              <a:rPr lang="en-US">
                <a:solidFill>
                  <a:srgbClr val="002060"/>
                </a:solidFill>
                <a:latin typeface="Times New Roman" pitchFamily="18" charset="0"/>
                <a:cs typeface="Times New Roman" pitchFamily="18" charset="0"/>
              </a:rPr>
              <a:t>S</a:t>
            </a:r>
          </a:p>
        </p:txBody>
      </p:sp>
      <p:sp>
        <p:nvSpPr>
          <p:cNvPr id="8" name="TextBox 7"/>
          <p:cNvSpPr txBox="1">
            <a:spLocks noChangeArrowheads="1"/>
          </p:cNvSpPr>
          <p:nvPr/>
        </p:nvSpPr>
        <p:spPr bwMode="auto">
          <a:xfrm>
            <a:off x="5337175" y="1628775"/>
            <a:ext cx="498475" cy="366713"/>
          </a:xfrm>
          <a:prstGeom prst="rect">
            <a:avLst/>
          </a:prstGeom>
          <a:noFill/>
          <a:ln w="9525">
            <a:noFill/>
            <a:miter lim="800000"/>
            <a:headEnd/>
            <a:tailEnd/>
          </a:ln>
        </p:spPr>
        <p:txBody>
          <a:bodyPr>
            <a:spAutoFit/>
          </a:bodyPr>
          <a:lstStyle/>
          <a:p>
            <a:r>
              <a:rPr lang="en-US">
                <a:solidFill>
                  <a:srgbClr val="002060"/>
                </a:solidFill>
                <a:latin typeface="Times New Roman" pitchFamily="18" charset="0"/>
                <a:cs typeface="Times New Roman" pitchFamily="18" charset="0"/>
              </a:rPr>
              <a:t>M</a:t>
            </a:r>
          </a:p>
        </p:txBody>
      </p:sp>
      <p:sp>
        <p:nvSpPr>
          <p:cNvPr id="18" name="Rectangle 17"/>
          <p:cNvSpPr/>
          <p:nvPr/>
        </p:nvSpPr>
        <p:spPr>
          <a:xfrm>
            <a:off x="2722105" y="1957209"/>
            <a:ext cx="280416" cy="189369"/>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3" name="Rectangle 22"/>
          <p:cNvSpPr>
            <a:spLocks noChangeArrowheads="1"/>
          </p:cNvSpPr>
          <p:nvPr/>
        </p:nvSpPr>
        <p:spPr bwMode="auto">
          <a:xfrm>
            <a:off x="0" y="333375"/>
            <a:ext cx="6935168" cy="830997"/>
          </a:xfrm>
          <a:prstGeom prst="rect">
            <a:avLst/>
          </a:prstGeom>
          <a:noFill/>
          <a:ln w="9525">
            <a:noFill/>
            <a:miter lim="800000"/>
            <a:headEnd/>
            <a:tailEnd/>
          </a:ln>
        </p:spPr>
        <p:txBody>
          <a:bodyPr wrap="none">
            <a:spAutoFit/>
          </a:bodyPr>
          <a:lstStyle/>
          <a:p>
            <a:r>
              <a:rPr lang="en-US" sz="4800" b="1" dirty="0">
                <a:solidFill>
                  <a:srgbClr val="C00000"/>
                </a:solidFill>
                <a:latin typeface="Times New Roman" pitchFamily="18" charset="0"/>
                <a:cs typeface="Times New Roman" pitchFamily="18" charset="0"/>
              </a:rPr>
              <a:t>II. Tia </a:t>
            </a:r>
            <a:r>
              <a:rPr lang="en-US" sz="4800" b="1" dirty="0" err="1" smtClean="0">
                <a:solidFill>
                  <a:srgbClr val="C00000"/>
                </a:solidFill>
                <a:latin typeface="Times New Roman" pitchFamily="18" charset="0"/>
                <a:cs typeface="Times New Roman" pitchFamily="18" charset="0"/>
              </a:rPr>
              <a:t>sáng</a:t>
            </a:r>
            <a:r>
              <a:rPr lang="vi-VN" sz="4800" b="1" dirty="0" smtClean="0">
                <a:solidFill>
                  <a:srgbClr val="C00000"/>
                </a:solidFill>
                <a:latin typeface="Times New Roman" pitchFamily="18" charset="0"/>
                <a:cs typeface="Times New Roman" pitchFamily="18" charset="0"/>
              </a:rPr>
              <a:t> và chùm sáng</a:t>
            </a:r>
            <a:endParaRPr lang="en-US" sz="4800" dirty="0">
              <a:solidFill>
                <a:srgbClr val="C00000"/>
              </a:solidFill>
            </a:endParaRPr>
          </a:p>
        </p:txBody>
      </p:sp>
      <p:pic>
        <p:nvPicPr>
          <p:cNvPr id="20" name="Picture 22" descr="Book-09"/>
          <p:cNvPicPr>
            <a:picLocks noChangeAspect="1" noChangeArrowheads="1" noCrop="1"/>
          </p:cNvPicPr>
          <p:nvPr/>
        </p:nvPicPr>
        <p:blipFill>
          <a:blip r:embed="rId6"/>
          <a:srcRect/>
          <a:stretch>
            <a:fillRect/>
          </a:stretch>
        </p:blipFill>
        <p:spPr bwMode="auto">
          <a:xfrm>
            <a:off x="7086600" y="381000"/>
            <a:ext cx="1331912" cy="1052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5" presetClass="entr" presetSubtype="1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heckerboard(across)">
                                      <p:cBhvr>
                                        <p:cTn id="29" dur="5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Tia sang va chum sang02"/>
          <p:cNvPicPr>
            <a:picLocks noGrp="1" noChangeAspect="1" noChangeArrowheads="1"/>
          </p:cNvPicPr>
          <p:nvPr>
            <p:ph sz="quarter" idx="4294967295"/>
          </p:nvPr>
        </p:nvPicPr>
        <p:blipFill>
          <a:blip r:embed="rId4">
            <a:lum bright="-20000" contrast="-20000"/>
          </a:blip>
          <a:srcRect/>
          <a:stretch>
            <a:fillRect/>
          </a:stretch>
        </p:blipFill>
        <p:spPr>
          <a:xfrm>
            <a:off x="6659563" y="2636838"/>
            <a:ext cx="2484437" cy="2185987"/>
          </a:xfrm>
        </p:spPr>
      </p:pic>
      <p:pic>
        <p:nvPicPr>
          <p:cNvPr id="13321" name="Picture 9" descr="Tia sang va chum sang01"/>
          <p:cNvPicPr>
            <a:picLocks noGrp="1" noChangeAspect="1" noChangeArrowheads="1"/>
          </p:cNvPicPr>
          <p:nvPr>
            <p:ph sz="quarter" idx="4294967295"/>
          </p:nvPr>
        </p:nvPicPr>
        <p:blipFill>
          <a:blip r:embed="rId5">
            <a:lum bright="-28000" contrast="-28000"/>
          </a:blip>
          <a:srcRect/>
          <a:stretch>
            <a:fillRect/>
          </a:stretch>
        </p:blipFill>
        <p:spPr>
          <a:xfrm>
            <a:off x="6732588" y="4953000"/>
            <a:ext cx="2411412" cy="1905000"/>
          </a:xfrm>
        </p:spPr>
      </p:pic>
      <p:grpSp>
        <p:nvGrpSpPr>
          <p:cNvPr id="6" name="Group 17"/>
          <p:cNvGrpSpPr>
            <a:grpSpLocks/>
          </p:cNvGrpSpPr>
          <p:nvPr/>
        </p:nvGrpSpPr>
        <p:grpSpPr bwMode="auto">
          <a:xfrm>
            <a:off x="1331913" y="2781300"/>
            <a:ext cx="2743200" cy="0"/>
            <a:chOff x="3840" y="1200"/>
            <a:chExt cx="1728" cy="0"/>
          </a:xfrm>
        </p:grpSpPr>
        <p:sp>
          <p:nvSpPr>
            <p:cNvPr id="34821" name="Line 10"/>
            <p:cNvSpPr>
              <a:spLocks noChangeShapeType="1"/>
            </p:cNvSpPr>
            <p:nvPr/>
          </p:nvSpPr>
          <p:spPr bwMode="auto">
            <a:xfrm>
              <a:off x="3840" y="1200"/>
              <a:ext cx="1728" cy="0"/>
            </a:xfrm>
            <a:prstGeom prst="line">
              <a:avLst/>
            </a:prstGeom>
            <a:noFill/>
            <a:ln w="6350">
              <a:solidFill>
                <a:schemeClr val="tx1"/>
              </a:solidFill>
              <a:round/>
              <a:headEnd/>
              <a:tailEnd/>
            </a:ln>
            <a:effectLst/>
          </p:spPr>
          <p:txBody>
            <a:bodyPr/>
            <a:lstStyle/>
            <a:p>
              <a:endParaRPr lang="en-US"/>
            </a:p>
          </p:txBody>
        </p:sp>
        <p:sp>
          <p:nvSpPr>
            <p:cNvPr id="34822" name="Line 11"/>
            <p:cNvSpPr>
              <a:spLocks noChangeShapeType="1"/>
            </p:cNvSpPr>
            <p:nvPr/>
          </p:nvSpPr>
          <p:spPr bwMode="auto">
            <a:xfrm>
              <a:off x="4464" y="1200"/>
              <a:ext cx="288" cy="0"/>
            </a:xfrm>
            <a:prstGeom prst="line">
              <a:avLst/>
            </a:prstGeom>
            <a:noFill/>
            <a:ln w="9525">
              <a:solidFill>
                <a:schemeClr val="tx1"/>
              </a:solidFill>
              <a:round/>
              <a:headEnd/>
              <a:tailEnd type="triangle" w="lg" len="med"/>
            </a:ln>
            <a:effectLst/>
          </p:spPr>
          <p:txBody>
            <a:bodyPr/>
            <a:lstStyle/>
            <a:p>
              <a:endParaRPr lang="en-US"/>
            </a:p>
          </p:txBody>
        </p:sp>
      </p:grpSp>
      <p:sp>
        <p:nvSpPr>
          <p:cNvPr id="13326" name="AutoShape 14"/>
          <p:cNvSpPr>
            <a:spLocks noChangeArrowheads="1"/>
          </p:cNvSpPr>
          <p:nvPr/>
        </p:nvSpPr>
        <p:spPr bwMode="auto">
          <a:xfrm>
            <a:off x="5795963" y="4005263"/>
            <a:ext cx="647700" cy="457200"/>
          </a:xfrm>
          <a:custGeom>
            <a:avLst/>
            <a:gdLst>
              <a:gd name="T0" fmla="*/ 571500 w 21600"/>
              <a:gd name="T1" fmla="*/ 0 h 21600"/>
              <a:gd name="T2" fmla="*/ 0 w 21600"/>
              <a:gd name="T3" fmla="*/ 171450 h 21600"/>
              <a:gd name="T4" fmla="*/ 571500 w 21600"/>
              <a:gd name="T5" fmla="*/ 342900 h 21600"/>
              <a:gd name="T6" fmla="*/ 76200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3328" name="AutoShape 16"/>
          <p:cNvSpPr>
            <a:spLocks noChangeArrowheads="1"/>
          </p:cNvSpPr>
          <p:nvPr/>
        </p:nvSpPr>
        <p:spPr bwMode="auto">
          <a:xfrm>
            <a:off x="5867400" y="5734050"/>
            <a:ext cx="576263" cy="457200"/>
          </a:xfrm>
          <a:custGeom>
            <a:avLst/>
            <a:gdLst>
              <a:gd name="T0" fmla="*/ 571500 w 21600"/>
              <a:gd name="T1" fmla="*/ 0 h 21600"/>
              <a:gd name="T2" fmla="*/ 0 w 21600"/>
              <a:gd name="T3" fmla="*/ 171450 h 21600"/>
              <a:gd name="T4" fmla="*/ 571500 w 21600"/>
              <a:gd name="T5" fmla="*/ 342900 h 21600"/>
              <a:gd name="T6" fmla="*/ 76200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 name="Rectangle 1"/>
          <p:cNvSpPr>
            <a:spLocks noChangeArrowheads="1"/>
          </p:cNvSpPr>
          <p:nvPr/>
        </p:nvSpPr>
        <p:spPr bwMode="auto">
          <a:xfrm>
            <a:off x="0" y="0"/>
            <a:ext cx="9144000" cy="1311275"/>
          </a:xfrm>
          <a:prstGeom prst="rect">
            <a:avLst/>
          </a:prstGeom>
          <a:noFill/>
          <a:ln w="9525">
            <a:noFill/>
            <a:miter lim="800000"/>
            <a:headEnd/>
            <a:tailEnd/>
          </a:ln>
        </p:spPr>
        <p:txBody>
          <a:bodyPr>
            <a:spAutoFit/>
          </a:bodyPr>
          <a:lstStyle/>
          <a:p>
            <a:r>
              <a:rPr lang="en-US" sz="4000" b="1" i="1" dirty="0">
                <a:latin typeface="Times New Roman" pitchFamily="18" charset="0"/>
                <a:cs typeface="Times New Roman" pitchFamily="18" charset="0"/>
              </a:rPr>
              <a:t> </a:t>
            </a:r>
            <a:r>
              <a:rPr lang="en-US" sz="4000" b="1" i="1" dirty="0" smtClean="0">
                <a:latin typeface="Times New Roman" pitchFamily="18" charset="0"/>
                <a:cs typeface="Times New Roman" pitchFamily="18" charset="0"/>
              </a:rPr>
              <a:t>1. </a:t>
            </a:r>
            <a:r>
              <a:rPr lang="en-US" sz="4000" b="1" i="1" dirty="0" err="1" smtClean="0">
                <a:latin typeface="Times New Roman" pitchFamily="18" charset="0"/>
                <a:cs typeface="Times New Roman" pitchFamily="18" charset="0"/>
              </a:rPr>
              <a:t>Quy</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biểu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diễn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truyền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ánh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sáng</a:t>
            </a:r>
            <a:r>
              <a:rPr lang="en-US" sz="4000" b="1" i="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Rectangle 2"/>
          <p:cNvSpPr>
            <a:spLocks noChangeArrowheads="1"/>
          </p:cNvSpPr>
          <p:nvPr/>
        </p:nvSpPr>
        <p:spPr bwMode="auto">
          <a:xfrm>
            <a:off x="0" y="1412875"/>
            <a:ext cx="9144000" cy="1311275"/>
          </a:xfrm>
          <a:prstGeom prst="rect">
            <a:avLst/>
          </a:prstGeom>
          <a:noFill/>
          <a:ln w="9525">
            <a:noFill/>
            <a:miter lim="800000"/>
            <a:headEnd/>
            <a:tailEnd/>
          </a:ln>
        </p:spPr>
        <p:txBody>
          <a:bodyPr>
            <a:spAutoFit/>
          </a:bodyPr>
          <a:lstStyle/>
          <a:p>
            <a:pPr>
              <a:spcBef>
                <a:spcPct val="20000"/>
              </a:spcBef>
              <a:buFont typeface="Wingdings" pitchFamily="2" charset="2"/>
              <a:buNone/>
            </a:pPr>
            <a:r>
              <a:rPr lang="en-US" sz="4000">
                <a:latin typeface="Times New Roman" pitchFamily="18" charset="0"/>
                <a:cs typeface="Times New Roman" pitchFamily="18" charset="0"/>
              </a:rPr>
              <a:t>Đường thẳng có mũi tên chỉ hướng gọi là </a:t>
            </a:r>
            <a:r>
              <a:rPr lang="en-US" sz="4000" b="1" i="1">
                <a:solidFill>
                  <a:srgbClr val="FF0000"/>
                </a:solidFill>
                <a:latin typeface="Times New Roman" pitchFamily="18" charset="0"/>
                <a:cs typeface="Times New Roman" pitchFamily="18" charset="0"/>
              </a:rPr>
              <a:t>tia sáng </a:t>
            </a:r>
            <a:r>
              <a:rPr lang="en-US" sz="4000" b="1" i="1">
                <a:latin typeface="Times New Roman" pitchFamily="18" charset="0"/>
                <a:cs typeface="Times New Roman" pitchFamily="18" charset="0"/>
              </a:rPr>
              <a:t>.</a:t>
            </a:r>
          </a:p>
        </p:txBody>
      </p:sp>
      <p:sp>
        <p:nvSpPr>
          <p:cNvPr id="4" name="Rectangle 3"/>
          <p:cNvSpPr>
            <a:spLocks noChangeArrowheads="1"/>
          </p:cNvSpPr>
          <p:nvPr/>
        </p:nvSpPr>
        <p:spPr bwMode="auto">
          <a:xfrm>
            <a:off x="0" y="2852738"/>
            <a:ext cx="5364163" cy="1920875"/>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US" sz="4000">
                <a:latin typeface="Times New Roman" pitchFamily="18" charset="0"/>
                <a:cs typeface="Times New Roman" pitchFamily="18" charset="0"/>
              </a:rPr>
              <a:t>Đoạn thẳng có hướng SM biểu diễn 1 tia sáng đi từ đèn đến mắt.</a:t>
            </a:r>
          </a:p>
        </p:txBody>
      </p:sp>
      <p:sp>
        <p:nvSpPr>
          <p:cNvPr id="5" name="Rectangle 4"/>
          <p:cNvSpPr>
            <a:spLocks noChangeArrowheads="1"/>
          </p:cNvSpPr>
          <p:nvPr/>
        </p:nvSpPr>
        <p:spPr bwMode="auto">
          <a:xfrm>
            <a:off x="0" y="4868863"/>
            <a:ext cx="5795963" cy="1920875"/>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US" sz="4000">
                <a:latin typeface="Times New Roman" pitchFamily="18" charset="0"/>
                <a:cs typeface="Times New Roman" pitchFamily="18" charset="0"/>
              </a:rPr>
              <a:t>Vệt sáng ta thấy đây chính là hình ảnh  vẽ đường truyền của ánh sáng.</a:t>
            </a:r>
          </a:p>
        </p:txBody>
      </p:sp>
      <p:pic>
        <p:nvPicPr>
          <p:cNvPr id="57366" name="Picture 22" descr="Book-09"/>
          <p:cNvPicPr>
            <a:picLocks noChangeAspect="1" noChangeArrowheads="1" noCrop="1"/>
          </p:cNvPicPr>
          <p:nvPr/>
        </p:nvPicPr>
        <p:blipFill>
          <a:blip r:embed="rId6"/>
          <a:srcRect/>
          <a:stretch>
            <a:fillRect/>
          </a:stretch>
        </p:blipFill>
        <p:spPr bwMode="auto">
          <a:xfrm>
            <a:off x="5292725" y="1989138"/>
            <a:ext cx="1031875" cy="1146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57366"/>
                                        </p:tgtEl>
                                        <p:attrNameLst>
                                          <p:attrName>style.visibility</p:attrName>
                                        </p:attrNameLst>
                                      </p:cBhvr>
                                      <p:to>
                                        <p:strVal val="visible"/>
                                      </p:to>
                                    </p:set>
                                    <p:animEffect transition="in" filter="checkerboard(across)">
                                      <p:cBhvr>
                                        <p:cTn id="17" dur="500"/>
                                        <p:tgtEl>
                                          <p:spTgt spid="57366"/>
                                        </p:tgtEl>
                                      </p:cBhvr>
                                    </p:animEffect>
                                  </p:childTnLst>
                                  <p:subTnLst>
                                    <p:audio>
                                      <p:cMediaNode>
                                        <p:cTn display="0" masterRel="sameClick">
                                          <p:stCondLst>
                                            <p:cond evt="begin" delay="0">
                                              <p:tn val="15"/>
                                            </p:cond>
                                          </p:stCondLst>
                                          <p:endCondLst>
                                            <p:cond evt="onStopAudio" delay="0">
                                              <p:tgtEl>
                                                <p:sldTgt/>
                                              </p:tgtEl>
                                            </p:cond>
                                          </p:endCondLst>
                                        </p:cTn>
                                        <p:tgtEl>
                                          <p:sndTgt r:embed="rId3" name="wind.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326"/>
                                        </p:tgtEl>
                                        <p:attrNameLst>
                                          <p:attrName>style.visibility</p:attrName>
                                        </p:attrNameLst>
                                      </p:cBhvr>
                                      <p:to>
                                        <p:strVal val="visible"/>
                                      </p:to>
                                    </p:set>
                                    <p:anim calcmode="lin" valueType="num">
                                      <p:cBhvr additive="base">
                                        <p:cTn id="34" dur="500" fill="hold"/>
                                        <p:tgtEl>
                                          <p:spTgt spid="13326"/>
                                        </p:tgtEl>
                                        <p:attrNameLst>
                                          <p:attrName>ppt_x</p:attrName>
                                        </p:attrNameLst>
                                      </p:cBhvr>
                                      <p:tavLst>
                                        <p:tav tm="0">
                                          <p:val>
                                            <p:strVal val="#ppt_x"/>
                                          </p:val>
                                        </p:tav>
                                        <p:tav tm="100000">
                                          <p:val>
                                            <p:strVal val="#ppt_x"/>
                                          </p:val>
                                        </p:tav>
                                      </p:tavLst>
                                    </p:anim>
                                    <p:anim calcmode="lin" valueType="num">
                                      <p:cBhvr additive="base">
                                        <p:cTn id="35"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320"/>
                                        </p:tgtEl>
                                        <p:attrNameLst>
                                          <p:attrName>style.visibility</p:attrName>
                                        </p:attrNameLst>
                                      </p:cBhvr>
                                      <p:to>
                                        <p:strVal val="visible"/>
                                      </p:to>
                                    </p:set>
                                    <p:anim calcmode="lin" valueType="num">
                                      <p:cBhvr additive="base">
                                        <p:cTn id="40" dur="500" fill="hold"/>
                                        <p:tgtEl>
                                          <p:spTgt spid="13320"/>
                                        </p:tgtEl>
                                        <p:attrNameLst>
                                          <p:attrName>ppt_x</p:attrName>
                                        </p:attrNameLst>
                                      </p:cBhvr>
                                      <p:tavLst>
                                        <p:tav tm="0">
                                          <p:val>
                                            <p:strVal val="#ppt_x"/>
                                          </p:val>
                                        </p:tav>
                                        <p:tav tm="100000">
                                          <p:val>
                                            <p:strVal val="#ppt_x"/>
                                          </p:val>
                                        </p:tav>
                                      </p:tavLst>
                                    </p:anim>
                                    <p:anim calcmode="lin" valueType="num">
                                      <p:cBhvr additive="base">
                                        <p:cTn id="41"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328"/>
                                        </p:tgtEl>
                                        <p:attrNameLst>
                                          <p:attrName>style.visibility</p:attrName>
                                        </p:attrNameLst>
                                      </p:cBhvr>
                                      <p:to>
                                        <p:strVal val="visible"/>
                                      </p:to>
                                    </p:set>
                                    <p:anim calcmode="lin" valueType="num">
                                      <p:cBhvr additive="base">
                                        <p:cTn id="52" dur="500" fill="hold"/>
                                        <p:tgtEl>
                                          <p:spTgt spid="13328"/>
                                        </p:tgtEl>
                                        <p:attrNameLst>
                                          <p:attrName>ppt_x</p:attrName>
                                        </p:attrNameLst>
                                      </p:cBhvr>
                                      <p:tavLst>
                                        <p:tav tm="0">
                                          <p:val>
                                            <p:strVal val="#ppt_x"/>
                                          </p:val>
                                        </p:tav>
                                        <p:tav tm="100000">
                                          <p:val>
                                            <p:strVal val="#ppt_x"/>
                                          </p:val>
                                        </p:tav>
                                      </p:tavLst>
                                    </p:anim>
                                    <p:anim calcmode="lin" valueType="num">
                                      <p:cBhvr additive="base">
                                        <p:cTn id="53"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3321"/>
                                        </p:tgtEl>
                                        <p:attrNameLst>
                                          <p:attrName>style.visibility</p:attrName>
                                        </p:attrNameLst>
                                      </p:cBhvr>
                                      <p:to>
                                        <p:strVal val="visible"/>
                                      </p:to>
                                    </p:set>
                                    <p:anim calcmode="lin" valueType="num">
                                      <p:cBhvr additive="base">
                                        <p:cTn id="58" dur="500" fill="hold"/>
                                        <p:tgtEl>
                                          <p:spTgt spid="13321"/>
                                        </p:tgtEl>
                                        <p:attrNameLst>
                                          <p:attrName>ppt_x</p:attrName>
                                        </p:attrNameLst>
                                      </p:cBhvr>
                                      <p:tavLst>
                                        <p:tav tm="0">
                                          <p:val>
                                            <p:strVal val="#ppt_x"/>
                                          </p:val>
                                        </p:tav>
                                        <p:tav tm="100000">
                                          <p:val>
                                            <p:strVal val="#ppt_x"/>
                                          </p:val>
                                        </p:tav>
                                      </p:tavLst>
                                    </p:anim>
                                    <p:anim calcmode="lin" valueType="num">
                                      <p:cBhvr additive="base">
                                        <p:cTn id="59"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P spid="13328" grpId="0" animBg="1"/>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2401888" y="2730500"/>
            <a:ext cx="4346575" cy="2730500"/>
            <a:chOff x="1864013" y="1766455"/>
            <a:chExt cx="4346287" cy="2729345"/>
          </a:xfrm>
        </p:grpSpPr>
        <p:sp>
          <p:nvSpPr>
            <p:cNvPr id="9" name="Cube 8"/>
            <p:cNvSpPr/>
            <p:nvPr/>
          </p:nvSpPr>
          <p:spPr>
            <a:xfrm>
              <a:off x="1898650" y="26397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nvGrpSpPr>
            <p:cNvPr id="4" name="Group 12"/>
            <p:cNvGrpSpPr>
              <a:grpSpLocks/>
            </p:cNvGrpSpPr>
            <p:nvPr/>
          </p:nvGrpSpPr>
          <p:grpSpPr bwMode="auto">
            <a:xfrm>
              <a:off x="1864013" y="2502426"/>
              <a:ext cx="2065866" cy="746976"/>
              <a:chOff x="2209798" y="2922812"/>
              <a:chExt cx="2065866" cy="746976"/>
            </a:xfrm>
          </p:grpSpPr>
          <p:grpSp>
            <p:nvGrpSpPr>
              <p:cNvPr id="5" name="Group 11"/>
              <p:cNvGrpSpPr>
                <a:grpSpLocks/>
              </p:cNvGrpSpPr>
              <p:nvPr/>
            </p:nvGrpSpPr>
            <p:grpSpPr bwMode="auto">
              <a:xfrm>
                <a:off x="2209798" y="2957440"/>
                <a:ext cx="2065866" cy="712348"/>
                <a:chOff x="1296" y="2598"/>
                <a:chExt cx="488" cy="288"/>
              </a:xfrm>
            </p:grpSpPr>
            <p:sp>
              <p:nvSpPr>
                <p:cNvPr id="14356" name="AutoShape 9"/>
                <p:cNvSpPr>
                  <a:spLocks noChangeArrowheads="1"/>
                </p:cNvSpPr>
                <p:nvPr/>
              </p:nvSpPr>
              <p:spPr bwMode="auto">
                <a:xfrm rot="5400000">
                  <a:off x="1430" y="2506"/>
                  <a:ext cx="192" cy="460"/>
                </a:xfrm>
                <a:prstGeom prst="can">
                  <a:avLst>
                    <a:gd name="adj" fmla="val 82368"/>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14357" name="AutoShape 8"/>
                <p:cNvSpPr>
                  <a:spLocks noChangeArrowheads="1"/>
                </p:cNvSpPr>
                <p:nvPr/>
              </p:nvSpPr>
              <p:spPr bwMode="auto">
                <a:xfrm>
                  <a:off x="1687" y="2598"/>
                  <a:ext cx="97" cy="288"/>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9643 w 21600"/>
                    <a:gd name="T11" fmla="*/ 10800 h 21600"/>
                    <a:gd name="T12" fmla="*/ 10800 w 21600"/>
                    <a:gd name="T13" fmla="*/ 11957 h 21600"/>
                    <a:gd name="T14" fmla="*/ 11957 w 21600"/>
                    <a:gd name="T15" fmla="*/ 10800 h 21600"/>
                    <a:gd name="T16" fmla="*/ 10800 w 21600"/>
                    <a:gd name="T17" fmla="*/ 9643 h 21600"/>
                    <a:gd name="T18" fmla="*/ 9643 w 21600"/>
                    <a:gd name="T19" fmla="*/ 108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43" y="10800"/>
                      </a:moveTo>
                      <a:cubicBezTo>
                        <a:pt x="9643" y="11439"/>
                        <a:pt x="10161" y="11957"/>
                        <a:pt x="10800" y="11957"/>
                      </a:cubicBezTo>
                      <a:cubicBezTo>
                        <a:pt x="11439" y="11957"/>
                        <a:pt x="11957" y="11439"/>
                        <a:pt x="11957" y="10800"/>
                      </a:cubicBezTo>
                      <a:cubicBezTo>
                        <a:pt x="11957" y="10161"/>
                        <a:pt x="11439" y="9643"/>
                        <a:pt x="10800" y="9643"/>
                      </a:cubicBezTo>
                      <a:cubicBezTo>
                        <a:pt x="10161" y="9643"/>
                        <a:pt x="9643" y="10161"/>
                        <a:pt x="9643" y="10800"/>
                      </a:cubicBezTo>
                      <a:close/>
                    </a:path>
                  </a:pathLst>
                </a:custGeom>
                <a:solidFill>
                  <a:srgbClr val="000000"/>
                </a:solidFill>
                <a:ln w="9525">
                  <a:solidFill>
                    <a:schemeClr val="tx1"/>
                  </a:solidFill>
                  <a:round/>
                  <a:headEnd/>
                  <a:tailEnd/>
                </a:ln>
              </p:spPr>
              <p:txBody>
                <a:bodyPr/>
                <a:lstStyle/>
                <a:p>
                  <a:endParaRPr lang="en-US" altLang="zh-CN">
                    <a:ea typeface="SimSun" pitchFamily="2" charset="-122"/>
                  </a:endParaRPr>
                </a:p>
              </p:txBody>
            </p:sp>
          </p:grpSp>
          <p:sp>
            <p:nvSpPr>
              <p:cNvPr id="11" name="Moon 10"/>
              <p:cNvSpPr/>
              <p:nvPr/>
            </p:nvSpPr>
            <p:spPr>
              <a:xfrm>
                <a:off x="3627967" y="2934262"/>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3862275" y="2923130"/>
                <a:ext cx="411136" cy="734702"/>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nvGrpSpPr>
            <p:cNvPr id="6" name="Group 24"/>
            <p:cNvGrpSpPr>
              <a:grpSpLocks/>
            </p:cNvGrpSpPr>
            <p:nvPr/>
          </p:nvGrpSpPr>
          <p:grpSpPr bwMode="auto">
            <a:xfrm>
              <a:off x="4191000" y="1766455"/>
              <a:ext cx="2019300" cy="2424545"/>
              <a:chOff x="4191000" y="1766455"/>
              <a:chExt cx="2019300" cy="2424545"/>
            </a:xfrm>
          </p:grpSpPr>
          <p:sp>
            <p:nvSpPr>
              <p:cNvPr id="14" name="Cube 13"/>
              <p:cNvSpPr/>
              <p:nvPr/>
            </p:nvSpPr>
            <p:spPr>
              <a:xfrm>
                <a:off x="4191134" y="3810290"/>
                <a:ext cx="190487" cy="380839"/>
              </a:xfrm>
              <a:prstGeom prst="cube">
                <a:avLst>
                  <a:gd name="adj" fmla="val 69156"/>
                </a:avLst>
              </a:prstGeom>
              <a:gradFill>
                <a:gsLst>
                  <a:gs pos="0">
                    <a:schemeClr val="tx1">
                      <a:lumMod val="85000"/>
                      <a:lumOff val="15000"/>
                    </a:schemeClr>
                  </a:gs>
                  <a:gs pos="100000">
                    <a:schemeClr val="tx1">
                      <a:lumMod val="75000"/>
                      <a:lumOff val="25000"/>
                    </a:schemeClr>
                  </a:gs>
                  <a:gs pos="100000">
                    <a:schemeClr val="dk1">
                      <a:tint val="15000"/>
                      <a:satMod val="350000"/>
                    </a:schemeClr>
                  </a:gs>
                </a:gsLst>
                <a:lin ang="162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3" name="Rectangle 2"/>
              <p:cNvSpPr/>
              <p:nvPr/>
            </p:nvSpPr>
            <p:spPr>
              <a:xfrm>
                <a:off x="4381621" y="1766455"/>
                <a:ext cx="1828679" cy="2286620"/>
              </a:xfrm>
              <a:prstGeom prst="rect">
                <a:avLst/>
              </a:prstGeom>
              <a:gradFill>
                <a:gsLst>
                  <a:gs pos="0">
                    <a:schemeClr val="tx1">
                      <a:lumMod val="85000"/>
                      <a:lumOff val="15000"/>
                    </a:schemeClr>
                  </a:gs>
                  <a:gs pos="100000">
                    <a:schemeClr val="tx1">
                      <a:lumMod val="75000"/>
                      <a:lumOff val="25000"/>
                    </a:schemeClr>
                  </a:gs>
                  <a:gs pos="100000">
                    <a:schemeClr val="dk1">
                      <a:tint val="15000"/>
                      <a:satMod val="350000"/>
                    </a:schemeClr>
                  </a:gs>
                </a:gsLst>
                <a:lin ang="162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cxnSp>
            <p:nvCxnSpPr>
              <p:cNvPr id="24" name="Straight Connector 23"/>
              <p:cNvCxnSpPr>
                <a:stCxn id="3" idx="1"/>
                <a:endCxn id="3" idx="3"/>
              </p:cNvCxnSpPr>
              <p:nvPr/>
            </p:nvCxnSpPr>
            <p:spPr>
              <a:xfrm>
                <a:off x="4381621" y="2908972"/>
                <a:ext cx="18286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sp>
        <p:nvSpPr>
          <p:cNvPr id="28" name="TextBox 27"/>
          <p:cNvSpPr txBox="1">
            <a:spLocks noChangeArrowheads="1"/>
          </p:cNvSpPr>
          <p:nvPr/>
        </p:nvSpPr>
        <p:spPr bwMode="auto">
          <a:xfrm>
            <a:off x="4919663" y="2184400"/>
            <a:ext cx="1828800" cy="523220"/>
          </a:xfrm>
          <a:prstGeom prst="rect">
            <a:avLst/>
          </a:prstGeom>
          <a:noFill/>
          <a:ln w="9525">
            <a:noFill/>
            <a:miter lim="800000"/>
            <a:headEnd/>
            <a:tailEnd/>
          </a:ln>
        </p:spPr>
        <p:txBody>
          <a:bodyPr>
            <a:spAutoFit/>
          </a:bodyPr>
          <a:lstStyle/>
          <a:p>
            <a:pPr algn="ctr"/>
            <a:r>
              <a:rPr lang="en-US" altLang="zh-CN" sz="2800" b="1" i="1" dirty="0" err="1">
                <a:solidFill>
                  <a:srgbClr val="002060"/>
                </a:solidFill>
                <a:latin typeface="Times New Roman" pitchFamily="18" charset="0"/>
                <a:ea typeface="SimSun" pitchFamily="2" charset="-122"/>
                <a:cs typeface="Times New Roman" pitchFamily="18" charset="0"/>
              </a:rPr>
              <a:t>Màn</a:t>
            </a:r>
            <a:r>
              <a:rPr lang="en-US" altLang="zh-CN" sz="2800" b="1" i="1" dirty="0">
                <a:solidFill>
                  <a:srgbClr val="002060"/>
                </a:solidFill>
                <a:latin typeface="Times New Roman" pitchFamily="18" charset="0"/>
                <a:ea typeface="SimSun" pitchFamily="2" charset="-122"/>
                <a:cs typeface="Times New Roman" pitchFamily="18" charset="0"/>
              </a:rPr>
              <a:t> </a:t>
            </a:r>
            <a:r>
              <a:rPr lang="en-US" altLang="zh-CN" sz="2800" b="1" i="1" dirty="0" err="1">
                <a:solidFill>
                  <a:srgbClr val="002060"/>
                </a:solidFill>
                <a:latin typeface="Times New Roman" pitchFamily="18" charset="0"/>
                <a:ea typeface="SimSun" pitchFamily="2" charset="-122"/>
                <a:cs typeface="Times New Roman" pitchFamily="18" charset="0"/>
              </a:rPr>
              <a:t>chắn</a:t>
            </a:r>
            <a:endParaRPr lang="en-US" altLang="zh-CN" sz="2800" b="1" i="1" dirty="0">
              <a:solidFill>
                <a:srgbClr val="002060"/>
              </a:solidFill>
              <a:latin typeface="Times New Roman" pitchFamily="18" charset="0"/>
              <a:ea typeface="SimSun" pitchFamily="2" charset="-122"/>
              <a:cs typeface="Times New Roman" pitchFamily="18" charset="0"/>
            </a:endParaRPr>
          </a:p>
        </p:txBody>
      </p:sp>
      <p:cxnSp>
        <p:nvCxnSpPr>
          <p:cNvPr id="280" name="Elbow Connector 279"/>
          <p:cNvCxnSpPr>
            <a:stCxn id="3" idx="1"/>
            <a:endCxn id="3" idx="3"/>
          </p:cNvCxnSpPr>
          <p:nvPr/>
        </p:nvCxnSpPr>
        <p:spPr>
          <a:xfrm rot="5400000">
            <a:off x="4768057" y="2651919"/>
            <a:ext cx="608012" cy="133350"/>
          </a:xfrm>
          <a:prstGeom prst="bentConnector3">
            <a:avLst>
              <a:gd name="adj1" fmla="val 2097"/>
            </a:avLst>
          </a:prstGeom>
          <a:ln>
            <a:tailEnd type="arrow"/>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3375985" y="3787315"/>
            <a:ext cx="228600" cy="124211"/>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1" name="Rectangle 20"/>
          <p:cNvSpPr>
            <a:spLocks noChangeArrowheads="1"/>
          </p:cNvSpPr>
          <p:nvPr/>
        </p:nvSpPr>
        <p:spPr bwMode="auto">
          <a:xfrm>
            <a:off x="260350" y="290513"/>
            <a:ext cx="3702050" cy="646331"/>
          </a:xfrm>
          <a:prstGeom prst="rect">
            <a:avLst/>
          </a:prstGeom>
          <a:noFill/>
          <a:ln w="9525">
            <a:noFill/>
            <a:miter lim="800000"/>
            <a:headEnd/>
            <a:tailEnd/>
          </a:ln>
        </p:spPr>
        <p:txBody>
          <a:bodyPr>
            <a:spAutoFit/>
          </a:bodyPr>
          <a:lstStyle/>
          <a:p>
            <a:r>
              <a:rPr lang="en-US" altLang="zh-CN" sz="3600" b="1" dirty="0" smtClean="0">
                <a:latin typeface="Times New Roman" pitchFamily="18" charset="0"/>
                <a:ea typeface="SimSun" pitchFamily="2" charset="-122"/>
                <a:cs typeface="Times New Roman" pitchFamily="18" charset="0"/>
              </a:rPr>
              <a:t>2. </a:t>
            </a:r>
            <a:r>
              <a:rPr lang="en-US" altLang="zh-CN" sz="3600" b="1" dirty="0" err="1" smtClean="0">
                <a:latin typeface="Times New Roman" pitchFamily="18" charset="0"/>
                <a:ea typeface="SimSun" pitchFamily="2" charset="-122"/>
                <a:cs typeface="Times New Roman" pitchFamily="18" charset="0"/>
              </a:rPr>
              <a:t>Chùm</a:t>
            </a:r>
            <a:r>
              <a:rPr lang="en-US" altLang="zh-CN" sz="3600" b="1" dirty="0" smtClean="0">
                <a:latin typeface="Times New Roman" pitchFamily="18" charset="0"/>
                <a:ea typeface="SimSun" pitchFamily="2" charset="-122"/>
                <a:cs typeface="Times New Roman" pitchFamily="18" charset="0"/>
              </a:rPr>
              <a:t> </a:t>
            </a:r>
            <a:r>
              <a:rPr lang="en-US" altLang="zh-CN" sz="3600" b="1" dirty="0" err="1">
                <a:latin typeface="Times New Roman" pitchFamily="18" charset="0"/>
                <a:ea typeface="SimSun" pitchFamily="2" charset="-122"/>
                <a:cs typeface="Times New Roman" pitchFamily="18" charset="0"/>
              </a:rPr>
              <a:t>sáng</a:t>
            </a:r>
            <a:endParaRPr lang="en-US" altLang="zh-CN" sz="3600" dirty="0">
              <a:latin typeface="Times New Roman" pitchFamily="18" charset="0"/>
              <a:ea typeface="SimSun"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0"/>
                                        </p:tgtEl>
                                        <p:attrNameLst>
                                          <p:attrName>style.visibility</p:attrName>
                                        </p:attrNameLst>
                                      </p:cBhvr>
                                      <p:to>
                                        <p:strVal val="visible"/>
                                      </p:to>
                                    </p:set>
                                    <p:anim calcmode="lin" valueType="num">
                                      <p:cBhvr additive="base">
                                        <p:cTn id="21" dur="500" fill="hold"/>
                                        <p:tgtEl>
                                          <p:spTgt spid="280"/>
                                        </p:tgtEl>
                                        <p:attrNameLst>
                                          <p:attrName>ppt_x</p:attrName>
                                        </p:attrNameLst>
                                      </p:cBhvr>
                                      <p:tavLst>
                                        <p:tav tm="0">
                                          <p:val>
                                            <p:strVal val="#ppt_x"/>
                                          </p:val>
                                        </p:tav>
                                        <p:tav tm="100000">
                                          <p:val>
                                            <p:strVal val="#ppt_x"/>
                                          </p:val>
                                        </p:tav>
                                      </p:tavLst>
                                    </p:anim>
                                    <p:anim calcmode="lin" valueType="num">
                                      <p:cBhvr additive="base">
                                        <p:cTn id="22" dur="500" fill="hold"/>
                                        <p:tgtEl>
                                          <p:spTgt spid="28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00200" y="3594100"/>
            <a:ext cx="1981200" cy="1993900"/>
            <a:chOff x="2514601" y="2731026"/>
            <a:chExt cx="1981200" cy="1993374"/>
          </a:xfrm>
        </p:grpSpPr>
        <p:sp>
          <p:nvSpPr>
            <p:cNvPr id="6" name="Oval 5"/>
            <p:cNvSpPr/>
            <p:nvPr/>
          </p:nvSpPr>
          <p:spPr>
            <a:xfrm>
              <a:off x="4110039" y="2742136"/>
              <a:ext cx="382587" cy="723709"/>
            </a:xfrm>
            <a:prstGeom prst="ellipse">
              <a:avLst/>
            </a:prstGeom>
            <a:solidFill>
              <a:srgbClr val="FFFF00"/>
            </a:solidFill>
            <a:ln w="9525"/>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9" name="Cube 8"/>
            <p:cNvSpPr/>
            <p:nvPr/>
          </p:nvSpPr>
          <p:spPr>
            <a:xfrm>
              <a:off x="2546350" y="28683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5378" name="AutoShape 9"/>
            <p:cNvSpPr>
              <a:spLocks noChangeArrowheads="1"/>
            </p:cNvSpPr>
            <p:nvPr/>
          </p:nvSpPr>
          <p:spPr bwMode="auto">
            <a:xfrm rot="5400000">
              <a:off x="3077249" y="2306892"/>
              <a:ext cx="474899" cy="1600200"/>
            </a:xfrm>
            <a:prstGeom prst="can">
              <a:avLst>
                <a:gd name="adj" fmla="val 32775"/>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11" name="Moon 10"/>
            <p:cNvSpPr/>
            <p:nvPr/>
          </p:nvSpPr>
          <p:spPr>
            <a:xfrm>
              <a:off x="3850219" y="2742476"/>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4084639" y="2731026"/>
              <a:ext cx="411162" cy="734819"/>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sp>
        <p:nvSpPr>
          <p:cNvPr id="19" name="Flowchart: Process 18"/>
          <p:cNvSpPr/>
          <p:nvPr/>
        </p:nvSpPr>
        <p:spPr>
          <a:xfrm>
            <a:off x="3733800" y="2387600"/>
            <a:ext cx="3048000" cy="3124200"/>
          </a:xfrm>
          <a:prstGeom prst="flowChartProcess">
            <a:avLst/>
          </a:prstGeom>
          <a:solidFill>
            <a:schemeClr val="accent2">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20" name="Flowchart: Process 19"/>
          <p:cNvSpPr/>
          <p:nvPr/>
        </p:nvSpPr>
        <p:spPr>
          <a:xfrm>
            <a:off x="3733800" y="3594100"/>
            <a:ext cx="3048000" cy="735013"/>
          </a:xfrm>
          <a:prstGeom prst="flowChartProcess">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cxnSp>
        <p:nvCxnSpPr>
          <p:cNvPr id="26" name="Straight Connector 25"/>
          <p:cNvCxnSpPr/>
          <p:nvPr/>
        </p:nvCxnSpPr>
        <p:spPr>
          <a:xfrm>
            <a:off x="3733800" y="3594100"/>
            <a:ext cx="3048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3733800" y="4329113"/>
            <a:ext cx="3048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a:off x="3733800" y="3594100"/>
            <a:ext cx="15240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3733800" y="4329113"/>
            <a:ext cx="15240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2" name="Rectangle 31"/>
          <p:cNvSpPr/>
          <p:nvPr/>
        </p:nvSpPr>
        <p:spPr>
          <a:xfrm>
            <a:off x="4038600" y="535940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33" name="Rectangle 32"/>
          <p:cNvSpPr/>
          <p:nvPr/>
        </p:nvSpPr>
        <p:spPr>
          <a:xfrm>
            <a:off x="6248400" y="535940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17" name="Rectangle 16"/>
          <p:cNvSpPr/>
          <p:nvPr/>
        </p:nvSpPr>
        <p:spPr>
          <a:xfrm>
            <a:off x="2514600" y="3860291"/>
            <a:ext cx="228600" cy="124211"/>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752600" y="3822700"/>
            <a:ext cx="1981200" cy="1993900"/>
            <a:chOff x="2514601" y="2731026"/>
            <a:chExt cx="1981200" cy="1993374"/>
          </a:xfrm>
        </p:grpSpPr>
        <p:sp>
          <p:nvSpPr>
            <p:cNvPr id="6" name="Oval 5"/>
            <p:cNvSpPr/>
            <p:nvPr/>
          </p:nvSpPr>
          <p:spPr>
            <a:xfrm>
              <a:off x="4110039" y="2742136"/>
              <a:ext cx="382587" cy="723709"/>
            </a:xfrm>
            <a:prstGeom prst="ellipse">
              <a:avLst/>
            </a:prstGeom>
            <a:solidFill>
              <a:srgbClr val="FFFF00"/>
            </a:solidFill>
            <a:ln w="9525"/>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9" name="Cube 8"/>
            <p:cNvSpPr/>
            <p:nvPr/>
          </p:nvSpPr>
          <p:spPr>
            <a:xfrm>
              <a:off x="2546350" y="28683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6405" name="AutoShape 9"/>
            <p:cNvSpPr>
              <a:spLocks noChangeArrowheads="1"/>
            </p:cNvSpPr>
            <p:nvPr/>
          </p:nvSpPr>
          <p:spPr bwMode="auto">
            <a:xfrm rot="5400000">
              <a:off x="3077249" y="2306892"/>
              <a:ext cx="474899" cy="1600200"/>
            </a:xfrm>
            <a:prstGeom prst="can">
              <a:avLst>
                <a:gd name="adj" fmla="val 32775"/>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11" name="Moon 10"/>
            <p:cNvSpPr/>
            <p:nvPr/>
          </p:nvSpPr>
          <p:spPr>
            <a:xfrm>
              <a:off x="3850219" y="2742476"/>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4084639" y="2731026"/>
              <a:ext cx="411162" cy="734819"/>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sp>
        <p:nvSpPr>
          <p:cNvPr id="19" name="Flowchart: Process 18"/>
          <p:cNvSpPr/>
          <p:nvPr/>
        </p:nvSpPr>
        <p:spPr>
          <a:xfrm>
            <a:off x="3886200" y="2616200"/>
            <a:ext cx="3048000" cy="3124200"/>
          </a:xfrm>
          <a:prstGeom prst="flowChartProcess">
            <a:avLst/>
          </a:prstGeom>
          <a:solidFill>
            <a:schemeClr val="accent2">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10" name="Flowchart: Extract 9"/>
          <p:cNvSpPr/>
          <p:nvPr/>
        </p:nvSpPr>
        <p:spPr>
          <a:xfrm rot="5400000">
            <a:off x="4708525" y="3006725"/>
            <a:ext cx="768350" cy="2413000"/>
          </a:xfrm>
          <a:prstGeom prst="flowChartExtra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46" name="Isosceles Triangle 45"/>
          <p:cNvSpPr/>
          <p:nvPr/>
        </p:nvSpPr>
        <p:spPr>
          <a:xfrm rot="16200000" flipH="1">
            <a:off x="6562725" y="3940175"/>
            <a:ext cx="209550" cy="5334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nvGrpSpPr>
          <p:cNvPr id="3" name="Group 46"/>
          <p:cNvGrpSpPr>
            <a:grpSpLocks/>
          </p:cNvGrpSpPr>
          <p:nvPr/>
        </p:nvGrpSpPr>
        <p:grpSpPr bwMode="auto">
          <a:xfrm>
            <a:off x="3886200" y="3835400"/>
            <a:ext cx="3048000" cy="457200"/>
            <a:chOff x="3581400" y="2894876"/>
            <a:chExt cx="3048000" cy="457924"/>
          </a:xfrm>
        </p:grpSpPr>
        <p:cxnSp>
          <p:nvCxnSpPr>
            <p:cNvPr id="48" name="Straight Connector 47"/>
            <p:cNvCxnSpPr/>
            <p:nvPr/>
          </p:nvCxnSpPr>
          <p:spPr>
            <a:xfrm>
              <a:off x="3581400" y="2894876"/>
              <a:ext cx="3048000" cy="45792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a:off x="3581400" y="2894876"/>
              <a:ext cx="1524000" cy="22896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5" name="Group 49"/>
          <p:cNvGrpSpPr>
            <a:grpSpLocks/>
          </p:cNvGrpSpPr>
          <p:nvPr/>
        </p:nvGrpSpPr>
        <p:grpSpPr bwMode="auto">
          <a:xfrm>
            <a:off x="3886200" y="4102100"/>
            <a:ext cx="3048000" cy="495300"/>
            <a:chOff x="3581400" y="3143191"/>
            <a:chExt cx="3124200" cy="495300"/>
          </a:xfrm>
        </p:grpSpPr>
        <p:cxnSp>
          <p:nvCxnSpPr>
            <p:cNvPr id="51" name="Straight Connector 50"/>
            <p:cNvCxnSpPr/>
            <p:nvPr/>
          </p:nvCxnSpPr>
          <p:spPr>
            <a:xfrm flipV="1">
              <a:off x="3581400" y="3143191"/>
              <a:ext cx="3124200" cy="4953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3581400" y="3390841"/>
              <a:ext cx="1524675" cy="24765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53" name="Rectangle 52"/>
          <p:cNvSpPr/>
          <p:nvPr/>
        </p:nvSpPr>
        <p:spPr>
          <a:xfrm>
            <a:off x="4191000" y="558800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54" name="Rectangle 53"/>
          <p:cNvSpPr/>
          <p:nvPr/>
        </p:nvSpPr>
        <p:spPr>
          <a:xfrm>
            <a:off x="6400800" y="558800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4" name="Rectangle 3"/>
          <p:cNvSpPr/>
          <p:nvPr/>
        </p:nvSpPr>
        <p:spPr>
          <a:xfrm>
            <a:off x="2667000" y="4089797"/>
            <a:ext cx="228600" cy="124211"/>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P spid="46"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497013" y="3397250"/>
            <a:ext cx="1981200" cy="1993900"/>
            <a:chOff x="2514601" y="2731026"/>
            <a:chExt cx="1981200" cy="1993374"/>
          </a:xfrm>
        </p:grpSpPr>
        <p:sp>
          <p:nvSpPr>
            <p:cNvPr id="6" name="Oval 5"/>
            <p:cNvSpPr/>
            <p:nvPr/>
          </p:nvSpPr>
          <p:spPr>
            <a:xfrm>
              <a:off x="4110038" y="2742136"/>
              <a:ext cx="382588" cy="723709"/>
            </a:xfrm>
            <a:prstGeom prst="ellipse">
              <a:avLst/>
            </a:prstGeom>
            <a:solidFill>
              <a:srgbClr val="FFFF00"/>
            </a:solidFill>
            <a:ln w="9525"/>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9" name="Cube 8"/>
            <p:cNvSpPr/>
            <p:nvPr/>
          </p:nvSpPr>
          <p:spPr>
            <a:xfrm>
              <a:off x="2546350" y="28683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7426" name="AutoShape 9"/>
            <p:cNvSpPr>
              <a:spLocks noChangeArrowheads="1"/>
            </p:cNvSpPr>
            <p:nvPr/>
          </p:nvSpPr>
          <p:spPr bwMode="auto">
            <a:xfrm rot="5400000">
              <a:off x="3077249" y="2306892"/>
              <a:ext cx="474899" cy="1600200"/>
            </a:xfrm>
            <a:prstGeom prst="can">
              <a:avLst>
                <a:gd name="adj" fmla="val 32775"/>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11" name="Moon 10"/>
            <p:cNvSpPr/>
            <p:nvPr/>
          </p:nvSpPr>
          <p:spPr>
            <a:xfrm>
              <a:off x="3850219" y="2742476"/>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4084638" y="2731026"/>
              <a:ext cx="411163" cy="734819"/>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sp>
        <p:nvSpPr>
          <p:cNvPr id="19" name="Flowchart: Process 18"/>
          <p:cNvSpPr/>
          <p:nvPr/>
        </p:nvSpPr>
        <p:spPr>
          <a:xfrm>
            <a:off x="3630613" y="2190750"/>
            <a:ext cx="3048000" cy="3124200"/>
          </a:xfrm>
          <a:prstGeom prst="flowChartProcess">
            <a:avLst/>
          </a:prstGeom>
          <a:solidFill>
            <a:schemeClr val="accent2">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3" name="Trapezoid 2"/>
          <p:cNvSpPr/>
          <p:nvPr/>
        </p:nvSpPr>
        <p:spPr>
          <a:xfrm rot="16200000">
            <a:off x="4475956" y="2259807"/>
            <a:ext cx="1357313" cy="3048000"/>
          </a:xfrm>
          <a:prstGeom prst="trapezoid">
            <a:avLst>
              <a:gd name="adj" fmla="val 2397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cxnSp>
        <p:nvCxnSpPr>
          <p:cNvPr id="7" name="Straight Connector 6"/>
          <p:cNvCxnSpPr/>
          <p:nvPr/>
        </p:nvCxnSpPr>
        <p:spPr>
          <a:xfrm flipV="1">
            <a:off x="3630613" y="3105150"/>
            <a:ext cx="3048000" cy="30321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3630613" y="4132263"/>
            <a:ext cx="3048000" cy="3302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endCxn id="3" idx="3"/>
          </p:cNvCxnSpPr>
          <p:nvPr/>
        </p:nvCxnSpPr>
        <p:spPr>
          <a:xfrm flipV="1">
            <a:off x="3630613" y="3268663"/>
            <a:ext cx="1524000" cy="12858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endCxn id="3" idx="1"/>
          </p:cNvCxnSpPr>
          <p:nvPr/>
        </p:nvCxnSpPr>
        <p:spPr>
          <a:xfrm>
            <a:off x="3630613" y="4132263"/>
            <a:ext cx="1524000" cy="16668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Rectangle 28"/>
          <p:cNvSpPr/>
          <p:nvPr/>
        </p:nvSpPr>
        <p:spPr>
          <a:xfrm>
            <a:off x="3935413" y="516255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30" name="Rectangle 29"/>
          <p:cNvSpPr/>
          <p:nvPr/>
        </p:nvSpPr>
        <p:spPr>
          <a:xfrm>
            <a:off x="6145213" y="516255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17" name="Rectangle 16"/>
          <p:cNvSpPr/>
          <p:nvPr/>
        </p:nvSpPr>
        <p:spPr>
          <a:xfrm>
            <a:off x="2411010" y="3663707"/>
            <a:ext cx="228600" cy="124211"/>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Chùm sáng song song"/>
          <p:cNvPicPr>
            <a:picLocks noGrp="1" noChangeAspect="1" noChangeArrowheads="1"/>
          </p:cNvPicPr>
          <p:nvPr>
            <p:ph sz="quarter" idx="4294967295"/>
          </p:nvPr>
        </p:nvPicPr>
        <p:blipFill>
          <a:blip r:embed="rId3"/>
          <a:srcRect/>
          <a:stretch>
            <a:fillRect/>
          </a:stretch>
        </p:blipFill>
        <p:spPr>
          <a:xfrm>
            <a:off x="0" y="3902075"/>
            <a:ext cx="2667000" cy="2030412"/>
          </a:xfrm>
        </p:spPr>
      </p:pic>
      <p:pic>
        <p:nvPicPr>
          <p:cNvPr id="15370" name="Picture 10" descr="Chùm sáng hội tụ"/>
          <p:cNvPicPr>
            <a:picLocks noGrp="1" noChangeAspect="1" noChangeArrowheads="1"/>
          </p:cNvPicPr>
          <p:nvPr>
            <p:ph sz="quarter" idx="4294967295"/>
          </p:nvPr>
        </p:nvPicPr>
        <p:blipFill>
          <a:blip r:embed="rId4"/>
          <a:srcRect/>
          <a:stretch>
            <a:fillRect/>
          </a:stretch>
        </p:blipFill>
        <p:spPr>
          <a:xfrm>
            <a:off x="2971800" y="3810000"/>
            <a:ext cx="2819400" cy="2136775"/>
          </a:xfrm>
        </p:spPr>
      </p:pic>
      <p:pic>
        <p:nvPicPr>
          <p:cNvPr id="15371" name="Picture 11" descr="Chùm sáng phân kì"/>
          <p:cNvPicPr>
            <a:picLocks noGrp="1" noChangeAspect="1" noChangeArrowheads="1"/>
          </p:cNvPicPr>
          <p:nvPr>
            <p:ph sz="quarter" idx="4294967295"/>
          </p:nvPr>
        </p:nvPicPr>
        <p:blipFill>
          <a:blip r:embed="rId5"/>
          <a:srcRect/>
          <a:stretch>
            <a:fillRect/>
          </a:stretch>
        </p:blipFill>
        <p:spPr>
          <a:xfrm>
            <a:off x="6246813" y="3856037"/>
            <a:ext cx="2911475" cy="2076450"/>
          </a:xfrm>
        </p:spPr>
      </p:pic>
      <p:sp>
        <p:nvSpPr>
          <p:cNvPr id="3" name="Rectangle 2"/>
          <p:cNvSpPr>
            <a:spLocks noChangeArrowheads="1"/>
          </p:cNvSpPr>
          <p:nvPr/>
        </p:nvSpPr>
        <p:spPr bwMode="auto">
          <a:xfrm>
            <a:off x="-14288" y="0"/>
            <a:ext cx="9144001" cy="1077218"/>
          </a:xfrm>
          <a:prstGeom prst="rect">
            <a:avLst/>
          </a:prstGeom>
          <a:noFill/>
          <a:ln w="9525">
            <a:noFill/>
            <a:miter lim="800000"/>
            <a:headEnd/>
            <a:tailEnd/>
          </a:ln>
        </p:spPr>
        <p:txBody>
          <a:bodyPr>
            <a:spAutoFit/>
          </a:bodyPr>
          <a:lstStyle/>
          <a:p>
            <a:pPr marL="342900" indent="-342900" algn="just">
              <a:buFont typeface="Wingdings" pitchFamily="2" charset="2"/>
              <a:buChar char="§"/>
            </a:pP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thấy</a:t>
            </a:r>
            <a:r>
              <a:rPr lang="en-US" sz="3200" i="1" dirty="0">
                <a:latin typeface="Times New Roman" pitchFamily="18" charset="0"/>
                <a:cs typeface="Times New Roman" pitchFamily="18" charset="0"/>
              </a:rPr>
              <a:t> 1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chỉ</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nhìn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thấy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chùm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gồm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hợp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thành</a:t>
            </a:r>
            <a:r>
              <a:rPr lang="en-US" sz="3200" i="1" dirty="0">
                <a:latin typeface="Times New Roman" pitchFamily="18" charset="0"/>
                <a:cs typeface="Times New Roman" pitchFamily="18" charset="0"/>
              </a:rPr>
              <a:t>.</a:t>
            </a:r>
          </a:p>
        </p:txBody>
      </p:sp>
      <p:sp>
        <p:nvSpPr>
          <p:cNvPr id="4" name="Rectangle 3"/>
          <p:cNvSpPr>
            <a:spLocks noChangeArrowheads="1"/>
          </p:cNvSpPr>
          <p:nvPr/>
        </p:nvSpPr>
        <p:spPr bwMode="auto">
          <a:xfrm>
            <a:off x="0" y="1371600"/>
            <a:ext cx="9144000" cy="1066800"/>
          </a:xfrm>
          <a:prstGeom prst="rect">
            <a:avLst/>
          </a:prstGeom>
          <a:noFill/>
          <a:ln w="9525">
            <a:noFill/>
            <a:miter lim="800000"/>
            <a:headEnd/>
            <a:tailEnd/>
          </a:ln>
        </p:spPr>
        <p:txBody>
          <a:bodyPr>
            <a:spAutoFit/>
          </a:bodyPr>
          <a:lstStyle/>
          <a:p>
            <a:pPr marL="342900" indent="-342900" algn="just">
              <a:buFont typeface="Wingdings" pitchFamily="2" charset="2"/>
              <a:buChar char="§"/>
            </a:pP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chùm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hẹp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gồm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song </a:t>
            </a:r>
            <a:r>
              <a:rPr lang="en-US" sz="3200" i="1" dirty="0" err="1">
                <a:latin typeface="Times New Roman" pitchFamily="18" charset="0"/>
                <a:cs typeface="Times New Roman" pitchFamily="18" charset="0"/>
              </a:rPr>
              <a:t>song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coi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1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a:t>
            </a:r>
          </a:p>
        </p:txBody>
      </p:sp>
      <p:sp>
        <p:nvSpPr>
          <p:cNvPr id="5" name="Rectangle 4"/>
          <p:cNvSpPr>
            <a:spLocks noChangeArrowheads="1"/>
          </p:cNvSpPr>
          <p:nvPr/>
        </p:nvSpPr>
        <p:spPr bwMode="auto">
          <a:xfrm>
            <a:off x="0" y="2667000"/>
            <a:ext cx="9144000" cy="584775"/>
          </a:xfrm>
          <a:prstGeom prst="rect">
            <a:avLst/>
          </a:prstGeom>
          <a:noFill/>
          <a:ln w="9525">
            <a:noFill/>
            <a:miter lim="800000"/>
            <a:headEnd/>
            <a:tailEnd/>
          </a:ln>
        </p:spPr>
        <p:txBody>
          <a:bodyPr>
            <a:spAutoFit/>
          </a:bodyPr>
          <a:lstStyle/>
          <a:p>
            <a:pPr marL="342900" indent="-342900" algn="just">
              <a:spcBef>
                <a:spcPct val="20000"/>
              </a:spcBef>
              <a:buFont typeface="Wingdings" pitchFamily="2" charset="2"/>
              <a:buChar char="§"/>
            </a:pP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3 </a:t>
            </a:r>
            <a:r>
              <a:rPr lang="en-US" sz="3200" i="1" dirty="0" err="1">
                <a:latin typeface="Times New Roman" pitchFamily="18" charset="0"/>
                <a:cs typeface="Times New Roman" pitchFamily="18" charset="0"/>
              </a:rPr>
              <a:t>loại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chùm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thường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gặp</a:t>
            </a:r>
            <a:r>
              <a:rPr lang="en-US" sz="3200" i="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9"/>
                                        </p:tgtEl>
                                        <p:attrNameLst>
                                          <p:attrName>style.visibility</p:attrName>
                                        </p:attrNameLst>
                                      </p:cBhvr>
                                      <p:to>
                                        <p:strVal val="visible"/>
                                      </p:to>
                                    </p:set>
                                    <p:animEffect transition="in" filter="blinds(horizontal)">
                                      <p:cBhvr>
                                        <p:cTn id="25" dur="500"/>
                                        <p:tgtEl>
                                          <p:spTgt spid="153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370"/>
                                        </p:tgtEl>
                                        <p:attrNameLst>
                                          <p:attrName>style.visibility</p:attrName>
                                        </p:attrNameLst>
                                      </p:cBhvr>
                                      <p:to>
                                        <p:strVal val="visible"/>
                                      </p:to>
                                    </p:set>
                                    <p:animEffect transition="in" filter="blinds(horizontal)">
                                      <p:cBhvr>
                                        <p:cTn id="30" dur="500"/>
                                        <p:tgtEl>
                                          <p:spTgt spid="153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5371"/>
                                        </p:tgtEl>
                                        <p:attrNameLst>
                                          <p:attrName>style.visibility</p:attrName>
                                        </p:attrNameLst>
                                      </p:cBhvr>
                                      <p:to>
                                        <p:strVal val="visible"/>
                                      </p:to>
                                    </p:set>
                                    <p:animEffect transition="in" filter="blinds(horizontal)">
                                      <p:cBhvr>
                                        <p:cTn id="35"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Chùm sáng song song"/>
          <p:cNvPicPr>
            <a:picLocks noGrp="1" noChangeAspect="1" noChangeArrowheads="1"/>
          </p:cNvPicPr>
          <p:nvPr>
            <p:ph sz="quarter" idx="4294967295"/>
          </p:nvPr>
        </p:nvPicPr>
        <p:blipFill>
          <a:blip r:embed="rId3"/>
          <a:srcRect/>
          <a:stretch>
            <a:fillRect/>
          </a:stretch>
        </p:blipFill>
        <p:spPr>
          <a:xfrm>
            <a:off x="0" y="0"/>
            <a:ext cx="2438400" cy="1817688"/>
          </a:xfrm>
        </p:spPr>
      </p:pic>
      <p:sp>
        <p:nvSpPr>
          <p:cNvPr id="17422" name="Rectangle 14"/>
          <p:cNvSpPr>
            <a:spLocks noChangeArrowheads="1"/>
          </p:cNvSpPr>
          <p:nvPr/>
        </p:nvSpPr>
        <p:spPr bwMode="auto">
          <a:xfrm>
            <a:off x="1835150" y="3429000"/>
            <a:ext cx="5378450" cy="19685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không giao nhau</a:t>
            </a:r>
          </a:p>
        </p:txBody>
      </p:sp>
      <p:sp>
        <p:nvSpPr>
          <p:cNvPr id="3" name="Rectangle 2"/>
          <p:cNvSpPr>
            <a:spLocks noChangeArrowheads="1"/>
          </p:cNvSpPr>
          <p:nvPr/>
        </p:nvSpPr>
        <p:spPr bwMode="auto">
          <a:xfrm>
            <a:off x="2484438" y="0"/>
            <a:ext cx="6659562" cy="1431925"/>
          </a:xfrm>
          <a:prstGeom prst="rect">
            <a:avLst/>
          </a:prstGeom>
          <a:noFill/>
          <a:ln w="9525">
            <a:noFill/>
            <a:miter lim="800000"/>
            <a:headEnd/>
            <a:tailEnd/>
          </a:ln>
        </p:spPr>
        <p:txBody>
          <a:bodyPr>
            <a:spAutoFit/>
          </a:bodyPr>
          <a:lstStyle/>
          <a:p>
            <a:pPr algn="just">
              <a:spcBef>
                <a:spcPct val="20000"/>
              </a:spcBef>
              <a:buFont typeface="Wingdings 2" pitchFamily="18" charset="2"/>
              <a:buChar char="?"/>
            </a:pPr>
            <a:r>
              <a:rPr lang="en-US" sz="4400">
                <a:latin typeface="Times New Roman" pitchFamily="18" charset="0"/>
                <a:cs typeface="Times New Roman" pitchFamily="18" charset="0"/>
              </a:rPr>
              <a:t>Chùm sáng này là loại chùm sáng gì ?</a:t>
            </a:r>
          </a:p>
        </p:txBody>
      </p:sp>
      <p:sp>
        <p:nvSpPr>
          <p:cNvPr id="4" name="Rectangle 3"/>
          <p:cNvSpPr>
            <a:spLocks noChangeArrowheads="1"/>
          </p:cNvSpPr>
          <p:nvPr/>
        </p:nvSpPr>
        <p:spPr bwMode="auto">
          <a:xfrm>
            <a:off x="5867400" y="620713"/>
            <a:ext cx="3041650" cy="1565275"/>
          </a:xfrm>
          <a:prstGeom prst="rect">
            <a:avLst/>
          </a:prstGeom>
          <a:noFill/>
          <a:ln w="9525">
            <a:noFill/>
            <a:miter lim="800000"/>
            <a:headEnd/>
            <a:tailEnd/>
          </a:ln>
        </p:spPr>
        <p:txBody>
          <a:bodyPr wrap="none">
            <a:spAutoFit/>
          </a:bodyPr>
          <a:lstStyle/>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Chùm sáng </a:t>
            </a:r>
          </a:p>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song song</a:t>
            </a:r>
          </a:p>
        </p:txBody>
      </p:sp>
      <p:sp>
        <p:nvSpPr>
          <p:cNvPr id="5" name="Rectangle 4"/>
          <p:cNvSpPr>
            <a:spLocks noChangeArrowheads="1"/>
          </p:cNvSpPr>
          <p:nvPr/>
        </p:nvSpPr>
        <p:spPr bwMode="auto">
          <a:xfrm>
            <a:off x="0" y="2781300"/>
            <a:ext cx="9144000" cy="2101850"/>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US" sz="4400">
                <a:latin typeface="Times New Roman" pitchFamily="18" charset="0"/>
                <a:cs typeface="Times New Roman" pitchFamily="18" charset="0"/>
              </a:rPr>
              <a:t>Chùm sáng song song gồm các tia sáng………………………….trên đường truyền của chúng.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2"/>
                                        </p:tgtEl>
                                        <p:attrNameLst>
                                          <p:attrName>style.visibility</p:attrName>
                                        </p:attrNameLst>
                                      </p:cBhvr>
                                      <p:to>
                                        <p:strVal val="visible"/>
                                      </p:to>
                                    </p:set>
                                    <p:anim calcmode="lin" valueType="num">
                                      <p:cBhvr additive="base">
                                        <p:cTn id="31" dur="500" fill="hold"/>
                                        <p:tgtEl>
                                          <p:spTgt spid="17422"/>
                                        </p:tgtEl>
                                        <p:attrNameLst>
                                          <p:attrName>ppt_x</p:attrName>
                                        </p:attrNameLst>
                                      </p:cBhvr>
                                      <p:tavLst>
                                        <p:tav tm="0">
                                          <p:val>
                                            <p:strVal val="#ppt_x"/>
                                          </p:val>
                                        </p:tav>
                                        <p:tav tm="100000">
                                          <p:val>
                                            <p:strVal val="#ppt_x"/>
                                          </p:val>
                                        </p:tav>
                                      </p:tavLst>
                                    </p:anim>
                                    <p:anim calcmode="lin" valueType="num">
                                      <p:cBhvr additive="base">
                                        <p:cTn id="32"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1076325" y="274638"/>
            <a:ext cx="7023100" cy="1143000"/>
          </a:xfrm>
        </p:spPr>
        <p:txBody>
          <a:bodyPr lIns="79248" tIns="39624" rIns="79248" bIns="39624">
            <a:normAutofit fontScale="90000"/>
          </a:bodyPr>
          <a:lstStyle/>
          <a:p>
            <a:r>
              <a:rPr lang="en-US" sz="4000"/>
              <a:t/>
            </a:r>
            <a:br>
              <a:rPr lang="en-US" sz="4000"/>
            </a:br>
            <a:endParaRPr lang="en-US" sz="4000" noProof="1"/>
          </a:p>
        </p:txBody>
      </p:sp>
      <p:sp>
        <p:nvSpPr>
          <p:cNvPr id="4101" name="Text Box 6"/>
          <p:cNvSpPr txBox="1">
            <a:spLocks noChangeArrowheads="1"/>
          </p:cNvSpPr>
          <p:nvPr/>
        </p:nvSpPr>
        <p:spPr bwMode="auto">
          <a:xfrm>
            <a:off x="234950" y="1033463"/>
            <a:ext cx="8650288" cy="2054225"/>
          </a:xfrm>
          <a:prstGeom prst="rect">
            <a:avLst/>
          </a:prstGeom>
          <a:noFill/>
          <a:ln w="9525">
            <a:noFill/>
            <a:miter lim="800000"/>
            <a:headEnd/>
            <a:tailEnd/>
          </a:ln>
        </p:spPr>
        <p:txBody>
          <a:bodyPr lIns="45720" tIns="22860" rIns="45720" bIns="22860">
            <a:spAutoFit/>
          </a:bodyPr>
          <a:lstStyle/>
          <a:p>
            <a:pPr defTabSz="457200"/>
            <a:r>
              <a:rPr lang="en-US" altLang="zh-CN" sz="4400" b="1" dirty="0" err="1">
                <a:solidFill>
                  <a:srgbClr val="3333FF"/>
                </a:solidFill>
                <a:latin typeface="Times New Roman" pitchFamily="18" charset="0"/>
                <a:ea typeface="SimSun" pitchFamily="2" charset="-122"/>
              </a:rPr>
              <a:t>Câu</a:t>
            </a:r>
            <a:r>
              <a:rPr lang="en-US" altLang="zh-CN" sz="4400" b="1" dirty="0">
                <a:solidFill>
                  <a:srgbClr val="3333FF"/>
                </a:solidFill>
                <a:latin typeface="Times New Roman" pitchFamily="18" charset="0"/>
                <a:ea typeface="SimSun" pitchFamily="2" charset="-122"/>
              </a:rPr>
              <a:t> 1: Ta </a:t>
            </a:r>
            <a:r>
              <a:rPr lang="en-US" altLang="zh-CN" sz="4400" b="1" dirty="0" err="1">
                <a:solidFill>
                  <a:srgbClr val="3333FF"/>
                </a:solidFill>
                <a:latin typeface="Times New Roman" pitchFamily="18" charset="0"/>
                <a:ea typeface="SimSun" pitchFamily="2" charset="-122"/>
              </a:rPr>
              <a:t>nhìn</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thấy</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một</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vật</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khi</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nào</a:t>
            </a:r>
            <a:r>
              <a:rPr lang="en-US" altLang="zh-CN" sz="4400" b="1" dirty="0">
                <a:solidFill>
                  <a:srgbClr val="3333FF"/>
                </a:solidFill>
                <a:latin typeface="Times New Roman" pitchFamily="18" charset="0"/>
                <a:ea typeface="SimSun" pitchFamily="2" charset="-122"/>
              </a:rPr>
              <a:t> ? </a:t>
            </a:r>
            <a:r>
              <a:rPr lang="en-US" altLang="zh-CN" sz="4400" b="1" dirty="0" err="1">
                <a:solidFill>
                  <a:srgbClr val="3333FF"/>
                </a:solidFill>
                <a:latin typeface="Times New Roman" pitchFamily="18" charset="0"/>
                <a:ea typeface="SimSun" pitchFamily="2" charset="-122"/>
              </a:rPr>
              <a:t>Khi</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nào</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ta</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nhìn</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thấy</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bóng</a:t>
            </a:r>
            <a:r>
              <a:rPr lang="en-US" altLang="zh-CN" sz="4400" b="1" dirty="0">
                <a:solidFill>
                  <a:srgbClr val="3333FF"/>
                </a:solidFill>
                <a:latin typeface="Times New Roman" pitchFamily="18" charset="0"/>
                <a:ea typeface="SimSun" pitchFamily="2" charset="-122"/>
              </a:rPr>
              <a:t> </a:t>
            </a:r>
            <a:r>
              <a:rPr lang="en-US" altLang="zh-CN" sz="4400" b="1" dirty="0" err="1">
                <a:solidFill>
                  <a:srgbClr val="3333FF"/>
                </a:solidFill>
                <a:latin typeface="Times New Roman" pitchFamily="18" charset="0"/>
                <a:ea typeface="SimSun" pitchFamily="2" charset="-122"/>
              </a:rPr>
              <a:t>đèn</a:t>
            </a:r>
            <a:r>
              <a:rPr lang="en-US" altLang="zh-CN" sz="4400" b="1" dirty="0">
                <a:solidFill>
                  <a:srgbClr val="3333FF"/>
                </a:solidFill>
                <a:latin typeface="Times New Roman" pitchFamily="18" charset="0"/>
                <a:ea typeface="SimSun" pitchFamily="2" charset="-122"/>
              </a:rPr>
              <a:t> ?     </a:t>
            </a:r>
            <a:r>
              <a:rPr lang="en-US" altLang="zh-CN" sz="4400" b="1" dirty="0">
                <a:solidFill>
                  <a:srgbClr val="3333FF"/>
                </a:solidFill>
                <a:latin typeface="VNI-Times" pitchFamily="2" charset="0"/>
                <a:ea typeface="SimSun" pitchFamily="2" charset="-122"/>
              </a:rPr>
              <a:t>   </a:t>
            </a:r>
            <a:endParaRPr lang="en-US" altLang="zh-CN" sz="4400" dirty="0">
              <a:solidFill>
                <a:srgbClr val="3333FF"/>
              </a:solidFill>
              <a:latin typeface="Times New Roman" pitchFamily="18" charset="0"/>
              <a:ea typeface="SimSun" pitchFamily="2" charset="-122"/>
            </a:endParaRPr>
          </a:p>
        </p:txBody>
      </p:sp>
      <p:sp>
        <p:nvSpPr>
          <p:cNvPr id="4103" name="Text Box 8"/>
          <p:cNvSpPr txBox="1">
            <a:spLocks noChangeArrowheads="1"/>
          </p:cNvSpPr>
          <p:nvPr/>
        </p:nvSpPr>
        <p:spPr bwMode="auto">
          <a:xfrm>
            <a:off x="250825" y="3573463"/>
            <a:ext cx="8123238" cy="2054225"/>
          </a:xfrm>
          <a:prstGeom prst="rect">
            <a:avLst/>
          </a:prstGeom>
          <a:noFill/>
          <a:ln w="9525">
            <a:noFill/>
            <a:miter lim="800000"/>
            <a:headEnd/>
            <a:tailEnd/>
          </a:ln>
        </p:spPr>
        <p:txBody>
          <a:bodyPr lIns="45720" tIns="22860" rIns="45720" bIns="22860">
            <a:spAutoFit/>
          </a:bodyPr>
          <a:lstStyle/>
          <a:p>
            <a:pPr defTabSz="457200"/>
            <a:r>
              <a:rPr lang="en-US" altLang="zh-CN" sz="4400" b="1">
                <a:solidFill>
                  <a:srgbClr val="3333FF"/>
                </a:solidFill>
                <a:latin typeface="Times New Roman" pitchFamily="18" charset="0"/>
                <a:ea typeface="SimSun" pitchFamily="2" charset="-122"/>
              </a:rPr>
              <a:t>Câu 2: </a:t>
            </a:r>
          </a:p>
          <a:p>
            <a:pPr defTabSz="457200"/>
            <a:r>
              <a:rPr lang="en-US" altLang="zh-CN" sz="4400" b="1">
                <a:solidFill>
                  <a:srgbClr val="3333FF"/>
                </a:solidFill>
                <a:latin typeface="Times New Roman" pitchFamily="18" charset="0"/>
                <a:ea typeface="SimSun" pitchFamily="2" charset="-122"/>
              </a:rPr>
              <a:t>a)Nguồn sáng là gì ? Cho 2 ví dụ?</a:t>
            </a:r>
          </a:p>
          <a:p>
            <a:pPr defTabSz="457200"/>
            <a:r>
              <a:rPr lang="en-US" altLang="zh-CN" sz="4400" b="1">
                <a:solidFill>
                  <a:srgbClr val="3333FF"/>
                </a:solidFill>
                <a:latin typeface="Times New Roman" pitchFamily="18" charset="0"/>
                <a:ea typeface="SimSun" pitchFamily="2" charset="-122"/>
              </a:rPr>
              <a:t>b)Vật sáng là gì? Cho 2 ví dụ?</a:t>
            </a:r>
            <a:endParaRPr lang="en-US" altLang="zh-CN" sz="4400">
              <a:latin typeface="VNI-Times" pitchFamily="2" charset="0"/>
              <a:ea typeface="SimSun" pitchFamily="2" charset="-122"/>
            </a:endParaRPr>
          </a:p>
        </p:txBody>
      </p:sp>
      <p:sp>
        <p:nvSpPr>
          <p:cNvPr id="4106" name="WordArt 10"/>
          <p:cNvSpPr>
            <a:spLocks noChangeArrowheads="1" noChangeShapeType="1" noTextEdit="1"/>
          </p:cNvSpPr>
          <p:nvPr/>
        </p:nvSpPr>
        <p:spPr bwMode="auto">
          <a:xfrm>
            <a:off x="2627313" y="0"/>
            <a:ext cx="4086225" cy="104775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KIỂM TRA BÀI CŨ</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diamond(in)">
                                      <p:cBhvr>
                                        <p:cTn id="13" dur="2000"/>
                                        <p:tgtEl>
                                          <p:spTgt spid="4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103">
                                            <p:txEl>
                                              <p:pRg st="0" end="0"/>
                                            </p:txEl>
                                          </p:spTgt>
                                        </p:tgtEl>
                                        <p:attrNameLst>
                                          <p:attrName>style.visibility</p:attrName>
                                        </p:attrNameLst>
                                      </p:cBhvr>
                                      <p:to>
                                        <p:strVal val="visible"/>
                                      </p:to>
                                    </p:set>
                                    <p:animEffect transition="in" filter="box(in)">
                                      <p:cBhvr>
                                        <p:cTn id="18" dur="500"/>
                                        <p:tgtEl>
                                          <p:spTgt spid="4103">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103">
                                            <p:txEl>
                                              <p:pRg st="1" end="1"/>
                                            </p:txEl>
                                          </p:spTgt>
                                        </p:tgtEl>
                                        <p:attrNameLst>
                                          <p:attrName>style.visibility</p:attrName>
                                        </p:attrNameLst>
                                      </p:cBhvr>
                                      <p:to>
                                        <p:strVal val="visible"/>
                                      </p:to>
                                    </p:set>
                                    <p:animEffect transition="in" filter="box(in)">
                                      <p:cBhvr>
                                        <p:cTn id="21" dur="500"/>
                                        <p:tgtEl>
                                          <p:spTgt spid="4103">
                                            <p:txEl>
                                              <p:pRg st="1" end="1"/>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103">
                                            <p:txEl>
                                              <p:pRg st="2" end="2"/>
                                            </p:txEl>
                                          </p:spTgt>
                                        </p:tgtEl>
                                        <p:attrNameLst>
                                          <p:attrName>style.visibility</p:attrName>
                                        </p:attrNameLst>
                                      </p:cBhvr>
                                      <p:to>
                                        <p:strVal val="visible"/>
                                      </p:to>
                                    </p:set>
                                    <p:animEffect transition="in" filter="box(in)">
                                      <p:cBhvr>
                                        <p:cTn id="24" dur="500"/>
                                        <p:tgtEl>
                                          <p:spTgt spid="41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Chùm sáng hội tụ"/>
          <p:cNvPicPr>
            <a:picLocks noGrp="1" noChangeAspect="1" noChangeArrowheads="1"/>
          </p:cNvPicPr>
          <p:nvPr>
            <p:ph sz="quarter" idx="4294967295"/>
          </p:nvPr>
        </p:nvPicPr>
        <p:blipFill>
          <a:blip r:embed="rId3"/>
          <a:srcRect/>
          <a:stretch>
            <a:fillRect/>
          </a:stretch>
        </p:blipFill>
        <p:spPr>
          <a:xfrm>
            <a:off x="0" y="0"/>
            <a:ext cx="2633663" cy="2297113"/>
          </a:xfrm>
        </p:spPr>
      </p:pic>
      <p:sp>
        <p:nvSpPr>
          <p:cNvPr id="19466" name="Rectangle 10"/>
          <p:cNvSpPr>
            <a:spLocks noChangeArrowheads="1"/>
          </p:cNvSpPr>
          <p:nvPr/>
        </p:nvSpPr>
        <p:spPr bwMode="auto">
          <a:xfrm>
            <a:off x="2484438" y="0"/>
            <a:ext cx="6659562" cy="609600"/>
          </a:xfrm>
          <a:prstGeom prst="rect">
            <a:avLst/>
          </a:prstGeom>
          <a:noFill/>
          <a:ln w="9525">
            <a:noFill/>
            <a:miter lim="800000"/>
            <a:headEnd/>
            <a:tailEnd/>
          </a:ln>
          <a:effectLst/>
        </p:spPr>
        <p:txBody>
          <a:bodyPr/>
          <a:lstStyle/>
          <a:p>
            <a:pPr algn="just">
              <a:spcBef>
                <a:spcPct val="20000"/>
              </a:spcBef>
              <a:buFont typeface="Wingdings 2" pitchFamily="18" charset="2"/>
              <a:buChar char="?"/>
            </a:pPr>
            <a:r>
              <a:rPr lang="en-US" sz="4400">
                <a:latin typeface="Times New Roman" pitchFamily="18" charset="0"/>
                <a:cs typeface="Times New Roman" pitchFamily="18" charset="0"/>
              </a:rPr>
              <a:t>Chùm sáng này là loại chùm sáng gì ?</a:t>
            </a:r>
          </a:p>
        </p:txBody>
      </p:sp>
      <p:sp>
        <p:nvSpPr>
          <p:cNvPr id="19467" name="Rectangle 11"/>
          <p:cNvSpPr>
            <a:spLocks noChangeArrowheads="1"/>
          </p:cNvSpPr>
          <p:nvPr/>
        </p:nvSpPr>
        <p:spPr bwMode="auto">
          <a:xfrm>
            <a:off x="5940425" y="620713"/>
            <a:ext cx="4495800" cy="609600"/>
          </a:xfrm>
          <a:prstGeom prst="rect">
            <a:avLst/>
          </a:prstGeom>
          <a:noFill/>
          <a:ln w="9525">
            <a:noFill/>
            <a:miter lim="800000"/>
            <a:headEnd/>
            <a:tailEnd/>
          </a:ln>
          <a:effectLst/>
        </p:spPr>
        <p:txBody>
          <a:bodyPr/>
          <a:lstStyle/>
          <a:p>
            <a:pPr>
              <a:spcBef>
                <a:spcPct val="20000"/>
              </a:spcBef>
              <a:buFont typeface="Wingdings 2" pitchFamily="18" charset="2"/>
              <a:buNone/>
            </a:pPr>
            <a:r>
              <a:rPr lang="en-US" sz="4400" b="1">
                <a:solidFill>
                  <a:srgbClr val="FF0000"/>
                </a:solidFill>
                <a:latin typeface="Times New Roman" pitchFamily="18" charset="0"/>
                <a:cs typeface="Times New Roman" pitchFamily="18" charset="0"/>
              </a:rPr>
              <a:t>Chùm sáng </a:t>
            </a:r>
          </a:p>
          <a:p>
            <a:pPr>
              <a:spcBef>
                <a:spcPct val="20000"/>
              </a:spcBef>
              <a:buFont typeface="Wingdings 2" pitchFamily="18" charset="2"/>
              <a:buNone/>
            </a:pPr>
            <a:r>
              <a:rPr lang="en-US" sz="4400" b="1">
                <a:solidFill>
                  <a:srgbClr val="FF0000"/>
                </a:solidFill>
                <a:latin typeface="Times New Roman" pitchFamily="18" charset="0"/>
                <a:cs typeface="Times New Roman" pitchFamily="18" charset="0"/>
              </a:rPr>
              <a:t>hội tụ</a:t>
            </a:r>
          </a:p>
        </p:txBody>
      </p:sp>
      <p:sp>
        <p:nvSpPr>
          <p:cNvPr id="19468" name="Rectangle 12"/>
          <p:cNvSpPr>
            <a:spLocks noChangeArrowheads="1"/>
          </p:cNvSpPr>
          <p:nvPr/>
        </p:nvSpPr>
        <p:spPr bwMode="auto">
          <a:xfrm>
            <a:off x="0" y="2924175"/>
            <a:ext cx="9144000" cy="1092200"/>
          </a:xfrm>
          <a:prstGeom prst="rect">
            <a:avLst/>
          </a:prstGeom>
          <a:noFill/>
          <a:ln w="9525">
            <a:noFill/>
            <a:miter lim="800000"/>
            <a:headEnd/>
            <a:tailEnd/>
          </a:ln>
          <a:effectLst/>
        </p:spPr>
        <p:txBody>
          <a:bodyPr/>
          <a:lstStyle/>
          <a:p>
            <a:pPr algn="just">
              <a:spcBef>
                <a:spcPct val="20000"/>
              </a:spcBef>
              <a:buFont typeface="Wingdings" pitchFamily="2" charset="2"/>
              <a:buNone/>
            </a:pPr>
            <a:r>
              <a:rPr lang="en-US" sz="4400">
                <a:latin typeface="Times New Roman" pitchFamily="18" charset="0"/>
                <a:cs typeface="Times New Roman" pitchFamily="18" charset="0"/>
              </a:rPr>
              <a:t>Chùm sáng hội tụ gồm các tia sáng………………………….trên đường truyền của chúng.</a:t>
            </a:r>
          </a:p>
        </p:txBody>
      </p:sp>
      <p:sp>
        <p:nvSpPr>
          <p:cNvPr id="19469" name="Rectangle 13"/>
          <p:cNvSpPr>
            <a:spLocks noChangeArrowheads="1"/>
          </p:cNvSpPr>
          <p:nvPr/>
        </p:nvSpPr>
        <p:spPr bwMode="auto">
          <a:xfrm>
            <a:off x="2195513" y="3573463"/>
            <a:ext cx="3609975" cy="53340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giao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additive="base">
                                        <p:cTn id="13" dur="500" fill="hold"/>
                                        <p:tgtEl>
                                          <p:spTgt spid="19466"/>
                                        </p:tgtEl>
                                        <p:attrNameLst>
                                          <p:attrName>ppt_x</p:attrName>
                                        </p:attrNameLst>
                                      </p:cBhvr>
                                      <p:tavLst>
                                        <p:tav tm="0">
                                          <p:val>
                                            <p:strVal val="#ppt_x"/>
                                          </p:val>
                                        </p:tav>
                                        <p:tav tm="100000">
                                          <p:val>
                                            <p:strVal val="#ppt_x"/>
                                          </p:val>
                                        </p:tav>
                                      </p:tavLst>
                                    </p:anim>
                                    <p:anim calcmode="lin" valueType="num">
                                      <p:cBhvr additive="base">
                                        <p:cTn id="14"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7"/>
                                        </p:tgtEl>
                                        <p:attrNameLst>
                                          <p:attrName>style.visibility</p:attrName>
                                        </p:attrNameLst>
                                      </p:cBhvr>
                                      <p:to>
                                        <p:strVal val="visible"/>
                                      </p:to>
                                    </p:set>
                                    <p:anim calcmode="lin" valueType="num">
                                      <p:cBhvr additive="base">
                                        <p:cTn id="19" dur="500" fill="hold"/>
                                        <p:tgtEl>
                                          <p:spTgt spid="19467"/>
                                        </p:tgtEl>
                                        <p:attrNameLst>
                                          <p:attrName>ppt_x</p:attrName>
                                        </p:attrNameLst>
                                      </p:cBhvr>
                                      <p:tavLst>
                                        <p:tav tm="0">
                                          <p:val>
                                            <p:strVal val="#ppt_x"/>
                                          </p:val>
                                        </p:tav>
                                        <p:tav tm="100000">
                                          <p:val>
                                            <p:strVal val="#ppt_x"/>
                                          </p:val>
                                        </p:tav>
                                      </p:tavLst>
                                    </p:anim>
                                    <p:anim calcmode="lin" valueType="num">
                                      <p:cBhvr additive="base">
                                        <p:cTn id="20"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68"/>
                                        </p:tgtEl>
                                        <p:attrNameLst>
                                          <p:attrName>style.visibility</p:attrName>
                                        </p:attrNameLst>
                                      </p:cBhvr>
                                      <p:to>
                                        <p:strVal val="visible"/>
                                      </p:to>
                                    </p:set>
                                    <p:anim calcmode="lin" valueType="num">
                                      <p:cBhvr additive="base">
                                        <p:cTn id="25" dur="500" fill="hold"/>
                                        <p:tgtEl>
                                          <p:spTgt spid="19468"/>
                                        </p:tgtEl>
                                        <p:attrNameLst>
                                          <p:attrName>ppt_x</p:attrName>
                                        </p:attrNameLst>
                                      </p:cBhvr>
                                      <p:tavLst>
                                        <p:tav tm="0">
                                          <p:val>
                                            <p:strVal val="#ppt_x"/>
                                          </p:val>
                                        </p:tav>
                                        <p:tav tm="100000">
                                          <p:val>
                                            <p:strVal val="#ppt_x"/>
                                          </p:val>
                                        </p:tav>
                                      </p:tavLst>
                                    </p:anim>
                                    <p:anim calcmode="lin" valueType="num">
                                      <p:cBhvr additive="base">
                                        <p:cTn id="26"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9"/>
                                        </p:tgtEl>
                                        <p:attrNameLst>
                                          <p:attrName>style.visibility</p:attrName>
                                        </p:attrNameLst>
                                      </p:cBhvr>
                                      <p:to>
                                        <p:strVal val="visible"/>
                                      </p:to>
                                    </p:set>
                                    <p:anim calcmode="lin" valueType="num">
                                      <p:cBhvr additive="base">
                                        <p:cTn id="31" dur="500" fill="hold"/>
                                        <p:tgtEl>
                                          <p:spTgt spid="19469"/>
                                        </p:tgtEl>
                                        <p:attrNameLst>
                                          <p:attrName>ppt_x</p:attrName>
                                        </p:attrNameLst>
                                      </p:cBhvr>
                                      <p:tavLst>
                                        <p:tav tm="0">
                                          <p:val>
                                            <p:strVal val="#ppt_x"/>
                                          </p:val>
                                        </p:tav>
                                        <p:tav tm="100000">
                                          <p:val>
                                            <p:strVal val="#ppt_x"/>
                                          </p:val>
                                        </p:tav>
                                      </p:tavLst>
                                    </p:anim>
                                    <p:anim calcmode="lin" valueType="num">
                                      <p:cBhvr additive="base">
                                        <p:cTn id="32"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P spid="19468" grpId="0"/>
      <p:bldP spid="194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hùm sáng phân kì"/>
          <p:cNvPicPr>
            <a:picLocks noGrp="1" noChangeAspect="1" noChangeArrowheads="1"/>
          </p:cNvPicPr>
          <p:nvPr>
            <p:ph sz="quarter" idx="4294967295"/>
          </p:nvPr>
        </p:nvPicPr>
        <p:blipFill>
          <a:blip r:embed="rId3"/>
          <a:srcRect/>
          <a:stretch>
            <a:fillRect/>
          </a:stretch>
        </p:blipFill>
        <p:spPr>
          <a:xfrm>
            <a:off x="0" y="0"/>
            <a:ext cx="2762250" cy="2406650"/>
          </a:xfrm>
        </p:spPr>
      </p:pic>
      <p:sp>
        <p:nvSpPr>
          <p:cNvPr id="21514" name="Rectangle 10"/>
          <p:cNvSpPr>
            <a:spLocks noChangeArrowheads="1"/>
          </p:cNvSpPr>
          <p:nvPr/>
        </p:nvSpPr>
        <p:spPr bwMode="auto">
          <a:xfrm>
            <a:off x="2771775" y="0"/>
            <a:ext cx="6019800" cy="609600"/>
          </a:xfrm>
          <a:prstGeom prst="rect">
            <a:avLst/>
          </a:prstGeom>
          <a:noFill/>
          <a:ln w="9525">
            <a:noFill/>
            <a:miter lim="800000"/>
            <a:headEnd/>
            <a:tailEnd/>
          </a:ln>
          <a:effectLst/>
        </p:spPr>
        <p:txBody>
          <a:bodyPr/>
          <a:lstStyle/>
          <a:p>
            <a:pPr algn="just">
              <a:spcBef>
                <a:spcPct val="20000"/>
              </a:spcBef>
              <a:buFont typeface="Wingdings 2" pitchFamily="18" charset="2"/>
              <a:buChar char="?"/>
            </a:pPr>
            <a:r>
              <a:rPr lang="en-US" sz="4400">
                <a:latin typeface="Times New Roman" pitchFamily="18" charset="0"/>
                <a:cs typeface="Times New Roman" pitchFamily="18" charset="0"/>
              </a:rPr>
              <a:t>Chùm sáng này là loại chùm sáng gì ?</a:t>
            </a:r>
          </a:p>
        </p:txBody>
      </p:sp>
      <p:sp>
        <p:nvSpPr>
          <p:cNvPr id="21515" name="Rectangle 11"/>
          <p:cNvSpPr>
            <a:spLocks noChangeArrowheads="1"/>
          </p:cNvSpPr>
          <p:nvPr/>
        </p:nvSpPr>
        <p:spPr bwMode="auto">
          <a:xfrm>
            <a:off x="6227763" y="692150"/>
            <a:ext cx="3619500" cy="609600"/>
          </a:xfrm>
          <a:prstGeom prst="rect">
            <a:avLst/>
          </a:prstGeom>
          <a:noFill/>
          <a:ln w="9525">
            <a:noFill/>
            <a:miter lim="800000"/>
            <a:headEnd/>
            <a:tailEnd/>
          </a:ln>
          <a:effectLst/>
        </p:spPr>
        <p:txBody>
          <a:bodyPr/>
          <a:lstStyle/>
          <a:p>
            <a:pPr>
              <a:spcBef>
                <a:spcPct val="20000"/>
              </a:spcBef>
              <a:buFont typeface="Wingdings 2" pitchFamily="18" charset="2"/>
              <a:buNone/>
            </a:pPr>
            <a:r>
              <a:rPr lang="en-US" sz="4400" b="1" dirty="0" err="1">
                <a:solidFill>
                  <a:srgbClr val="FF0000"/>
                </a:solidFill>
                <a:latin typeface="Times New Roman" pitchFamily="18" charset="0"/>
                <a:cs typeface="Times New Roman" pitchFamily="18" charset="0"/>
              </a:rPr>
              <a:t>Chùm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sáng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kì</a:t>
            </a:r>
            <a:endParaRPr lang="en-US" sz="4400" b="1" dirty="0">
              <a:solidFill>
                <a:srgbClr val="FF0000"/>
              </a:solidFill>
              <a:latin typeface="Times New Roman" pitchFamily="18" charset="0"/>
              <a:cs typeface="Times New Roman" pitchFamily="18" charset="0"/>
            </a:endParaRPr>
          </a:p>
        </p:txBody>
      </p:sp>
      <p:sp>
        <p:nvSpPr>
          <p:cNvPr id="21516" name="Rectangle 12"/>
          <p:cNvSpPr>
            <a:spLocks noChangeArrowheads="1"/>
          </p:cNvSpPr>
          <p:nvPr/>
        </p:nvSpPr>
        <p:spPr bwMode="auto">
          <a:xfrm>
            <a:off x="0" y="2997200"/>
            <a:ext cx="9144000" cy="971550"/>
          </a:xfrm>
          <a:prstGeom prst="rect">
            <a:avLst/>
          </a:prstGeom>
          <a:noFill/>
          <a:ln w="9525">
            <a:noFill/>
            <a:miter lim="800000"/>
            <a:headEnd/>
            <a:tailEnd/>
          </a:ln>
          <a:effectLst/>
        </p:spPr>
        <p:txBody>
          <a:bodyPr/>
          <a:lstStyle/>
          <a:p>
            <a:pPr algn="just">
              <a:spcBef>
                <a:spcPct val="20000"/>
              </a:spcBef>
              <a:buFont typeface="Wingdings" pitchFamily="2" charset="2"/>
              <a:buNone/>
            </a:pPr>
            <a:r>
              <a:rPr lang="en-US" sz="4400">
                <a:latin typeface="Times New Roman" pitchFamily="18" charset="0"/>
                <a:cs typeface="Times New Roman" pitchFamily="18" charset="0"/>
              </a:rPr>
              <a:t>Chùm sáng phân kì gồm các tia sáng………………………….trên đường truyền của chúng.</a:t>
            </a:r>
          </a:p>
        </p:txBody>
      </p:sp>
      <p:sp>
        <p:nvSpPr>
          <p:cNvPr id="21517" name="Rectangle 13"/>
          <p:cNvSpPr>
            <a:spLocks noChangeArrowheads="1"/>
          </p:cNvSpPr>
          <p:nvPr/>
        </p:nvSpPr>
        <p:spPr bwMode="auto">
          <a:xfrm>
            <a:off x="1692275" y="3644900"/>
            <a:ext cx="4471988" cy="53340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400" b="1" dirty="0" err="1">
                <a:solidFill>
                  <a:srgbClr val="FF0000"/>
                </a:solidFill>
                <a:latin typeface="Times New Roman" pitchFamily="18" charset="0"/>
                <a:cs typeface="Times New Roman" pitchFamily="18" charset="0"/>
              </a:rPr>
              <a:t>loe</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rộng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ra</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15"/>
                                        </p:tgtEl>
                                        <p:attrNameLst>
                                          <p:attrName>style.visibility</p:attrName>
                                        </p:attrNameLst>
                                      </p:cBhvr>
                                      <p:to>
                                        <p:strVal val="visible"/>
                                      </p:to>
                                    </p:set>
                                    <p:anim calcmode="lin" valueType="num">
                                      <p:cBhvr additive="base">
                                        <p:cTn id="19" dur="500" fill="hold"/>
                                        <p:tgtEl>
                                          <p:spTgt spid="21515"/>
                                        </p:tgtEl>
                                        <p:attrNameLst>
                                          <p:attrName>ppt_x</p:attrName>
                                        </p:attrNameLst>
                                      </p:cBhvr>
                                      <p:tavLst>
                                        <p:tav tm="0">
                                          <p:val>
                                            <p:strVal val="#ppt_x"/>
                                          </p:val>
                                        </p:tav>
                                        <p:tav tm="100000">
                                          <p:val>
                                            <p:strVal val="#ppt_x"/>
                                          </p:val>
                                        </p:tav>
                                      </p:tavLst>
                                    </p:anim>
                                    <p:anim calcmode="lin" valueType="num">
                                      <p:cBhvr additive="base">
                                        <p:cTn id="20"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6"/>
                                        </p:tgtEl>
                                        <p:attrNameLst>
                                          <p:attrName>style.visibility</p:attrName>
                                        </p:attrNameLst>
                                      </p:cBhvr>
                                      <p:to>
                                        <p:strVal val="visible"/>
                                      </p:to>
                                    </p:set>
                                    <p:anim calcmode="lin" valueType="num">
                                      <p:cBhvr additive="base">
                                        <p:cTn id="25" dur="500" fill="hold"/>
                                        <p:tgtEl>
                                          <p:spTgt spid="21516"/>
                                        </p:tgtEl>
                                        <p:attrNameLst>
                                          <p:attrName>ppt_x</p:attrName>
                                        </p:attrNameLst>
                                      </p:cBhvr>
                                      <p:tavLst>
                                        <p:tav tm="0">
                                          <p:val>
                                            <p:strVal val="#ppt_x"/>
                                          </p:val>
                                        </p:tav>
                                        <p:tav tm="100000">
                                          <p:val>
                                            <p:strVal val="#ppt_x"/>
                                          </p:val>
                                        </p:tav>
                                      </p:tavLst>
                                    </p:anim>
                                    <p:anim calcmode="lin" valueType="num">
                                      <p:cBhvr additive="base">
                                        <p:cTn id="26"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7"/>
                                        </p:tgtEl>
                                        <p:attrNameLst>
                                          <p:attrName>style.visibility</p:attrName>
                                        </p:attrNameLst>
                                      </p:cBhvr>
                                      <p:to>
                                        <p:strVal val="visible"/>
                                      </p:to>
                                    </p:set>
                                    <p:anim calcmode="lin" valueType="num">
                                      <p:cBhvr additive="base">
                                        <p:cTn id="31" dur="500" fill="hold"/>
                                        <p:tgtEl>
                                          <p:spTgt spid="21517"/>
                                        </p:tgtEl>
                                        <p:attrNameLst>
                                          <p:attrName>ppt_x</p:attrName>
                                        </p:attrNameLst>
                                      </p:cBhvr>
                                      <p:tavLst>
                                        <p:tav tm="0">
                                          <p:val>
                                            <p:strVal val="#ppt_x"/>
                                          </p:val>
                                        </p:tav>
                                        <p:tav tm="100000">
                                          <p:val>
                                            <p:strVal val="#ppt_x"/>
                                          </p:val>
                                        </p:tav>
                                      </p:tavLst>
                                    </p:anim>
                                    <p:anim calcmode="lin" valueType="num">
                                      <p:cBhvr additive="base">
                                        <p:cTn id="32"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5" grpId="0"/>
      <p:bldP spid="21516" grpId="0"/>
      <p:bldP spid="215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idx="4294967295"/>
          </p:nvPr>
        </p:nvSpPr>
        <p:spPr/>
        <p:txBody>
          <a:bodyPr lIns="79248" tIns="39624" rIns="79248" bIns="39624">
            <a:normAutofit fontScale="90000"/>
          </a:bodyPr>
          <a:lstStyle/>
          <a:p>
            <a:r>
              <a:rPr lang="en-US" sz="4000" dirty="0"/>
              <a:t/>
            </a:r>
            <a:br>
              <a:rPr lang="en-US" sz="4000" dirty="0"/>
            </a:br>
            <a:endParaRPr lang="en-US" sz="4000" noProof="1"/>
          </a:p>
        </p:txBody>
      </p:sp>
      <p:sp>
        <p:nvSpPr>
          <p:cNvPr id="24580" name="Text Box 4"/>
          <p:cNvSpPr txBox="1">
            <a:spLocks noChangeArrowheads="1"/>
          </p:cNvSpPr>
          <p:nvPr/>
        </p:nvSpPr>
        <p:spPr bwMode="auto">
          <a:xfrm>
            <a:off x="914400" y="2438400"/>
            <a:ext cx="7235825" cy="784830"/>
          </a:xfrm>
          <a:prstGeom prst="rect">
            <a:avLst/>
          </a:prstGeom>
          <a:noFill/>
          <a:ln w="9525">
            <a:noFill/>
            <a:miter lim="800000"/>
            <a:headEnd/>
            <a:tailEnd/>
          </a:ln>
        </p:spPr>
        <p:txBody>
          <a:bodyPr wrap="square" lIns="45720" tIns="22860" rIns="45720" bIns="22860">
            <a:spAutoFit/>
          </a:bodyPr>
          <a:lstStyle/>
          <a:p>
            <a:pPr defTabSz="457200">
              <a:spcBef>
                <a:spcPct val="50000"/>
              </a:spcBef>
            </a:pPr>
            <a:r>
              <a:rPr lang="en-US" sz="4800" noProof="1">
                <a:latin typeface="Times New Roman" pitchFamily="18" charset="0"/>
                <a:cs typeface="Times New Roman" pitchFamily="18" charset="0"/>
              </a:rPr>
              <a:t>BÀI </a:t>
            </a:r>
            <a:r>
              <a:rPr lang="en-US" sz="4800" noProof="1" smtClean="0">
                <a:latin typeface="Times New Roman" pitchFamily="18" charset="0"/>
                <a:cs typeface="Times New Roman" pitchFamily="18" charset="0"/>
              </a:rPr>
              <a:t>TẬP TRẮ</a:t>
            </a:r>
            <a:r>
              <a:rPr lang="en-US" sz="4800" dirty="0" smtClean="0">
                <a:latin typeface="Times New Roman" pitchFamily="18" charset="0"/>
                <a:cs typeface="Times New Roman" pitchFamily="18" charset="0"/>
              </a:rPr>
              <a:t>C</a:t>
            </a:r>
            <a:r>
              <a:rPr lang="en-US" sz="4800" noProof="1" smtClean="0">
                <a:latin typeface="Times New Roman" pitchFamily="18" charset="0"/>
                <a:cs typeface="Times New Roman" pitchFamily="18" charset="0"/>
              </a:rPr>
              <a:t>  NGHIỆ</a:t>
            </a:r>
            <a:r>
              <a:rPr lang="en-US" sz="4800" dirty="0" smtClean="0">
                <a:latin typeface="Times New Roman" pitchFamily="18" charset="0"/>
                <a:cs typeface="Times New Roman" pitchFamily="18" charset="0"/>
              </a:rPr>
              <a:t>M</a:t>
            </a:r>
            <a:endParaRPr lang="en-US" sz="4800" noProof="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152400" y="5943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2400" y="3733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2400" y="838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457200"/>
            <a:ext cx="8763000" cy="7109639"/>
          </a:xfrm>
          <a:prstGeom prst="rect">
            <a:avLst/>
          </a:prstGeom>
        </p:spPr>
        <p:txBody>
          <a:bodyPr wrap="square">
            <a:spAutoFit/>
          </a:bodyPr>
          <a:lstStyle/>
          <a:p>
            <a:r>
              <a:rPr lang="vi-VN" sz="2400" b="1" dirty="0">
                <a:latin typeface="+mj-lt"/>
              </a:rPr>
              <a:t>2.1. Tìm câu đúng trong các kết luận sau.</a:t>
            </a:r>
          </a:p>
          <a:p>
            <a:pPr marL="457200" indent="-457200" fontAlgn="base">
              <a:buFont typeface="+mj-lt"/>
              <a:buAutoNum type="alphaUcPeriod"/>
            </a:pPr>
            <a:r>
              <a:rPr lang="vi-VN" sz="2400" dirty="0">
                <a:latin typeface="+mj-lt"/>
              </a:rPr>
              <a:t> Trong trong môi trong suốt, đồng tính, ánh sáng truyền đi theo đường thẳng.</a:t>
            </a:r>
          </a:p>
          <a:p>
            <a:pPr marL="457200" indent="-457200" fontAlgn="base">
              <a:buFont typeface="+mj-lt"/>
              <a:buAutoNum type="alphaUcPeriod"/>
            </a:pPr>
            <a:r>
              <a:rPr lang="vi-VN" sz="2400" dirty="0">
                <a:latin typeface="+mj-lt"/>
              </a:rPr>
              <a:t> Trong trong môi trong suốt, ánh sáng truyền đi theo đường thẳng.</a:t>
            </a:r>
          </a:p>
          <a:p>
            <a:pPr marL="457200" indent="-457200" fontAlgn="base">
              <a:buFont typeface="+mj-lt"/>
              <a:buAutoNum type="alphaUcPeriod"/>
            </a:pPr>
            <a:r>
              <a:rPr lang="vi-VN" sz="2400" dirty="0">
                <a:latin typeface="+mj-lt"/>
              </a:rPr>
              <a:t> Trong trong môi đồng tính, ánh sáng truyền đi theo đường thẳng.</a:t>
            </a:r>
          </a:p>
          <a:p>
            <a:pPr marL="457200" indent="-457200" fontAlgn="base">
              <a:buFont typeface="+mj-lt"/>
              <a:buAutoNum type="alphaUcPeriod"/>
            </a:pPr>
            <a:r>
              <a:rPr lang="vi-VN" sz="2400" dirty="0">
                <a:latin typeface="+mj-lt"/>
              </a:rPr>
              <a:t> Ánh sáng luôn truyền theo đường thẳng.</a:t>
            </a:r>
          </a:p>
          <a:p>
            <a:r>
              <a:rPr lang="vi-VN" sz="2400" b="1" dirty="0">
                <a:latin typeface="+mj-lt"/>
              </a:rPr>
              <a:t>2.2. Trong không khí, ở điều kiện bình thường, đường truyền của ánh sáng như thế nào?</a:t>
            </a:r>
          </a:p>
          <a:p>
            <a:pPr fontAlgn="base"/>
            <a:r>
              <a:rPr lang="en-US" sz="2400" dirty="0" smtClean="0">
                <a:latin typeface="+mj-lt"/>
              </a:rPr>
              <a:t>A. </a:t>
            </a:r>
            <a:r>
              <a:rPr lang="vi-VN" sz="2400" dirty="0" smtClean="0">
                <a:latin typeface="+mj-lt"/>
              </a:rPr>
              <a:t>Là </a:t>
            </a:r>
            <a:r>
              <a:rPr lang="vi-VN" sz="2400" dirty="0">
                <a:latin typeface="+mj-lt"/>
              </a:rPr>
              <a:t>đường cong bất </a:t>
            </a:r>
            <a:r>
              <a:rPr lang="vi-VN" sz="2400" dirty="0" smtClean="0">
                <a:latin typeface="+mj-lt"/>
              </a:rPr>
              <a:t>kỳ.</a:t>
            </a:r>
            <a:r>
              <a:rPr lang="en-US" sz="2400" dirty="0" smtClean="0">
                <a:latin typeface="+mj-lt"/>
              </a:rPr>
              <a:t>                B. </a:t>
            </a:r>
            <a:r>
              <a:rPr lang="vi-VN" sz="2400" dirty="0" smtClean="0">
                <a:latin typeface="+mj-lt"/>
              </a:rPr>
              <a:t>Là </a:t>
            </a:r>
            <a:r>
              <a:rPr lang="vi-VN" sz="2400" dirty="0">
                <a:latin typeface="+mj-lt"/>
              </a:rPr>
              <a:t>đường dích dắc.</a:t>
            </a:r>
          </a:p>
          <a:p>
            <a:pPr fontAlgn="base"/>
            <a:r>
              <a:rPr lang="en-US" sz="2400" dirty="0" smtClean="0">
                <a:latin typeface="+mj-lt"/>
              </a:rPr>
              <a:t>C. </a:t>
            </a:r>
            <a:r>
              <a:rPr lang="vi-VN" sz="2400" dirty="0" smtClean="0">
                <a:latin typeface="+mj-lt"/>
              </a:rPr>
              <a:t>Là </a:t>
            </a:r>
            <a:r>
              <a:rPr lang="vi-VN" sz="2400" dirty="0">
                <a:latin typeface="+mj-lt"/>
              </a:rPr>
              <a:t>đường </a:t>
            </a:r>
            <a:r>
              <a:rPr lang="vi-VN" sz="2400" dirty="0" smtClean="0">
                <a:latin typeface="+mj-lt"/>
              </a:rPr>
              <a:t>thẳng.</a:t>
            </a:r>
            <a:r>
              <a:rPr lang="en-US" sz="2400" dirty="0" smtClean="0">
                <a:latin typeface="+mj-lt"/>
              </a:rPr>
              <a:t>                           D. </a:t>
            </a:r>
            <a:r>
              <a:rPr lang="vi-VN" sz="2400" dirty="0" smtClean="0">
                <a:latin typeface="+mj-lt"/>
              </a:rPr>
              <a:t>Cả </a:t>
            </a:r>
            <a:r>
              <a:rPr lang="vi-VN" sz="2400" dirty="0">
                <a:latin typeface="+mj-lt"/>
              </a:rPr>
              <a:t>A, B, C đều đúng.</a:t>
            </a:r>
          </a:p>
          <a:p>
            <a:r>
              <a:rPr lang="vi-VN" sz="2400" b="1" dirty="0">
                <a:latin typeface="+mj-lt"/>
              </a:rPr>
              <a:t>2.3. Có bốn bạn E, F, G, H ở trong 2 phòng được ngăn cách bởi một bức tường có các lỗ ( H.2.1). Có các ý kiến sau:</a:t>
            </a:r>
          </a:p>
          <a:p>
            <a:pPr marL="457200" indent="-457200" fontAlgn="base">
              <a:buFont typeface="+mj-lt"/>
              <a:buAutoNum type="alphaUcPeriod"/>
            </a:pPr>
            <a:r>
              <a:rPr lang="vi-VN" sz="2400" dirty="0">
                <a:latin typeface="+mj-lt"/>
              </a:rPr>
              <a:t>E nhìn thấy F, G, H.</a:t>
            </a:r>
          </a:p>
          <a:p>
            <a:pPr marL="457200" indent="-457200" fontAlgn="base">
              <a:buFont typeface="+mj-lt"/>
              <a:buAutoNum type="alphaUcPeriod"/>
            </a:pPr>
            <a:r>
              <a:rPr lang="vi-VN" sz="2400" dirty="0">
                <a:latin typeface="+mj-lt"/>
              </a:rPr>
              <a:t>F nhìn thấy E, G, H.</a:t>
            </a:r>
          </a:p>
          <a:p>
            <a:pPr marL="457200" indent="-457200" fontAlgn="base">
              <a:buFont typeface="+mj-lt"/>
              <a:buAutoNum type="alphaUcPeriod"/>
            </a:pPr>
            <a:r>
              <a:rPr lang="vi-VN" sz="2400" dirty="0">
                <a:latin typeface="+mj-lt"/>
              </a:rPr>
              <a:t>H nhìn thấy E, G, F.</a:t>
            </a:r>
          </a:p>
          <a:p>
            <a:pPr marL="457200" indent="-457200" fontAlgn="base">
              <a:buFont typeface="+mj-lt"/>
              <a:buAutoNum type="alphaUcPeriod"/>
            </a:pPr>
            <a:r>
              <a:rPr lang="vi-VN" sz="2400" dirty="0">
                <a:latin typeface="+mj-lt"/>
              </a:rPr>
              <a:t>E chỉ nhìn thấy H, F chỉ nhìn thấy G</a:t>
            </a:r>
            <a:r>
              <a:rPr lang="vi-VN" sz="2400" dirty="0" smtClean="0">
                <a:latin typeface="+mj-lt"/>
              </a:rPr>
              <a:t>.</a:t>
            </a:r>
            <a:endParaRPr lang="vi-VN" sz="2400" dirty="0">
              <a:latin typeface="+mj-lt"/>
            </a:endParaRPr>
          </a:p>
          <a:p>
            <a:r>
              <a:rPr lang="vi-VN" sz="2400" b="1" i="1" dirty="0">
                <a:latin typeface="+mj-lt"/>
              </a:rPr>
              <a:t>Chỉ ra ý kiến sai.</a:t>
            </a:r>
          </a:p>
          <a:p>
            <a:r>
              <a:rPr lang="vi-VN" sz="2400" dirty="0">
                <a:latin typeface="+mj-lt"/>
              </a:rPr>
              <a:t/>
            </a:r>
            <a:br>
              <a:rPr lang="vi-VN" sz="2400" dirty="0">
                <a:latin typeface="+mj-lt"/>
              </a:rPr>
            </a:br>
            <a:endParaRPr lang="en-US" sz="2400" dirty="0">
              <a:latin typeface="+mj-lt"/>
            </a:endParaRPr>
          </a:p>
        </p:txBody>
      </p:sp>
      <p:cxnSp>
        <p:nvCxnSpPr>
          <p:cNvPr id="4" name="Straight Connector 3"/>
          <p:cNvCxnSpPr/>
          <p:nvPr/>
        </p:nvCxnSpPr>
        <p:spPr>
          <a:xfrm rot="5400000">
            <a:off x="6629400" y="5105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6630194" y="556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630194" y="601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630194" y="64762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19800" y="5105400"/>
            <a:ext cx="505267" cy="369332"/>
          </a:xfrm>
          <a:prstGeom prst="rect">
            <a:avLst/>
          </a:prstGeom>
        </p:spPr>
        <p:txBody>
          <a:bodyPr wrap="none">
            <a:spAutoFit/>
          </a:bodyPr>
          <a:lstStyle/>
          <a:p>
            <a:r>
              <a:rPr lang="vi-VN" b="1" dirty="0" smtClean="0"/>
              <a:t>E</a:t>
            </a:r>
            <a:r>
              <a:rPr lang="en-US" b="1" dirty="0" smtClean="0"/>
              <a:t>  .</a:t>
            </a:r>
            <a:endParaRPr lang="en-US" dirty="0"/>
          </a:p>
        </p:txBody>
      </p:sp>
      <p:sp>
        <p:nvSpPr>
          <p:cNvPr id="10" name="Rectangle 9"/>
          <p:cNvSpPr/>
          <p:nvPr/>
        </p:nvSpPr>
        <p:spPr>
          <a:xfrm>
            <a:off x="7086600" y="5024735"/>
            <a:ext cx="545342" cy="461665"/>
          </a:xfrm>
          <a:prstGeom prst="rect">
            <a:avLst/>
          </a:prstGeom>
        </p:spPr>
        <p:txBody>
          <a:bodyPr wrap="none">
            <a:spAutoFit/>
          </a:bodyPr>
          <a:lstStyle/>
          <a:p>
            <a:r>
              <a:rPr lang="en-US" sz="2400" b="1" dirty="0" smtClean="0"/>
              <a:t>.  F</a:t>
            </a:r>
            <a:endParaRPr lang="en-US" sz="2400" dirty="0"/>
          </a:p>
        </p:txBody>
      </p:sp>
      <p:sp>
        <p:nvSpPr>
          <p:cNvPr id="11" name="Rectangle 10"/>
          <p:cNvSpPr/>
          <p:nvPr/>
        </p:nvSpPr>
        <p:spPr>
          <a:xfrm>
            <a:off x="5943600" y="6031468"/>
            <a:ext cx="497252" cy="369332"/>
          </a:xfrm>
          <a:prstGeom prst="rect">
            <a:avLst/>
          </a:prstGeom>
        </p:spPr>
        <p:txBody>
          <a:bodyPr wrap="none">
            <a:spAutoFit/>
          </a:bodyPr>
          <a:lstStyle/>
          <a:p>
            <a:r>
              <a:rPr lang="en-US" b="1" dirty="0" smtClean="0"/>
              <a:t>H  .</a:t>
            </a:r>
            <a:endParaRPr lang="en-US" dirty="0"/>
          </a:p>
        </p:txBody>
      </p:sp>
      <p:sp>
        <p:nvSpPr>
          <p:cNvPr id="12" name="Rectangle 11"/>
          <p:cNvSpPr/>
          <p:nvPr/>
        </p:nvSpPr>
        <p:spPr>
          <a:xfrm>
            <a:off x="7010400" y="6019800"/>
            <a:ext cx="551754" cy="369332"/>
          </a:xfrm>
          <a:prstGeom prst="rect">
            <a:avLst/>
          </a:prstGeom>
        </p:spPr>
        <p:txBody>
          <a:bodyPr wrap="none">
            <a:spAutoFit/>
          </a:bodyPr>
          <a:lstStyle/>
          <a:p>
            <a:r>
              <a:rPr lang="en-US" b="1" dirty="0" smtClean="0"/>
              <a:t>. G  </a:t>
            </a:r>
            <a:endParaRPr lang="en-US" dirty="0"/>
          </a:p>
        </p:txBody>
      </p:sp>
      <p:cxnSp>
        <p:nvCxnSpPr>
          <p:cNvPr id="14" name="Straight Connector 13"/>
          <p:cNvCxnSpPr/>
          <p:nvPr/>
        </p:nvCxnSpPr>
        <p:spPr>
          <a:xfrm rot="16200000" flipH="1">
            <a:off x="6324600" y="5410200"/>
            <a:ext cx="914400" cy="76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324600" y="5334000"/>
            <a:ext cx="914400" cy="914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24600" y="5334000"/>
            <a:ext cx="914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6324600" y="6248400"/>
            <a:ext cx="838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24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28600" y="5257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8600" y="4495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8600" y="1219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8600" y="484287"/>
            <a:ext cx="8839200" cy="6370975"/>
          </a:xfrm>
          <a:prstGeom prst="rect">
            <a:avLst/>
          </a:prstGeom>
        </p:spPr>
        <p:txBody>
          <a:bodyPr wrap="square">
            <a:spAutoFit/>
          </a:bodyPr>
          <a:lstStyle/>
          <a:p>
            <a:r>
              <a:rPr lang="vi-VN" sz="2400" b="1" dirty="0">
                <a:latin typeface="+mj-lt"/>
              </a:rPr>
              <a:t>2.4. Trong lớp học, một bạn cao hơn được xếp ngồi phía trước em, em không nhìn thấy chữ trên bảng. Lý do nào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đây</a:t>
            </a:r>
            <a:r>
              <a:rPr lang="en-US" sz="2400" b="1" dirty="0" smtClean="0">
                <a:latin typeface="+mj-lt"/>
              </a:rPr>
              <a:t> </a:t>
            </a:r>
            <a:r>
              <a:rPr lang="vi-VN" sz="2400" b="1" dirty="0" smtClean="0">
                <a:latin typeface="+mj-lt"/>
              </a:rPr>
              <a:t>là </a:t>
            </a:r>
            <a:r>
              <a:rPr lang="vi-VN" sz="2400" b="1" dirty="0">
                <a:latin typeface="+mj-lt"/>
              </a:rPr>
              <a:t>đúng?</a:t>
            </a:r>
          </a:p>
          <a:p>
            <a:pPr marL="457200" indent="-457200" fontAlgn="base">
              <a:buFont typeface="+mj-lt"/>
              <a:buAutoNum type="alphaUcPeriod"/>
            </a:pPr>
            <a:r>
              <a:rPr lang="vi-VN" sz="2400" dirty="0" smtClean="0">
                <a:latin typeface="+mj-lt"/>
              </a:rPr>
              <a:t> Ánh sáng từ chữ trên bảng không truyền vào mắt em.</a:t>
            </a:r>
          </a:p>
          <a:p>
            <a:pPr marL="457200" indent="-457200" fontAlgn="base">
              <a:buFont typeface="+mj-lt"/>
              <a:buAutoNum type="alphaUcPeriod"/>
            </a:pPr>
            <a:r>
              <a:rPr lang="vi-VN" sz="2400" dirty="0">
                <a:latin typeface="+mj-lt"/>
              </a:rPr>
              <a:t> Ánh </a:t>
            </a:r>
            <a:r>
              <a:rPr lang="en-US" sz="2400" dirty="0" smtClean="0">
                <a:latin typeface="+mj-lt"/>
              </a:rPr>
              <a:t>s</a:t>
            </a:r>
            <a:r>
              <a:rPr lang="vi-VN" sz="2400" dirty="0" smtClean="0">
                <a:latin typeface="+mj-lt"/>
              </a:rPr>
              <a:t>áng </a:t>
            </a:r>
            <a:r>
              <a:rPr lang="vi-VN" sz="2400" dirty="0">
                <a:latin typeface="+mj-lt"/>
              </a:rPr>
              <a:t>từ mắt em không truyền tới chữ trên bảng.</a:t>
            </a:r>
          </a:p>
          <a:p>
            <a:pPr marL="457200" indent="-457200" fontAlgn="base">
              <a:buFont typeface="+mj-lt"/>
              <a:buAutoNum type="alphaUcPeriod"/>
            </a:pPr>
            <a:r>
              <a:rPr lang="vi-VN" sz="2400" dirty="0">
                <a:latin typeface="+mj-lt"/>
              </a:rPr>
              <a:t> Cả A và B đều sai. </a:t>
            </a:r>
            <a:r>
              <a:rPr lang="en-US" sz="2400" dirty="0" smtClean="0">
                <a:latin typeface="+mj-lt"/>
              </a:rPr>
              <a:t>                 D. </a:t>
            </a:r>
            <a:r>
              <a:rPr lang="vi-VN" sz="2400" dirty="0" smtClean="0">
                <a:latin typeface="+mj-lt"/>
              </a:rPr>
              <a:t>Cả </a:t>
            </a:r>
            <a:r>
              <a:rPr lang="vi-VN" sz="2400" dirty="0">
                <a:latin typeface="+mj-lt"/>
              </a:rPr>
              <a:t>A và B đều đúng.</a:t>
            </a:r>
          </a:p>
          <a:p>
            <a:r>
              <a:rPr lang="vi-VN" sz="2400" b="1" dirty="0" smtClean="0">
                <a:latin typeface="+mj-lt"/>
              </a:rPr>
              <a:t>2.5</a:t>
            </a:r>
            <a:r>
              <a:rPr lang="vi-VN" sz="2400" b="1" dirty="0">
                <a:latin typeface="+mj-lt"/>
              </a:rPr>
              <a:t>. Trong các trường hợp kể sau, trường hợp nào không vận dụng định luật truyền thẳng ánh sáng?</a:t>
            </a:r>
          </a:p>
          <a:p>
            <a:pPr marL="457200" indent="-457200" fontAlgn="base">
              <a:buFont typeface="+mj-lt"/>
              <a:buAutoNum type="alphaUcPeriod"/>
            </a:pPr>
            <a:r>
              <a:rPr lang="vi-VN" sz="2400" dirty="0">
                <a:latin typeface="+mj-lt"/>
              </a:rPr>
              <a:t> Khi người thợ săn dùng súng hay cung tên thường </a:t>
            </a:r>
            <a:r>
              <a:rPr lang="vi-VN" sz="2400" dirty="0" smtClean="0">
                <a:latin typeface="+mj-lt"/>
              </a:rPr>
              <a:t>“n</a:t>
            </a:r>
            <a:r>
              <a:rPr lang="en-US" sz="2400" dirty="0" smtClean="0">
                <a:latin typeface="+mj-lt"/>
              </a:rPr>
              <a:t>g</a:t>
            </a:r>
            <a:r>
              <a:rPr lang="vi-VN" sz="2400" dirty="0" smtClean="0">
                <a:latin typeface="+mj-lt"/>
              </a:rPr>
              <a:t>ắm</a:t>
            </a:r>
            <a:r>
              <a:rPr lang="en-US" sz="2400" dirty="0" smtClean="0"/>
              <a:t>’</a:t>
            </a:r>
            <a:r>
              <a:rPr lang="vi-VN" sz="2400" dirty="0" smtClean="0">
                <a:latin typeface="+mj-lt"/>
              </a:rPr>
              <a:t> trước khi </a:t>
            </a:r>
            <a:r>
              <a:rPr lang="vi-VN" sz="2400" dirty="0">
                <a:latin typeface="+mj-lt"/>
              </a:rPr>
              <a:t>bắn.</a:t>
            </a:r>
          </a:p>
          <a:p>
            <a:pPr marL="457200" indent="-457200" fontAlgn="base">
              <a:buFont typeface="+mj-lt"/>
              <a:buAutoNum type="alphaUcPeriod"/>
            </a:pPr>
            <a:r>
              <a:rPr lang="vi-VN" sz="2400" dirty="0">
                <a:latin typeface="+mj-lt"/>
              </a:rPr>
              <a:t> Khi tổ trưởng nhìn theo vai các bạn để </a:t>
            </a:r>
            <a:r>
              <a:rPr lang="vi-VN" sz="2400" dirty="0" smtClean="0">
                <a:latin typeface="+mj-lt"/>
              </a:rPr>
              <a:t>“so hàng“.</a:t>
            </a:r>
            <a:endParaRPr lang="vi-VN" sz="2400" dirty="0">
              <a:latin typeface="+mj-lt"/>
            </a:endParaRPr>
          </a:p>
          <a:p>
            <a:pPr marL="457200" indent="-457200" fontAlgn="base">
              <a:buFont typeface="+mj-lt"/>
              <a:buAutoNum type="alphaUcPeriod"/>
            </a:pPr>
            <a:r>
              <a:rPr lang="vi-VN" sz="2400" dirty="0">
                <a:latin typeface="+mj-lt"/>
              </a:rPr>
              <a:t> </a:t>
            </a:r>
            <a:r>
              <a:rPr lang="vi-VN" sz="2300" dirty="0">
                <a:latin typeface="+mj-lt"/>
              </a:rPr>
              <a:t>Khi người đi ngoài đường giơ tay lên để che ánh nắng chiếu vào mắt.</a:t>
            </a:r>
          </a:p>
          <a:p>
            <a:pPr marL="457200" indent="-457200" fontAlgn="base">
              <a:buFont typeface="+mj-lt"/>
              <a:buAutoNum type="alphaUcPeriod"/>
            </a:pPr>
            <a:r>
              <a:rPr lang="vi-VN" sz="2400" dirty="0">
                <a:latin typeface="+mj-lt"/>
              </a:rPr>
              <a:t> Khi người thợ xây dùng dây dọi để xây cho thẳng. </a:t>
            </a:r>
          </a:p>
          <a:p>
            <a:r>
              <a:rPr lang="vi-VN" sz="2400" b="1" dirty="0">
                <a:latin typeface="+mj-lt"/>
              </a:rPr>
              <a:t>2.6. Cho hình 2.2a, b, c, hình nào biểu diễn một tia sáng?</a:t>
            </a:r>
          </a:p>
          <a:p>
            <a:pPr marL="457200" indent="-457200" fontAlgn="base">
              <a:buFont typeface="+mj-lt"/>
              <a:buAutoNum type="alphaUcPeriod"/>
            </a:pPr>
            <a:r>
              <a:rPr lang="vi-VN" sz="2400" dirty="0">
                <a:latin typeface="+mj-lt"/>
              </a:rPr>
              <a:t>Hình 2.2a.</a:t>
            </a:r>
          </a:p>
          <a:p>
            <a:pPr marL="457200" indent="-457200" fontAlgn="base">
              <a:buFont typeface="+mj-lt"/>
              <a:buAutoNum type="alphaUcPeriod"/>
            </a:pPr>
            <a:r>
              <a:rPr lang="vi-VN" sz="2400" dirty="0">
                <a:latin typeface="+mj-lt"/>
              </a:rPr>
              <a:t>Hình 2.2b</a:t>
            </a:r>
            <a:r>
              <a:rPr lang="vi-VN" sz="2400" dirty="0" smtClean="0">
                <a:latin typeface="+mj-lt"/>
              </a:rPr>
              <a:t>.</a:t>
            </a:r>
            <a:r>
              <a:rPr lang="en-US" sz="2400" dirty="0" smtClean="0">
                <a:latin typeface="+mj-lt"/>
              </a:rPr>
              <a:t>                       a)                             b)                          </a:t>
            </a:r>
            <a:r>
              <a:rPr lang="vi-VN" sz="2400" dirty="0" smtClean="0"/>
              <a:t>c</a:t>
            </a:r>
            <a:r>
              <a:rPr lang="en-US" sz="2400" dirty="0" smtClean="0"/>
              <a:t>)</a:t>
            </a:r>
            <a:r>
              <a:rPr lang="en-US" sz="2400" dirty="0" smtClean="0">
                <a:latin typeface="+mj-lt"/>
              </a:rPr>
              <a:t>     </a:t>
            </a:r>
            <a:endParaRPr lang="vi-VN" sz="2400" dirty="0">
              <a:latin typeface="+mj-lt"/>
            </a:endParaRPr>
          </a:p>
          <a:p>
            <a:pPr marL="457200" indent="-457200" fontAlgn="base">
              <a:buFont typeface="+mj-lt"/>
              <a:buAutoNum type="alphaUcPeriod"/>
            </a:pPr>
            <a:r>
              <a:rPr lang="vi-VN" sz="2400" dirty="0">
                <a:latin typeface="+mj-lt"/>
              </a:rPr>
              <a:t>Hình 2.2c.</a:t>
            </a:r>
          </a:p>
          <a:p>
            <a:pPr marL="457200" indent="-457200" fontAlgn="base">
              <a:buFont typeface="+mj-lt"/>
              <a:buAutoNum type="alphaUcPeriod"/>
            </a:pPr>
            <a:r>
              <a:rPr lang="vi-VN" sz="2400" dirty="0">
                <a:latin typeface="+mj-lt"/>
              </a:rPr>
              <a:t>Cả a, b, c.</a:t>
            </a:r>
          </a:p>
        </p:txBody>
      </p:sp>
      <p:cxnSp>
        <p:nvCxnSpPr>
          <p:cNvPr id="4" name="Straight Connector 3"/>
          <p:cNvCxnSpPr/>
          <p:nvPr/>
        </p:nvCxnSpPr>
        <p:spPr>
          <a:xfrm>
            <a:off x="3200400" y="55626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657600" y="5562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86400" y="55626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5562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172200" y="5562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5562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107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152400" y="5257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52400" y="2743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2400" y="1219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474345"/>
            <a:ext cx="8915400" cy="6001643"/>
          </a:xfrm>
          <a:prstGeom prst="rect">
            <a:avLst/>
          </a:prstGeom>
        </p:spPr>
        <p:txBody>
          <a:bodyPr wrap="square">
            <a:spAutoFit/>
          </a:bodyPr>
          <a:lstStyle/>
          <a:p>
            <a:r>
              <a:rPr lang="vi-VN" sz="2400" b="1" dirty="0">
                <a:latin typeface="Times New Roman" pitchFamily="18" charset="0"/>
                <a:cs typeface="Times New Roman" pitchFamily="18" charset="0"/>
              </a:rPr>
              <a:t>2.7. Cho ba chùm sáng (H.2.3). Tìm chùm sáng phân kì.</a:t>
            </a:r>
          </a:p>
          <a:p>
            <a:pPr marL="457200" indent="-457200" fontAlgn="base">
              <a:buFont typeface="+mj-lt"/>
              <a:buAutoNum type="alphaUcPeriod"/>
            </a:pPr>
            <a:r>
              <a:rPr lang="vi-VN" sz="2400" dirty="0">
                <a:latin typeface="Times New Roman" pitchFamily="18" charset="0"/>
                <a:cs typeface="Times New Roman" pitchFamily="18" charset="0"/>
              </a:rPr>
              <a:t>Chùm (a) và (b).</a:t>
            </a:r>
          </a:p>
          <a:p>
            <a:pPr marL="457200" indent="-457200" fontAlgn="base">
              <a:buFont typeface="+mj-lt"/>
              <a:buAutoNum type="alphaUcPeriod"/>
            </a:pPr>
            <a:r>
              <a:rPr lang="vi-VN" sz="2400" dirty="0">
                <a:latin typeface="Times New Roman" pitchFamily="18" charset="0"/>
                <a:cs typeface="Times New Roman" pitchFamily="18" charset="0"/>
              </a:rPr>
              <a:t>Chùm (a).</a:t>
            </a:r>
          </a:p>
          <a:p>
            <a:pPr marL="457200" indent="-457200" fontAlgn="base">
              <a:buFont typeface="+mj-lt"/>
              <a:buAutoNum type="alphaUcPeriod"/>
            </a:pPr>
            <a:r>
              <a:rPr lang="vi-VN" sz="2400" dirty="0">
                <a:latin typeface="Times New Roman" pitchFamily="18" charset="0"/>
                <a:cs typeface="Times New Roman" pitchFamily="18" charset="0"/>
              </a:rPr>
              <a:t>Chùm (a) và (c).</a:t>
            </a:r>
          </a:p>
          <a:p>
            <a:pPr marL="457200" indent="-457200" fontAlgn="base">
              <a:buFont typeface="+mj-lt"/>
              <a:buAutoNum type="alphaUcPeriod"/>
            </a:pPr>
            <a:r>
              <a:rPr lang="vi-VN" sz="2400" dirty="0">
                <a:latin typeface="Times New Roman" pitchFamily="18" charset="0"/>
                <a:cs typeface="Times New Roman" pitchFamily="18" charset="0"/>
              </a:rPr>
              <a:t>Cả ba chùm</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                         b)                   </a:t>
            </a:r>
            <a:r>
              <a:rPr lang="en-US" sz="2400" dirty="0" smtClean="0"/>
              <a:t> </a:t>
            </a:r>
            <a:r>
              <a:rPr lang="vi-VN" sz="2400" dirty="0" smtClean="0"/>
              <a:t>c</a:t>
            </a:r>
            <a:r>
              <a:rPr lang="en-US" sz="2400" dirty="0" smtClean="0"/>
              <a:t>) </a:t>
            </a:r>
            <a:endParaRPr lang="vi-VN"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2.8. Quan sát ánh sáng phát ra từ bóng đèn điện. Có 4 ý kiến sau:</a:t>
            </a:r>
          </a:p>
          <a:p>
            <a:pPr marL="457200" indent="-457200" fontAlgn="base">
              <a:buFont typeface="+mj-lt"/>
              <a:buAutoNum type="alphaUcPeriod"/>
            </a:pPr>
            <a:r>
              <a:rPr lang="vi-VN" sz="2400" dirty="0">
                <a:latin typeface="Times New Roman" pitchFamily="18" charset="0"/>
                <a:cs typeface="Times New Roman" pitchFamily="18" charset="0"/>
              </a:rPr>
              <a:t>Đèn phát ra các chùm sáng phân kì.</a:t>
            </a:r>
          </a:p>
          <a:p>
            <a:pPr marL="457200" indent="-457200" fontAlgn="base">
              <a:buFont typeface="+mj-lt"/>
              <a:buAutoNum type="alphaUcPeriod"/>
            </a:pPr>
            <a:r>
              <a:rPr lang="vi-VN" sz="2400" dirty="0">
                <a:latin typeface="Times New Roman" pitchFamily="18" charset="0"/>
                <a:cs typeface="Times New Roman" pitchFamily="18" charset="0"/>
              </a:rPr>
              <a:t>Đèn phát ra các chùm sáng hội tụ.</a:t>
            </a:r>
          </a:p>
          <a:p>
            <a:pPr marL="457200" indent="-457200" fontAlgn="base">
              <a:buFont typeface="+mj-lt"/>
              <a:buAutoNum type="alphaUcPeriod"/>
            </a:pPr>
            <a:r>
              <a:rPr lang="vi-VN" sz="2400" dirty="0">
                <a:latin typeface="Times New Roman" pitchFamily="18" charset="0"/>
                <a:cs typeface="Times New Roman" pitchFamily="18" charset="0"/>
              </a:rPr>
              <a:t>Đèn phát ra các chùm sáng song song.</a:t>
            </a:r>
          </a:p>
          <a:p>
            <a:pPr marL="457200" indent="-457200" fontAlgn="base">
              <a:buFont typeface="+mj-lt"/>
              <a:buAutoNum type="alphaUcPeriod"/>
            </a:pPr>
            <a:r>
              <a:rPr lang="vi-VN" sz="2400" dirty="0">
                <a:latin typeface="Times New Roman" pitchFamily="18" charset="0"/>
                <a:cs typeface="Times New Roman" pitchFamily="18" charset="0"/>
              </a:rPr>
              <a:t>Đèn phát ra một tia sáng chiếu tới mắt người quan sát</a:t>
            </a:r>
          </a:p>
          <a:p>
            <a:r>
              <a:rPr lang="vi-VN" sz="2400" dirty="0">
                <a:latin typeface="Times New Roman" pitchFamily="18" charset="0"/>
                <a:cs typeface="Times New Roman" pitchFamily="18" charset="0"/>
              </a:rPr>
              <a:t>            </a:t>
            </a:r>
            <a:r>
              <a:rPr lang="vi-VN" sz="2400" b="1" i="1" dirty="0">
                <a:latin typeface="Times New Roman" pitchFamily="18" charset="0"/>
                <a:cs typeface="Times New Roman" pitchFamily="18" charset="0"/>
              </a:rPr>
              <a:t>Theo em, kiến nào </a:t>
            </a:r>
            <a:r>
              <a:rPr lang="vi-VN" sz="2400" b="1" i="1" u="sng" dirty="0">
                <a:latin typeface="Times New Roman" pitchFamily="18" charset="0"/>
                <a:cs typeface="Times New Roman" pitchFamily="18" charset="0"/>
              </a:rPr>
              <a:t>đúng?</a:t>
            </a:r>
          </a:p>
          <a:p>
            <a:r>
              <a:rPr lang="vi-VN" sz="2400" b="1" dirty="0">
                <a:latin typeface="Times New Roman" pitchFamily="18" charset="0"/>
                <a:cs typeface="Times New Roman" pitchFamily="18" charset="0"/>
              </a:rPr>
              <a:t>2.9. Chỉ ra kết luận sai.</a:t>
            </a:r>
          </a:p>
          <a:p>
            <a:pPr marL="457200" indent="-457200" fontAlgn="base">
              <a:buFont typeface="+mj-lt"/>
              <a:buAutoNum type="alphaUcPeriod"/>
            </a:pPr>
            <a:r>
              <a:rPr lang="vi-VN" sz="2400" dirty="0">
                <a:latin typeface="Times New Roman" pitchFamily="18" charset="0"/>
                <a:cs typeface="Times New Roman" pitchFamily="18" charset="0"/>
              </a:rPr>
              <a:t>Ánh sáng phát ra dưới dạng các chùm sáng.</a:t>
            </a:r>
          </a:p>
          <a:p>
            <a:pPr marL="457200" indent="-457200" fontAlgn="base">
              <a:buFont typeface="+mj-lt"/>
              <a:buAutoNum type="alphaUcPeriod"/>
            </a:pPr>
            <a:r>
              <a:rPr lang="vi-VN" sz="2400" dirty="0">
                <a:latin typeface="Times New Roman" pitchFamily="18" charset="0"/>
                <a:cs typeface="Times New Roman" pitchFamily="18" charset="0"/>
              </a:rPr>
              <a:t>Chùm sáng bao gồm các tia sáng riêng lẻ.</a:t>
            </a:r>
          </a:p>
          <a:p>
            <a:pPr marL="457200" indent="-457200" fontAlgn="base">
              <a:buFont typeface="+mj-lt"/>
              <a:buAutoNum type="alphaUcPeriod"/>
            </a:pPr>
            <a:r>
              <a:rPr lang="vi-VN" sz="2400" dirty="0">
                <a:latin typeface="Times New Roman" pitchFamily="18" charset="0"/>
                <a:cs typeface="Times New Roman" pitchFamily="18" charset="0"/>
              </a:rPr>
              <a:t>Chùm sáng bao gồm vô số các tia sáng.</a:t>
            </a:r>
          </a:p>
          <a:p>
            <a:pPr marL="457200" indent="-457200" fontAlgn="base">
              <a:buFont typeface="+mj-lt"/>
              <a:buAutoNum type="alphaUcPeriod"/>
            </a:pPr>
            <a:r>
              <a:rPr lang="vi-VN" sz="2400" dirty="0">
                <a:latin typeface="Times New Roman" pitchFamily="18" charset="0"/>
                <a:cs typeface="Times New Roman" pitchFamily="18" charset="0"/>
              </a:rPr>
              <a:t>Trong thực tế không bao giờ nhìn thấy một tia sáng riêng lẻ.</a:t>
            </a:r>
          </a:p>
        </p:txBody>
      </p:sp>
      <p:cxnSp>
        <p:nvCxnSpPr>
          <p:cNvPr id="4" name="Straight Arrow Connector 3"/>
          <p:cNvCxnSpPr/>
          <p:nvPr/>
        </p:nvCxnSpPr>
        <p:spPr>
          <a:xfrm flipV="1">
            <a:off x="3429000" y="13716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29000" y="19050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429000" y="1219200"/>
            <a:ext cx="685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9000" y="1905000"/>
            <a:ext cx="990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1066800"/>
            <a:ext cx="1066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05400" y="1752600"/>
            <a:ext cx="990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57800" y="11430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257800" y="18288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81800" y="12192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05600" y="17526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239000" y="1219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39000" y="1752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808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8305800" cy="6124754"/>
          </a:xfrm>
          <a:prstGeom prst="rect">
            <a:avLst/>
          </a:prstGeom>
        </p:spPr>
        <p:txBody>
          <a:bodyPr wrap="square">
            <a:spAutoFit/>
          </a:bodyPr>
          <a:lstStyle/>
          <a:p>
            <a:r>
              <a:rPr lang="vi-VN" sz="2800" b="1" dirty="0">
                <a:latin typeface="+mj-lt"/>
              </a:rPr>
              <a:t>2.10. Chọn các cụm từ để điền vào chỗ trống cho hợp lý: </a:t>
            </a:r>
            <a:r>
              <a:rPr lang="vi-VN" sz="2800" b="1" i="1" dirty="0">
                <a:latin typeface="+mj-lt"/>
              </a:rPr>
              <a:t>đường cong, đường thẳng, trong suốt đồng tính, đường gấp khúc, nhất định, chất rắn, đường thẳng có mũi tên, đường thẳng bất kì, chùm sáng, tia sáng, hội tụ, phân kỳ, song song.</a:t>
            </a:r>
          </a:p>
          <a:p>
            <a:r>
              <a:rPr lang="vi-VN" sz="2800" dirty="0">
                <a:latin typeface="+mj-lt"/>
              </a:rPr>
              <a:t>“ Trong một môi trường </a:t>
            </a:r>
            <a:r>
              <a:rPr lang="vi-VN" sz="2800" dirty="0" smtClean="0">
                <a:latin typeface="+mj-lt"/>
              </a:rPr>
              <a:t>……………………, </a:t>
            </a:r>
            <a:r>
              <a:rPr lang="vi-VN" sz="2800" dirty="0">
                <a:latin typeface="+mj-lt"/>
              </a:rPr>
              <a:t>ánh sáng truyền theo ……………, nếu các điều kiện này không được thỏa mãn thì ánh sáng truyền đi theo ……………. hoặc …………… </a:t>
            </a:r>
            <a:r>
              <a:rPr lang="en-US" sz="2800" dirty="0" smtClean="0">
                <a:latin typeface="+mj-lt"/>
              </a:rPr>
              <a:t>……</a:t>
            </a:r>
            <a:r>
              <a:rPr lang="vi-VN" sz="2800" dirty="0" smtClean="0">
                <a:latin typeface="+mj-lt"/>
              </a:rPr>
              <a:t>Đường </a:t>
            </a:r>
            <a:r>
              <a:rPr lang="vi-VN" sz="2800" dirty="0">
                <a:latin typeface="+mj-lt"/>
              </a:rPr>
              <a:t>truyền của ánh sáng được biểu diễn bằng một ………………………………. gọi là tia sáng, </a:t>
            </a:r>
            <a:r>
              <a:rPr lang="vi-VN" sz="2800" dirty="0" smtClean="0">
                <a:latin typeface="+mj-lt"/>
              </a:rPr>
              <a:t>……………. </a:t>
            </a:r>
            <a:r>
              <a:rPr lang="vi-VN" sz="2800" dirty="0">
                <a:latin typeface="+mj-lt"/>
              </a:rPr>
              <a:t>bao gồm vô số các …………… Có các loại chùm sáng </a:t>
            </a:r>
            <a:r>
              <a:rPr lang="vi-VN" sz="2800" dirty="0" smtClean="0">
                <a:latin typeface="+mj-lt"/>
              </a:rPr>
              <a:t>………</a:t>
            </a:r>
            <a:r>
              <a:rPr lang="en-US" sz="2800" dirty="0" smtClean="0">
                <a:latin typeface="+mj-lt"/>
              </a:rPr>
              <a:t>..</a:t>
            </a:r>
            <a:r>
              <a:rPr lang="vi-VN" sz="2800" dirty="0" smtClean="0">
                <a:latin typeface="+mj-lt"/>
              </a:rPr>
              <a:t>…</a:t>
            </a:r>
            <a:r>
              <a:rPr lang="en-US" sz="2800" dirty="0" smtClean="0">
                <a:latin typeface="+mj-lt"/>
              </a:rPr>
              <a:t>,</a:t>
            </a:r>
            <a:r>
              <a:rPr lang="vi-VN" sz="2800" dirty="0" smtClean="0">
                <a:latin typeface="+mj-lt"/>
              </a:rPr>
              <a:t>………</a:t>
            </a:r>
            <a:r>
              <a:rPr lang="en-US" sz="2800" dirty="0" smtClean="0">
                <a:latin typeface="+mj-lt"/>
              </a:rPr>
              <a:t>,</a:t>
            </a:r>
            <a:r>
              <a:rPr lang="vi-VN" sz="2800" dirty="0" smtClean="0">
                <a:latin typeface="+mj-lt"/>
              </a:rPr>
              <a:t>……….. </a:t>
            </a:r>
            <a:endParaRPr lang="vi-VN" sz="2800" dirty="0">
              <a:latin typeface="+mj-lt"/>
            </a:endParaRPr>
          </a:p>
          <a:p>
            <a:r>
              <a:rPr lang="vi-VN" sz="2800" dirty="0">
                <a:latin typeface="+mj-lt"/>
              </a:rPr>
              <a:t/>
            </a:r>
            <a:br>
              <a:rPr lang="vi-VN" sz="2800" dirty="0">
                <a:latin typeface="+mj-lt"/>
              </a:rPr>
            </a:br>
            <a:endParaRPr lang="en-US" sz="2800" dirty="0">
              <a:latin typeface="+mj-lt"/>
            </a:endParaRPr>
          </a:p>
        </p:txBody>
      </p:sp>
      <p:sp>
        <p:nvSpPr>
          <p:cNvPr id="3" name="Rectangle 2"/>
          <p:cNvSpPr/>
          <p:nvPr/>
        </p:nvSpPr>
        <p:spPr>
          <a:xfrm>
            <a:off x="3962400" y="3048615"/>
            <a:ext cx="3187091" cy="461665"/>
          </a:xfrm>
          <a:prstGeom prst="rect">
            <a:avLst/>
          </a:prstGeom>
        </p:spPr>
        <p:txBody>
          <a:bodyPr wrap="none">
            <a:spAutoFit/>
          </a:bodyPr>
          <a:lstStyle/>
          <a:p>
            <a:r>
              <a:rPr lang="vi-VN" sz="2400" b="1" i="1" dirty="0">
                <a:solidFill>
                  <a:srgbClr val="FF0000"/>
                </a:solidFill>
              </a:rPr>
              <a:t>trong suốt đồng tính</a:t>
            </a:r>
            <a:endParaRPr lang="en-US" sz="2400" dirty="0">
              <a:solidFill>
                <a:srgbClr val="FF0000"/>
              </a:solidFill>
            </a:endParaRPr>
          </a:p>
        </p:txBody>
      </p:sp>
      <p:sp>
        <p:nvSpPr>
          <p:cNvPr id="4" name="Rectangle 3"/>
          <p:cNvSpPr/>
          <p:nvPr/>
        </p:nvSpPr>
        <p:spPr>
          <a:xfrm>
            <a:off x="2133600" y="3444240"/>
            <a:ext cx="2100255" cy="523220"/>
          </a:xfrm>
          <a:prstGeom prst="rect">
            <a:avLst/>
          </a:prstGeom>
        </p:spPr>
        <p:txBody>
          <a:bodyPr wrap="none">
            <a:spAutoFit/>
          </a:bodyPr>
          <a:lstStyle/>
          <a:p>
            <a:r>
              <a:rPr lang="vi-VN" sz="2800" b="1" i="1" dirty="0">
                <a:solidFill>
                  <a:srgbClr val="FF0000"/>
                </a:solidFill>
                <a:latin typeface="+mj-lt"/>
              </a:rPr>
              <a:t>đường thẳng</a:t>
            </a:r>
            <a:endParaRPr lang="en-US" sz="2800" dirty="0">
              <a:solidFill>
                <a:srgbClr val="FF0000"/>
              </a:solidFill>
              <a:latin typeface="+mj-lt"/>
            </a:endParaRPr>
          </a:p>
        </p:txBody>
      </p:sp>
      <p:sp>
        <p:nvSpPr>
          <p:cNvPr id="5" name="Rectangle 4"/>
          <p:cNvSpPr/>
          <p:nvPr/>
        </p:nvSpPr>
        <p:spPr>
          <a:xfrm>
            <a:off x="6598920" y="3865880"/>
            <a:ext cx="1959191" cy="523220"/>
          </a:xfrm>
          <a:prstGeom prst="rect">
            <a:avLst/>
          </a:prstGeom>
        </p:spPr>
        <p:txBody>
          <a:bodyPr wrap="none">
            <a:spAutoFit/>
          </a:bodyPr>
          <a:lstStyle/>
          <a:p>
            <a:r>
              <a:rPr lang="vi-VN" sz="2800" b="1" i="1" dirty="0">
                <a:solidFill>
                  <a:srgbClr val="FF0000"/>
                </a:solidFill>
                <a:latin typeface="Times New Roman" pitchFamily="18" charset="0"/>
                <a:cs typeface="Times New Roman" pitchFamily="18" charset="0"/>
              </a:rPr>
              <a:t>đường cong</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143000" y="4267200"/>
            <a:ext cx="2608406" cy="523220"/>
          </a:xfrm>
          <a:prstGeom prst="rect">
            <a:avLst/>
          </a:prstGeom>
        </p:spPr>
        <p:txBody>
          <a:bodyPr wrap="none">
            <a:spAutoFit/>
          </a:bodyPr>
          <a:lstStyle/>
          <a:p>
            <a:r>
              <a:rPr lang="vi-VN" sz="2800" b="1" i="1" dirty="0">
                <a:solidFill>
                  <a:srgbClr val="FF0000"/>
                </a:solidFill>
                <a:latin typeface="Times New Roman" pitchFamily="18" charset="0"/>
                <a:cs typeface="Times New Roman" pitchFamily="18" charset="0"/>
              </a:rPr>
              <a:t>đường gấp khúc</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3429000" y="4724400"/>
            <a:ext cx="3744936" cy="523220"/>
          </a:xfrm>
          <a:prstGeom prst="rect">
            <a:avLst/>
          </a:prstGeom>
        </p:spPr>
        <p:txBody>
          <a:bodyPr wrap="none">
            <a:spAutoFit/>
          </a:bodyPr>
          <a:lstStyle/>
          <a:p>
            <a:r>
              <a:rPr lang="vi-VN" sz="2800" b="1" i="1" dirty="0">
                <a:solidFill>
                  <a:srgbClr val="FF0000"/>
                </a:solidFill>
                <a:latin typeface="+mj-lt"/>
              </a:rPr>
              <a:t>đường thẳng có mũi tên</a:t>
            </a:r>
            <a:endParaRPr lang="en-US" sz="2800" dirty="0">
              <a:solidFill>
                <a:srgbClr val="FF0000"/>
              </a:solidFill>
              <a:latin typeface="+mj-lt"/>
            </a:endParaRPr>
          </a:p>
        </p:txBody>
      </p:sp>
      <p:sp>
        <p:nvSpPr>
          <p:cNvPr id="8" name="Rectangle 7"/>
          <p:cNvSpPr/>
          <p:nvPr/>
        </p:nvSpPr>
        <p:spPr>
          <a:xfrm>
            <a:off x="1931747" y="5140960"/>
            <a:ext cx="1811714" cy="523220"/>
          </a:xfrm>
          <a:prstGeom prst="rect">
            <a:avLst/>
          </a:prstGeom>
        </p:spPr>
        <p:txBody>
          <a:bodyPr wrap="none">
            <a:spAutoFit/>
          </a:bodyPr>
          <a:lstStyle/>
          <a:p>
            <a:r>
              <a:rPr lang="vi-VN" sz="2800" b="1" i="1" dirty="0">
                <a:solidFill>
                  <a:srgbClr val="FF0000"/>
                </a:solidFill>
                <a:latin typeface="+mj-lt"/>
              </a:rPr>
              <a:t>chùm sáng</a:t>
            </a:r>
            <a:endParaRPr lang="en-US" sz="2800" dirty="0">
              <a:solidFill>
                <a:srgbClr val="FF0000"/>
              </a:solidFill>
              <a:latin typeface="+mj-lt"/>
            </a:endParaRPr>
          </a:p>
        </p:txBody>
      </p:sp>
      <p:sp>
        <p:nvSpPr>
          <p:cNvPr id="9" name="Rectangle 8"/>
          <p:cNvSpPr/>
          <p:nvPr/>
        </p:nvSpPr>
        <p:spPr>
          <a:xfrm>
            <a:off x="6705600" y="5136624"/>
            <a:ext cx="1351652" cy="523220"/>
          </a:xfrm>
          <a:prstGeom prst="rect">
            <a:avLst/>
          </a:prstGeom>
        </p:spPr>
        <p:txBody>
          <a:bodyPr wrap="none">
            <a:spAutoFit/>
          </a:bodyPr>
          <a:lstStyle/>
          <a:p>
            <a:r>
              <a:rPr lang="vi-VN" sz="2800" b="1" i="1" dirty="0">
                <a:solidFill>
                  <a:srgbClr val="FF0000"/>
                </a:solidFill>
                <a:latin typeface="Times New Roman" pitchFamily="18" charset="0"/>
                <a:cs typeface="Times New Roman" pitchFamily="18" charset="0"/>
              </a:rPr>
              <a:t>tia sáng</a:t>
            </a:r>
            <a:endParaRPr lang="en-US" sz="2800" dirty="0">
              <a:solidFill>
                <a:srgbClr val="FF0000"/>
              </a:solidFill>
              <a:latin typeface="Times New Roman" pitchFamily="18" charset="0"/>
              <a:cs typeface="Times New Roman" pitchFamily="18" charset="0"/>
            </a:endParaRPr>
          </a:p>
        </p:txBody>
      </p:sp>
      <p:sp>
        <p:nvSpPr>
          <p:cNvPr id="10" name="Rectangle 9"/>
          <p:cNvSpPr/>
          <p:nvPr/>
        </p:nvSpPr>
        <p:spPr>
          <a:xfrm>
            <a:off x="3810000" y="5559326"/>
            <a:ext cx="1672253" cy="523220"/>
          </a:xfrm>
          <a:prstGeom prst="rect">
            <a:avLst/>
          </a:prstGeom>
        </p:spPr>
        <p:txBody>
          <a:bodyPr wrap="none">
            <a:spAutoFit/>
          </a:bodyPr>
          <a:lstStyle/>
          <a:p>
            <a:r>
              <a:rPr lang="vi-VN" sz="2800" b="1" i="1" dirty="0">
                <a:solidFill>
                  <a:srgbClr val="FF0000"/>
                </a:solidFill>
                <a:latin typeface="Times New Roman" pitchFamily="18" charset="0"/>
                <a:cs typeface="Times New Roman" pitchFamily="18" charset="0"/>
              </a:rPr>
              <a:t>song song</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5301468" y="5559326"/>
            <a:ext cx="1233030" cy="523220"/>
          </a:xfrm>
          <a:prstGeom prst="rect">
            <a:avLst/>
          </a:prstGeom>
        </p:spPr>
        <p:txBody>
          <a:bodyPr wrap="none">
            <a:spAutoFit/>
          </a:bodyPr>
          <a:lstStyle/>
          <a:p>
            <a:r>
              <a:rPr lang="en-US" sz="2800" b="1" i="1" dirty="0">
                <a:solidFill>
                  <a:srgbClr val="FF0000"/>
                </a:solidFill>
                <a:latin typeface="Times New Roman" pitchFamily="18" charset="0"/>
                <a:cs typeface="Times New Roman" pitchFamily="18" charset="0"/>
              </a:rPr>
              <a:t> </a:t>
            </a:r>
            <a:r>
              <a:rPr lang="vi-VN" sz="2800" b="1" i="1" dirty="0" smtClean="0">
                <a:solidFill>
                  <a:srgbClr val="FF0000"/>
                </a:solidFill>
                <a:latin typeface="Times New Roman" pitchFamily="18" charset="0"/>
                <a:cs typeface="Times New Roman" pitchFamily="18" charset="0"/>
              </a:rPr>
              <a:t> </a:t>
            </a:r>
            <a:r>
              <a:rPr lang="vi-VN" sz="2800" b="1" i="1" dirty="0">
                <a:solidFill>
                  <a:srgbClr val="FF0000"/>
                </a:solidFill>
                <a:latin typeface="Times New Roman" pitchFamily="18" charset="0"/>
                <a:cs typeface="Times New Roman" pitchFamily="18" charset="0"/>
              </a:rPr>
              <a:t>hội tụ</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6300846" y="5572780"/>
            <a:ext cx="1731564" cy="523220"/>
          </a:xfrm>
          <a:prstGeom prst="rect">
            <a:avLst/>
          </a:prstGeom>
        </p:spPr>
        <p:txBody>
          <a:bodyPr wrap="none">
            <a:spAutoFit/>
          </a:bodyPr>
          <a:lstStyle/>
          <a:p>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a:t>
            </a:r>
            <a:r>
              <a:rPr lang="vi-VN" sz="2800" b="1" i="1" dirty="0" smtClean="0">
                <a:solidFill>
                  <a:srgbClr val="FF0000"/>
                </a:solidFill>
                <a:latin typeface="Times New Roman" pitchFamily="18" charset="0"/>
                <a:cs typeface="Times New Roman" pitchFamily="18" charset="0"/>
              </a:rPr>
              <a:t> </a:t>
            </a:r>
            <a:r>
              <a:rPr lang="vi-VN" sz="2800" b="1" i="1" dirty="0">
                <a:solidFill>
                  <a:srgbClr val="FF0000"/>
                </a:solidFill>
                <a:latin typeface="Times New Roman" pitchFamily="18" charset="0"/>
                <a:cs typeface="Times New Roman" pitchFamily="18" charset="0"/>
              </a:rPr>
              <a:t>phân kỳ</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69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51570"/>
            <a:ext cx="8534400" cy="2246769"/>
          </a:xfrm>
          <a:prstGeom prst="rect">
            <a:avLst/>
          </a:prstGeom>
        </p:spPr>
        <p:txBody>
          <a:bodyPr wrap="square">
            <a:spAutoFit/>
          </a:bodyPr>
          <a:lstStyle/>
          <a:p>
            <a:r>
              <a:rPr lang="vi-VN" sz="2800" b="1" dirty="0">
                <a:latin typeface="+mj-lt"/>
              </a:rPr>
              <a:t>2.11. </a:t>
            </a:r>
            <a:r>
              <a:rPr lang="vi-VN" sz="2800" dirty="0">
                <a:latin typeface="+mj-lt"/>
              </a:rPr>
              <a:t>Hãy giải thích trò chơi dùng các ngón tay giơ ra trước bóng đèn để tạo ra hình thù các con vật trên tường. Trò chơi đó dựa trên cơ sở của định luật nào?</a:t>
            </a:r>
          </a:p>
          <a:p>
            <a:r>
              <a:rPr lang="vi-VN" sz="2800" dirty="0">
                <a:latin typeface="+mj-lt"/>
              </a:rPr>
              <a:t/>
            </a:r>
            <a:br>
              <a:rPr lang="vi-VN" sz="2800" dirty="0">
                <a:latin typeface="+mj-lt"/>
              </a:rPr>
            </a:br>
            <a:endParaRPr lang="en-US" sz="2800" dirty="0">
              <a:latin typeface="+mj-lt"/>
            </a:endParaRPr>
          </a:p>
        </p:txBody>
      </p:sp>
      <p:sp>
        <p:nvSpPr>
          <p:cNvPr id="5" name="Rectangle 4"/>
          <p:cNvSpPr/>
          <p:nvPr/>
        </p:nvSpPr>
        <p:spPr>
          <a:xfrm>
            <a:off x="228600" y="2251770"/>
            <a:ext cx="8686800" cy="3539430"/>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TL</a:t>
            </a:r>
            <a:r>
              <a:rPr lang="en-US" sz="2800" b="1" dirty="0" smtClean="0">
                <a:solidFill>
                  <a:srgbClr val="C00000"/>
                </a:solidFill>
                <a:latin typeface="Times New Roman" pitchFamily="18" charset="0"/>
                <a:cs typeface="Times New Roman" pitchFamily="18" charset="0"/>
              </a:rPr>
              <a:t>:</a:t>
            </a:r>
            <a:r>
              <a:rPr lang="en-US" sz="2800" dirty="0" smtClean="0">
                <a:solidFill>
                  <a:srgbClr val="C00000"/>
                </a:solidFill>
                <a:latin typeface="Times New Roman" pitchFamily="18" charset="0"/>
                <a:cs typeface="Times New Roman" pitchFamily="18" charset="0"/>
              </a:rPr>
              <a:t> </a:t>
            </a:r>
            <a:r>
              <a:rPr lang="vi-VN" sz="2800" dirty="0" smtClean="0">
                <a:solidFill>
                  <a:srgbClr val="C00000"/>
                </a:solidFill>
                <a:latin typeface="Times New Roman" pitchFamily="18" charset="0"/>
                <a:cs typeface="Times New Roman" pitchFamily="18" charset="0"/>
              </a:rPr>
              <a:t>Đèn là nguồn sáng.  </a:t>
            </a:r>
            <a:r>
              <a:rPr lang="en-US" sz="2800" dirty="0" smtClean="0">
                <a:solidFill>
                  <a:srgbClr val="C00000"/>
                </a:solidFill>
                <a:latin typeface="Times New Roman" pitchFamily="18" charset="0"/>
                <a:cs typeface="Times New Roman" pitchFamily="18" charset="0"/>
              </a:rPr>
              <a:t>D</a:t>
            </a:r>
            <a:r>
              <a:rPr lang="vi-VN" sz="2800" dirty="0" smtClean="0">
                <a:solidFill>
                  <a:srgbClr val="C00000"/>
                </a:solidFill>
                <a:latin typeface="Times New Roman" pitchFamily="18" charset="0"/>
                <a:cs typeface="Times New Roman" pitchFamily="18" charset="0"/>
              </a:rPr>
              <a:t>ựa vào định luật truyền thẳng ánh sáng,  ánh sáng phát ra từ đèn sẽ truyền tới tay, </a:t>
            </a:r>
            <a:r>
              <a:rPr lang="vi-VN" sz="2800" dirty="0" smtClean="0">
                <a:latin typeface="Times New Roman" pitchFamily="18" charset="0"/>
                <a:cs typeface="Times New Roman" pitchFamily="18" charset="0"/>
              </a:rPr>
              <a:t>c</a:t>
            </a:r>
            <a:r>
              <a:rPr lang="vi-VN" sz="2800" dirty="0" smtClean="0">
                <a:solidFill>
                  <a:srgbClr val="C00000"/>
                </a:solidFill>
                <a:latin typeface="Times New Roman" pitchFamily="18" charset="0"/>
                <a:cs typeface="Times New Roman" pitchFamily="18" charset="0"/>
              </a:rPr>
              <a:t>hỉ có những tia sáng không gặp tay sẽ truyền thẳng tới </a:t>
            </a:r>
            <a:r>
              <a:rPr lang="en-US" sz="2800" dirty="0" smtClean="0">
                <a:solidFill>
                  <a:srgbClr val="C00000"/>
                </a:solidFill>
                <a:latin typeface="Times New Roman" pitchFamily="18" charset="0"/>
                <a:cs typeface="Times New Roman" pitchFamily="18" charset="0"/>
              </a:rPr>
              <a:t>t</a:t>
            </a:r>
            <a:r>
              <a:rPr lang="vi-VN" sz="2800" dirty="0" smtClean="0">
                <a:solidFill>
                  <a:srgbClr val="C00000"/>
                </a:solidFill>
                <a:latin typeface="Times New Roman" pitchFamily="18" charset="0"/>
                <a:cs typeface="Times New Roman" pitchFamily="18" charset="0"/>
              </a:rPr>
              <a:t>ường,  do vậy hình ảnh thu được trên tường chỉ là hình ảnh của đường viền tay ở các tư thế khác nhau,  </a:t>
            </a:r>
            <a:r>
              <a:rPr lang="en-US" sz="2800" dirty="0" err="1" smtClean="0">
                <a:solidFill>
                  <a:srgbClr val="C00000"/>
                </a:solidFill>
                <a:latin typeface="Times New Roman" pitchFamily="18" charset="0"/>
                <a:cs typeface="Times New Roman" pitchFamily="18" charset="0"/>
              </a:rPr>
              <a:t>nó</a:t>
            </a:r>
            <a:r>
              <a:rPr lang="en-US" sz="2800" dirty="0" smtClean="0">
                <a:solidFill>
                  <a:srgbClr val="C00000"/>
                </a:solidFill>
                <a:latin typeface="Times New Roman" pitchFamily="18" charset="0"/>
                <a:cs typeface="Times New Roman" pitchFamily="18" charset="0"/>
              </a:rPr>
              <a:t> </a:t>
            </a:r>
            <a:r>
              <a:rPr lang="vi-VN" sz="2800" dirty="0" smtClean="0">
                <a:solidFill>
                  <a:srgbClr val="C00000"/>
                </a:solidFill>
                <a:latin typeface="Times New Roman" pitchFamily="18" charset="0"/>
                <a:cs typeface="Times New Roman" pitchFamily="18" charset="0"/>
              </a:rPr>
              <a:t>trông tựa như hình ảnh của một số loài vật.</a:t>
            </a:r>
          </a:p>
          <a:p>
            <a:r>
              <a:rPr lang="vi-VN" sz="2800" dirty="0" smtClean="0">
                <a:solidFill>
                  <a:srgbClr val="C00000"/>
                </a:solidFill>
                <a:latin typeface="Times New Roman" pitchFamily="18" charset="0"/>
                <a:cs typeface="Times New Roman" pitchFamily="18" charset="0"/>
              </a:rPr>
              <a:t/>
            </a:r>
            <a:br>
              <a:rPr lang="vi-VN" sz="2800" dirty="0" smtClean="0">
                <a:solidFill>
                  <a:srgbClr val="C00000"/>
                </a:solidFill>
                <a:latin typeface="Times New Roman" pitchFamily="18" charset="0"/>
                <a:cs typeface="Times New Roman" pitchFamily="18" charset="0"/>
              </a:rPr>
            </a:b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626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3539430"/>
          </a:xfrm>
          <a:prstGeom prst="rect">
            <a:avLst/>
          </a:prstGeom>
        </p:spPr>
        <p:txBody>
          <a:bodyPr wrap="square">
            <a:spAutoFit/>
          </a:bodyPr>
          <a:lstStyle/>
          <a:p>
            <a:r>
              <a:rPr lang="vi-VN" sz="2800" b="1" dirty="0">
                <a:latin typeface="+mj-lt"/>
              </a:rPr>
              <a:t>2.12. </a:t>
            </a:r>
            <a:r>
              <a:rPr lang="vi-VN" sz="2800" dirty="0">
                <a:latin typeface="+mj-lt"/>
              </a:rPr>
              <a:t>Có hai chiếc cốc thủy tinh trong suốt, một cốc đựng nước và rượu, cốc kia đựng nước và dầu hỏa. Lần lượt chiếu một tia sáng </a:t>
            </a:r>
            <a:r>
              <a:rPr lang="vi-VN" sz="2800" dirty="0" smtClean="0">
                <a:latin typeface="+mj-lt"/>
              </a:rPr>
              <a:t>(theo </a:t>
            </a:r>
            <a:r>
              <a:rPr lang="vi-VN" sz="2800" dirty="0">
                <a:latin typeface="+mj-lt"/>
              </a:rPr>
              <a:t>phương bất </a:t>
            </a:r>
            <a:r>
              <a:rPr lang="vi-VN" sz="2800" dirty="0" smtClean="0">
                <a:latin typeface="+mj-lt"/>
              </a:rPr>
              <a:t>kỳ) </a:t>
            </a:r>
            <a:r>
              <a:rPr lang="vi-VN" sz="2800" dirty="0">
                <a:latin typeface="+mj-lt"/>
              </a:rPr>
              <a:t>vào từng cốc. Quan sát đường đi của tia sáng trong từ cốc đựng chất lỏng. Hãy giải thích hiện tượng.</a:t>
            </a:r>
          </a:p>
          <a:p>
            <a:r>
              <a:rPr lang="vi-VN" sz="2800" i="1" dirty="0">
                <a:latin typeface="+mj-lt"/>
              </a:rPr>
              <a:t>Chú ý: chỉ quan sát đường đi của tia sáng trong chất lỏng.</a:t>
            </a:r>
          </a:p>
          <a:p>
            <a:r>
              <a:rPr lang="vi-VN" sz="2800" dirty="0">
                <a:latin typeface="+mj-lt"/>
              </a:rPr>
              <a:t/>
            </a:r>
            <a:br>
              <a:rPr lang="vi-VN" sz="2800" dirty="0">
                <a:latin typeface="+mj-lt"/>
              </a:rPr>
            </a:br>
            <a:endParaRPr lang="en-US" sz="2800" dirty="0">
              <a:latin typeface="+mj-lt"/>
            </a:endParaRPr>
          </a:p>
        </p:txBody>
      </p:sp>
      <p:sp>
        <p:nvSpPr>
          <p:cNvPr id="3" name="Rectangle 2"/>
          <p:cNvSpPr/>
          <p:nvPr/>
        </p:nvSpPr>
        <p:spPr>
          <a:xfrm>
            <a:off x="228600" y="2971800"/>
            <a:ext cx="8458200" cy="2246769"/>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TL</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rPr>
              <a:t>C</a:t>
            </a:r>
            <a:r>
              <a:rPr lang="vi-VN" sz="2800" dirty="0" smtClean="0">
                <a:solidFill>
                  <a:srgbClr val="FF0000"/>
                </a:solidFill>
                <a:latin typeface="+mj-lt"/>
              </a:rPr>
              <a:t>ốc đựng nước và rượu</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mj-lt"/>
              </a:rPr>
              <a:t>ánh sáng đi theo đường thẳng vì rượu hòa tan trong nước nên tạo thành một môi trường trong suốt, đồng tính.</a:t>
            </a:r>
          </a:p>
          <a:p>
            <a:r>
              <a:rPr lang="vi-VN" sz="2800" dirty="0" smtClean="0">
                <a:solidFill>
                  <a:srgbClr val="FF0000"/>
                </a:solidFill>
                <a:latin typeface="+mj-lt"/>
              </a:rPr>
              <a:t/>
            </a:r>
            <a:br>
              <a:rPr lang="vi-VN" sz="2800" dirty="0" smtClean="0">
                <a:solidFill>
                  <a:srgbClr val="FF0000"/>
                </a:solidFill>
                <a:latin typeface="+mj-lt"/>
              </a:rPr>
            </a:br>
            <a:endParaRPr lang="en-US" sz="28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2246769"/>
          </a:xfrm>
          <a:prstGeom prst="rect">
            <a:avLst/>
          </a:prstGeom>
        </p:spPr>
        <p:txBody>
          <a:bodyPr wrap="square">
            <a:spAutoFit/>
          </a:bodyPr>
          <a:lstStyle/>
          <a:p>
            <a:r>
              <a:rPr lang="vi-VN" sz="2800" b="1" dirty="0">
                <a:latin typeface="+mj-lt"/>
              </a:rPr>
              <a:t>2.13. </a:t>
            </a:r>
            <a:r>
              <a:rPr lang="vi-VN" sz="2800" dirty="0">
                <a:latin typeface="+mj-lt"/>
              </a:rPr>
              <a:t>Những ngày trời nắng, đi trên đường nhựa, nhìn về phía trước ta thấy trên mặt đường như thể có lớp nước Hãy giải thích hiện tượng trên.</a:t>
            </a:r>
          </a:p>
          <a:p>
            <a:r>
              <a:rPr lang="vi-VN" sz="2800" dirty="0">
                <a:latin typeface="+mj-lt"/>
              </a:rPr>
              <a:t/>
            </a:r>
            <a:br>
              <a:rPr lang="vi-VN" sz="2800" dirty="0">
                <a:latin typeface="+mj-lt"/>
              </a:rPr>
            </a:br>
            <a:endParaRPr lang="en-US" sz="2800" dirty="0">
              <a:latin typeface="+mj-lt"/>
            </a:endParaRPr>
          </a:p>
        </p:txBody>
      </p:sp>
      <p:sp>
        <p:nvSpPr>
          <p:cNvPr id="3" name="Rectangle 2"/>
          <p:cNvSpPr/>
          <p:nvPr/>
        </p:nvSpPr>
        <p:spPr>
          <a:xfrm>
            <a:off x="381000" y="1828800"/>
            <a:ext cx="8458200" cy="3108543"/>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TL</a:t>
            </a:r>
            <a:r>
              <a:rPr lang="en-US" sz="2800" b="1" dirty="0" smtClean="0">
                <a:solidFill>
                  <a:srgbClr val="C00000"/>
                </a:solidFill>
                <a:latin typeface="Times New Roman" pitchFamily="18" charset="0"/>
                <a:cs typeface="Times New Roman" pitchFamily="18" charset="0"/>
              </a:rPr>
              <a:t>:</a:t>
            </a:r>
            <a:r>
              <a:rPr lang="en-US" sz="2800" dirty="0" smtClean="0">
                <a:solidFill>
                  <a:srgbClr val="C0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D</a:t>
            </a:r>
            <a:r>
              <a:rPr lang="vi-VN" sz="2800" dirty="0" smtClean="0">
                <a:solidFill>
                  <a:srgbClr val="FF0000"/>
                </a:solidFill>
                <a:latin typeface="Times New Roman" pitchFamily="18" charset="0"/>
                <a:cs typeface="Times New Roman" pitchFamily="18" charset="0"/>
              </a:rPr>
              <a:t>o nhiệt độ cao, làm cho môi trường không khí bên trên mặt đường không đồng tính.  </a:t>
            </a:r>
            <a:r>
              <a:rPr lang="en-US" sz="2800" dirty="0" smtClean="0">
                <a:solidFill>
                  <a:srgbClr val="FF0000"/>
                </a:solidFill>
                <a:latin typeface="Times New Roman" pitchFamily="18" charset="0"/>
                <a:cs typeface="Times New Roman" pitchFamily="18" charset="0"/>
              </a:rPr>
              <a:t>D</a:t>
            </a:r>
            <a:r>
              <a:rPr lang="vi-VN" sz="2800" dirty="0" smtClean="0">
                <a:solidFill>
                  <a:srgbClr val="FF0000"/>
                </a:solidFill>
                <a:latin typeface="Times New Roman" pitchFamily="18" charset="0"/>
                <a:cs typeface="Times New Roman" pitchFamily="18" charset="0"/>
              </a:rPr>
              <a:t>o đó,  ánh sáng không truyền theo đường thẳng mà theo một đường cong, dường như bị phản xạ ở mặt đường gây cho ta cảm giác như mặt đường có nước.</a:t>
            </a:r>
          </a:p>
          <a:p>
            <a:r>
              <a:rPr lang="vi-VN" sz="2800" dirty="0" smtClean="0">
                <a:solidFill>
                  <a:srgbClr val="FF0000"/>
                </a:solidFill>
                <a:latin typeface="Times New Roman" pitchFamily="18" charset="0"/>
                <a:cs typeface="Times New Roman" pitchFamily="18" charset="0"/>
              </a:rPr>
              <a:t/>
            </a:r>
            <a:br>
              <a:rPr lang="vi-VN" sz="2800" dirty="0" smtClean="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1042988" y="260350"/>
            <a:ext cx="7023100" cy="1143000"/>
          </a:xfrm>
        </p:spPr>
        <p:txBody>
          <a:bodyPr lIns="79248" tIns="39624" rIns="79248" bIns="39624">
            <a:normAutofit fontScale="90000"/>
          </a:bodyPr>
          <a:lstStyle/>
          <a:p>
            <a:r>
              <a:rPr lang="en-US" sz="4000"/>
              <a:t/>
            </a:r>
            <a:br>
              <a:rPr lang="en-US" sz="4000"/>
            </a:br>
            <a:endParaRPr lang="en-US" sz="4000" noProof="1"/>
          </a:p>
        </p:txBody>
      </p:sp>
      <p:sp>
        <p:nvSpPr>
          <p:cNvPr id="4099" name="Rectangle 3"/>
          <p:cNvSpPr>
            <a:spLocks noGrp="1"/>
          </p:cNvSpPr>
          <p:nvPr>
            <p:ph idx="4294967295"/>
          </p:nvPr>
        </p:nvSpPr>
        <p:spPr>
          <a:xfrm>
            <a:off x="1076325" y="1600200"/>
            <a:ext cx="7023100" cy="4525963"/>
          </a:xfrm>
        </p:spPr>
        <p:txBody>
          <a:bodyPr lIns="79248" tIns="39624" rIns="79248" bIns="39624"/>
          <a:lstStyle/>
          <a:p>
            <a:endParaRPr lang="en-US" noProof="1"/>
          </a:p>
          <a:p>
            <a:endParaRPr lang="en-US" noProof="1"/>
          </a:p>
        </p:txBody>
      </p:sp>
      <p:sp>
        <p:nvSpPr>
          <p:cNvPr id="26631" name="Text Box 7"/>
          <p:cNvSpPr txBox="1">
            <a:spLocks noChangeArrowheads="1"/>
          </p:cNvSpPr>
          <p:nvPr/>
        </p:nvSpPr>
        <p:spPr bwMode="auto">
          <a:xfrm>
            <a:off x="334963" y="1470343"/>
            <a:ext cx="8550275" cy="2608263"/>
          </a:xfrm>
          <a:prstGeom prst="rect">
            <a:avLst/>
          </a:prstGeom>
          <a:noFill/>
          <a:ln w="9525">
            <a:noFill/>
            <a:miter lim="800000"/>
            <a:headEnd/>
            <a:tailEnd/>
          </a:ln>
        </p:spPr>
        <p:txBody>
          <a:bodyPr lIns="45720" tIns="22860" rIns="45720" bIns="22860">
            <a:spAutoFit/>
          </a:bodyPr>
          <a:lstStyle/>
          <a:p>
            <a:pPr marL="547688" indent="-547688" defTabSz="457200"/>
            <a:r>
              <a:rPr lang="en-US" sz="2800" b="1" dirty="0" err="1">
                <a:latin typeface="Times New Roman" pitchFamily="18" charset="0"/>
              </a:rPr>
              <a:t>Câu</a:t>
            </a:r>
            <a:r>
              <a:rPr lang="en-US" sz="2800" b="1" dirty="0">
                <a:latin typeface="Times New Roman" pitchFamily="18" charset="0"/>
              </a:rPr>
              <a:t> 1:</a:t>
            </a:r>
          </a:p>
          <a:p>
            <a:pPr marL="547688" indent="-547688" defTabSz="457200"/>
            <a:r>
              <a:rPr lang="en-US" sz="2800" b="1" dirty="0">
                <a:latin typeface="Times New Roman" pitchFamily="18" charset="0"/>
              </a:rPr>
              <a:t>- </a:t>
            </a:r>
            <a:r>
              <a:rPr lang="en-US" sz="2800" b="1" noProof="1">
                <a:latin typeface="Times New Roman" pitchFamily="18" charset="0"/>
              </a:rPr>
              <a:t>Ta nhìn thấy một vật khi có ánh sáng truyền từ vật </a:t>
            </a:r>
            <a:r>
              <a:rPr lang="vi-VN" sz="2800" b="1" noProof="1">
                <a:latin typeface="Times New Roman" pitchFamily="18" charset="0"/>
              </a:rPr>
              <a:t>đó vào mắt ta.</a:t>
            </a:r>
          </a:p>
          <a:p>
            <a:pPr marL="547688" indent="-547688" defTabSz="457200"/>
            <a:r>
              <a:rPr lang="en-US" sz="2800" b="1" dirty="0">
                <a:latin typeface="Times New Roman" pitchFamily="18" charset="0"/>
              </a:rPr>
              <a:t>- </a:t>
            </a:r>
            <a:r>
              <a:rPr lang="en-US" sz="2800" b="1" noProof="1">
                <a:latin typeface="Times New Roman" pitchFamily="18" charset="0"/>
              </a:rPr>
              <a:t>Ta nhìn thấy bóng </a:t>
            </a:r>
            <a:r>
              <a:rPr lang="vi-VN" sz="2800" b="1" noProof="1">
                <a:latin typeface="Times New Roman" pitchFamily="18" charset="0"/>
              </a:rPr>
              <a:t>đèn khi có ánh sáng từ bóng đèn truyền vào mắt ta</a:t>
            </a:r>
          </a:p>
          <a:p>
            <a:pPr marL="547688" indent="-547688" defTabSz="457200"/>
            <a:r>
              <a:rPr lang="vi-VN" sz="2800" b="1" noProof="1">
                <a:solidFill>
                  <a:schemeClr val="bg1"/>
                </a:solidFill>
                <a:latin typeface="Times New Roman" pitchFamily="18" charset="0"/>
              </a:rPr>
              <a:t>	</a:t>
            </a:r>
            <a:endParaRPr lang="vi-VN" sz="2800" b="1" noProof="1">
              <a:solidFill>
                <a:srgbClr val="FF3399"/>
              </a:solidFill>
              <a:latin typeface="Times New Roman" pitchFamily="18" charset="0"/>
            </a:endParaRPr>
          </a:p>
        </p:txBody>
      </p:sp>
      <p:sp>
        <p:nvSpPr>
          <p:cNvPr id="26634" name="Text Box 10"/>
          <p:cNvSpPr txBox="1">
            <a:spLocks noChangeArrowheads="1"/>
          </p:cNvSpPr>
          <p:nvPr/>
        </p:nvSpPr>
        <p:spPr bwMode="auto">
          <a:xfrm>
            <a:off x="334963" y="3733800"/>
            <a:ext cx="8239125" cy="2605087"/>
          </a:xfrm>
          <a:prstGeom prst="rect">
            <a:avLst/>
          </a:prstGeom>
          <a:noFill/>
          <a:ln w="9525">
            <a:noFill/>
            <a:miter lim="800000"/>
            <a:headEnd/>
            <a:tailEnd/>
          </a:ln>
        </p:spPr>
        <p:txBody>
          <a:bodyPr lIns="45720" tIns="22860" rIns="45720" bIns="22860">
            <a:spAutoFit/>
          </a:bodyPr>
          <a:lstStyle/>
          <a:p>
            <a:pPr defTabSz="457200"/>
            <a:r>
              <a:rPr lang="en-US" sz="2800" b="1" dirty="0" err="1">
                <a:solidFill>
                  <a:srgbClr val="262626"/>
                </a:solidFill>
                <a:latin typeface="Times New Roman" pitchFamily="18" charset="0"/>
              </a:rPr>
              <a:t>Câu</a:t>
            </a:r>
            <a:r>
              <a:rPr lang="en-US" sz="2800" b="1" dirty="0">
                <a:solidFill>
                  <a:srgbClr val="262626"/>
                </a:solidFill>
                <a:latin typeface="Times New Roman" pitchFamily="18" charset="0"/>
              </a:rPr>
              <a:t> 2:</a:t>
            </a:r>
          </a:p>
          <a:p>
            <a:pPr defTabSz="457200"/>
            <a:r>
              <a:rPr lang="en-US" sz="2800" b="1" noProof="1">
                <a:solidFill>
                  <a:srgbClr val="262626"/>
                </a:solidFill>
                <a:latin typeface="Times New Roman" pitchFamily="18" charset="0"/>
              </a:rPr>
              <a:t>a</a:t>
            </a:r>
            <a:r>
              <a:rPr lang="en-US" sz="2800" b="1" dirty="0">
                <a:solidFill>
                  <a:srgbClr val="262626"/>
                </a:solidFill>
                <a:latin typeface="Times New Roman" pitchFamily="18" charset="0"/>
              </a:rPr>
              <a:t>)</a:t>
            </a:r>
            <a:r>
              <a:rPr lang="en-US" sz="2800" b="1" noProof="1">
                <a:solidFill>
                  <a:srgbClr val="262626"/>
                </a:solidFill>
                <a:latin typeface="Times New Roman" pitchFamily="18" charset="0"/>
              </a:rPr>
              <a:t> Nguồn sáng là những vật tự phát ra ánh sáng.</a:t>
            </a:r>
          </a:p>
          <a:p>
            <a:pPr defTabSz="457200"/>
            <a:r>
              <a:rPr lang="en-US" sz="2800" b="1" noProof="1">
                <a:solidFill>
                  <a:srgbClr val="262626"/>
                </a:solidFill>
                <a:latin typeface="Times New Roman" pitchFamily="18" charset="0"/>
              </a:rPr>
              <a:t>- VD: Mặt trời, bóng </a:t>
            </a:r>
            <a:r>
              <a:rPr lang="vi-VN" sz="2800" b="1" noProof="1">
                <a:solidFill>
                  <a:srgbClr val="262626"/>
                </a:solidFill>
                <a:latin typeface="Times New Roman" pitchFamily="18" charset="0"/>
              </a:rPr>
              <a:t>đèn đang sáng...</a:t>
            </a:r>
          </a:p>
          <a:p>
            <a:pPr defTabSz="457200"/>
            <a:r>
              <a:rPr lang="vi-VN" sz="2800" b="1" noProof="1">
                <a:solidFill>
                  <a:srgbClr val="262626"/>
                </a:solidFill>
                <a:latin typeface="Times New Roman" pitchFamily="18" charset="0"/>
              </a:rPr>
              <a:t>b</a:t>
            </a:r>
            <a:r>
              <a:rPr lang="en-US" sz="2800" b="1" dirty="0">
                <a:solidFill>
                  <a:srgbClr val="262626"/>
                </a:solidFill>
                <a:latin typeface="Times New Roman" pitchFamily="18" charset="0"/>
              </a:rPr>
              <a:t>)</a:t>
            </a:r>
            <a:r>
              <a:rPr lang="en-US" sz="2800" b="1" noProof="1">
                <a:solidFill>
                  <a:srgbClr val="262626"/>
                </a:solidFill>
                <a:latin typeface="Times New Roman" pitchFamily="18" charset="0"/>
              </a:rPr>
              <a:t> Vật sáng bao gồm </a:t>
            </a:r>
            <a:r>
              <a:rPr lang="en-US" sz="2800" b="1" noProof="1">
                <a:solidFill>
                  <a:schemeClr val="accent2"/>
                </a:solidFill>
                <a:latin typeface="Times New Roman" pitchFamily="18" charset="0"/>
              </a:rPr>
              <a:t>nguồn sáng</a:t>
            </a:r>
            <a:r>
              <a:rPr lang="en-US" sz="2800" b="1" noProof="1">
                <a:solidFill>
                  <a:srgbClr val="262626"/>
                </a:solidFill>
                <a:latin typeface="Times New Roman" pitchFamily="18" charset="0"/>
              </a:rPr>
              <a:t> và những </a:t>
            </a:r>
            <a:r>
              <a:rPr lang="en-US" sz="2800" b="1" noProof="1">
                <a:solidFill>
                  <a:schemeClr val="accent2"/>
                </a:solidFill>
                <a:latin typeface="Times New Roman" pitchFamily="18" charset="0"/>
              </a:rPr>
              <a:t>vật hắt lại ánh sáng</a:t>
            </a:r>
            <a:r>
              <a:rPr lang="en-US" sz="2800" b="1" noProof="1">
                <a:solidFill>
                  <a:srgbClr val="262626"/>
                </a:solidFill>
                <a:latin typeface="Times New Roman" pitchFamily="18" charset="0"/>
              </a:rPr>
              <a:t> chiếu vào nó</a:t>
            </a:r>
          </a:p>
          <a:p>
            <a:pPr defTabSz="457200"/>
            <a:r>
              <a:rPr lang="en-US" sz="2800" b="1" noProof="1">
                <a:solidFill>
                  <a:srgbClr val="262626"/>
                </a:solidFill>
                <a:latin typeface="Times New Roman" pitchFamily="18" charset="0"/>
              </a:rPr>
              <a:t>- VD: Mặt trời, Mặt tr</a:t>
            </a:r>
            <a:r>
              <a:rPr lang="vi-VN" sz="2800" b="1" noProof="1">
                <a:solidFill>
                  <a:srgbClr val="262626"/>
                </a:solidFill>
                <a:latin typeface="Times New Roman" pitchFamily="18" charset="0"/>
              </a:rPr>
              <a:t>ăng, gương...</a:t>
            </a:r>
          </a:p>
        </p:txBody>
      </p:sp>
      <p:sp>
        <p:nvSpPr>
          <p:cNvPr id="23562" name="WordArt 10"/>
          <p:cNvSpPr>
            <a:spLocks noChangeArrowheads="1" noChangeShapeType="1" noTextEdit="1"/>
          </p:cNvSpPr>
          <p:nvPr/>
        </p:nvSpPr>
        <p:spPr bwMode="auto">
          <a:xfrm>
            <a:off x="2283778" y="0"/>
            <a:ext cx="4175125" cy="1439863"/>
          </a:xfrm>
          <a:prstGeom prst="rect">
            <a:avLst/>
          </a:prstGeom>
        </p:spPr>
        <p:txBody>
          <a:bodyPr wrap="none" fromWordArt="1">
            <a:prstTxWarp prst="textSlantUp">
              <a:avLst>
                <a:gd name="adj" fmla="val 32056"/>
              </a:avLst>
            </a:prstTxWarp>
          </a:bodyPr>
          <a:lstStyle/>
          <a:p>
            <a:pPr algn="ctr"/>
            <a:r>
              <a:rPr lang="en-US" sz="3600" b="1" i="1"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ĐÁP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ox(in)">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34"/>
                                        </p:tgtEl>
                                        <p:attrNameLst>
                                          <p:attrName>style.visibility</p:attrName>
                                        </p:attrNameLst>
                                      </p:cBhvr>
                                      <p:to>
                                        <p:strVal val="visible"/>
                                      </p:to>
                                    </p:set>
                                    <p:animEffect transition="in" filter="checkerboard(across)">
                                      <p:cBhvr>
                                        <p:cTn id="12"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2677656"/>
          </a:xfrm>
          <a:prstGeom prst="rect">
            <a:avLst/>
          </a:prstGeom>
        </p:spPr>
        <p:txBody>
          <a:bodyPr wrap="square">
            <a:spAutoFit/>
          </a:bodyPr>
          <a:lstStyle/>
          <a:p>
            <a:r>
              <a:rPr lang="vi-VN" sz="2800" b="1" dirty="0">
                <a:latin typeface="+mj-lt"/>
              </a:rPr>
              <a:t>Ảo tượng</a:t>
            </a:r>
            <a:r>
              <a:rPr lang="vi-VN" sz="2800" dirty="0">
                <a:latin typeface="+mj-lt"/>
              </a:rPr>
              <a:t> là </a:t>
            </a:r>
            <a:r>
              <a:rPr lang="vi-VN" sz="2800" b="1" dirty="0">
                <a:latin typeface="+mj-lt"/>
              </a:rPr>
              <a:t>hiện tượng</a:t>
            </a:r>
            <a:r>
              <a:rPr lang="vi-VN" sz="2800" dirty="0">
                <a:latin typeface="+mj-lt"/>
              </a:rPr>
              <a:t> quang học tự nhiên xảy ra khi ánh sáng bị bẻ cong tạo ra hình </a:t>
            </a:r>
            <a:r>
              <a:rPr lang="vi-VN" sz="2800" b="1" dirty="0">
                <a:latin typeface="+mj-lt"/>
              </a:rPr>
              <a:t>ảnh</a:t>
            </a:r>
            <a:r>
              <a:rPr lang="vi-VN" sz="2800" dirty="0">
                <a:latin typeface="+mj-lt"/>
              </a:rPr>
              <a:t> của những vật thể xa trên bầu trời. Khác với </a:t>
            </a:r>
            <a:r>
              <a:rPr lang="vi-VN" sz="2800" b="1" dirty="0">
                <a:latin typeface="+mj-lt"/>
              </a:rPr>
              <a:t>ảo</a:t>
            </a:r>
            <a:r>
              <a:rPr lang="vi-VN" sz="2800" dirty="0">
                <a:latin typeface="+mj-lt"/>
              </a:rPr>
              <a:t> giác, </a:t>
            </a:r>
            <a:r>
              <a:rPr lang="vi-VN" sz="2800" b="1" dirty="0">
                <a:latin typeface="+mj-lt"/>
              </a:rPr>
              <a:t>ảo tượng</a:t>
            </a:r>
            <a:r>
              <a:rPr lang="vi-VN" sz="2800" dirty="0">
                <a:latin typeface="+mj-lt"/>
              </a:rPr>
              <a:t> là một </a:t>
            </a:r>
            <a:r>
              <a:rPr lang="vi-VN" sz="2800" b="1" dirty="0">
                <a:latin typeface="+mj-lt"/>
              </a:rPr>
              <a:t>hiện tượng</a:t>
            </a:r>
            <a:r>
              <a:rPr lang="vi-VN" sz="2800" dirty="0">
                <a:latin typeface="+mj-lt"/>
              </a:rPr>
              <a:t> quang học có thật và ghi nhận được trên camera, do ánh sáng thực sự bị khúc xạ tạo ra </a:t>
            </a:r>
            <a:r>
              <a:rPr lang="vi-VN" sz="2800" b="1" dirty="0">
                <a:latin typeface="+mj-lt"/>
              </a:rPr>
              <a:t>ảnh ảo</a:t>
            </a:r>
            <a:r>
              <a:rPr lang="vi-VN" sz="2800" dirty="0">
                <a:latin typeface="+mj-lt"/>
              </a:rPr>
              <a:t> ở vị trí người quan sát.</a:t>
            </a:r>
            <a:endParaRPr lang="en-US" sz="2800" dirty="0">
              <a:latin typeface="+mj-lt"/>
            </a:endParaRPr>
          </a:p>
        </p:txBody>
      </p:sp>
    </p:spTree>
    <p:extLst>
      <p:ext uri="{BB962C8B-B14F-4D97-AF65-F5344CB8AC3E}">
        <p14:creationId xmlns="" xmlns:p14="http://schemas.microsoft.com/office/powerpoint/2010/main" val="1702669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3895725" y="5580063"/>
            <a:ext cx="1552575" cy="438150"/>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3"/>
          <a:srcRect/>
          <a:stretch>
            <a:fillRect/>
          </a:stretch>
        </p:blipFill>
        <p:spPr bwMode="auto">
          <a:xfrm>
            <a:off x="3895725" y="5383213"/>
            <a:ext cx="1433513" cy="338137"/>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4"/>
          <a:srcRect/>
          <a:stretch>
            <a:fillRect/>
          </a:stretch>
        </p:blipFill>
        <p:spPr bwMode="auto">
          <a:xfrm>
            <a:off x="3895725" y="5056188"/>
            <a:ext cx="1736725" cy="644525"/>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5"/>
          <a:srcRect/>
          <a:stretch>
            <a:fillRect/>
          </a:stretch>
        </p:blipFill>
        <p:spPr bwMode="auto">
          <a:xfrm>
            <a:off x="2333625" y="4719638"/>
            <a:ext cx="1633538" cy="981075"/>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6"/>
          <a:srcRect/>
          <a:stretch>
            <a:fillRect/>
          </a:stretch>
        </p:blipFill>
        <p:spPr bwMode="auto">
          <a:xfrm>
            <a:off x="2333625" y="4532313"/>
            <a:ext cx="3362325" cy="336550"/>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7"/>
          <a:srcRect/>
          <a:stretch>
            <a:fillRect/>
          </a:stretch>
        </p:blipFill>
        <p:spPr bwMode="auto">
          <a:xfrm>
            <a:off x="3236913" y="3424238"/>
            <a:ext cx="2579687" cy="971550"/>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8"/>
          <a:srcRect/>
          <a:stretch>
            <a:fillRect/>
          </a:stretch>
        </p:blipFill>
        <p:spPr bwMode="auto">
          <a:xfrm>
            <a:off x="2333625" y="3611563"/>
            <a:ext cx="1047750" cy="1231900"/>
          </a:xfrm>
          <a:prstGeom prst="rect">
            <a:avLst/>
          </a:prstGeom>
          <a:noFill/>
          <a:ln w="9525">
            <a:noFill/>
            <a:miter lim="800000"/>
            <a:headEnd/>
            <a:tailEnd/>
          </a:ln>
        </p:spPr>
      </p:pic>
      <p:pic>
        <p:nvPicPr>
          <p:cNvPr id="21513" name="Picture 9" descr="Cover"/>
          <p:cNvPicPr>
            <a:picLocks noChangeAspect="1" noChangeArrowheads="1"/>
          </p:cNvPicPr>
          <p:nvPr/>
        </p:nvPicPr>
        <p:blipFill>
          <a:blip r:embed="rId9"/>
          <a:srcRect/>
          <a:stretch>
            <a:fillRect/>
          </a:stretch>
        </p:blipFill>
        <p:spPr bwMode="auto">
          <a:xfrm>
            <a:off x="585788" y="4119563"/>
            <a:ext cx="1803400" cy="1017587"/>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0"/>
          <a:srcRect/>
          <a:stretch>
            <a:fillRect/>
          </a:stretch>
        </p:blipFill>
        <p:spPr bwMode="auto">
          <a:xfrm>
            <a:off x="4746625" y="1677988"/>
            <a:ext cx="2281238" cy="1019175"/>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1"/>
          <a:srcRect/>
          <a:stretch>
            <a:fillRect/>
          </a:stretch>
        </p:blipFill>
        <p:spPr bwMode="auto">
          <a:xfrm>
            <a:off x="2568575" y="1879600"/>
            <a:ext cx="2376488" cy="671513"/>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2"/>
          <a:srcRect/>
          <a:stretch>
            <a:fillRect/>
          </a:stretch>
        </p:blipFill>
        <p:spPr bwMode="auto">
          <a:xfrm>
            <a:off x="2568575" y="2259013"/>
            <a:ext cx="2159000" cy="796925"/>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3"/>
          <a:srcRect/>
          <a:stretch>
            <a:fillRect/>
          </a:stretch>
        </p:blipFill>
        <p:spPr bwMode="auto">
          <a:xfrm>
            <a:off x="466725" y="2189163"/>
            <a:ext cx="2159000" cy="2097087"/>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4"/>
          <a:srcRect/>
          <a:stretch>
            <a:fillRect/>
          </a:stretch>
        </p:blipFill>
        <p:spPr bwMode="auto">
          <a:xfrm>
            <a:off x="0" y="3822700"/>
            <a:ext cx="1123950" cy="896938"/>
          </a:xfrm>
          <a:prstGeom prst="rect">
            <a:avLst/>
          </a:prstGeom>
          <a:noFill/>
          <a:ln w="9525">
            <a:noFill/>
            <a:miter lim="800000"/>
            <a:headEnd/>
            <a:tailEnd/>
          </a:ln>
        </p:spPr>
      </p:pic>
      <p:pic>
        <p:nvPicPr>
          <p:cNvPr id="2" name="Picture 1"/>
          <p:cNvPicPr>
            <a:picLocks noChangeAspect="1"/>
          </p:cNvPicPr>
          <p:nvPr/>
        </p:nvPicPr>
        <p:blipFill>
          <a:blip r:embed="rId15"/>
          <a:srcRect/>
          <a:stretch>
            <a:fillRect/>
          </a:stretch>
        </p:blipFill>
        <p:spPr bwMode="auto">
          <a:xfrm>
            <a:off x="5722938" y="5056188"/>
            <a:ext cx="3421062" cy="1522412"/>
          </a:xfrm>
          <a:prstGeom prst="rect">
            <a:avLst/>
          </a:prstGeom>
          <a:noFill/>
          <a:ln w="9525">
            <a:noFill/>
            <a:miter lim="800000"/>
            <a:headEnd/>
            <a:tailEnd/>
          </a:ln>
        </p:spPr>
      </p:pic>
      <p:pic>
        <p:nvPicPr>
          <p:cNvPr id="3" name="Picture 2"/>
          <p:cNvPicPr>
            <a:picLocks noChangeAspect="1"/>
          </p:cNvPicPr>
          <p:nvPr/>
        </p:nvPicPr>
        <p:blipFill>
          <a:blip r:embed="rId16"/>
          <a:srcRect/>
          <a:stretch>
            <a:fillRect/>
          </a:stretch>
        </p:blipFill>
        <p:spPr bwMode="auto">
          <a:xfrm>
            <a:off x="5886450" y="3594100"/>
            <a:ext cx="3167063" cy="692150"/>
          </a:xfrm>
          <a:prstGeom prst="rect">
            <a:avLst/>
          </a:prstGeom>
          <a:noFill/>
          <a:ln w="9525">
            <a:noFill/>
            <a:miter lim="800000"/>
            <a:headEnd/>
            <a:tailEnd/>
          </a:ln>
        </p:spPr>
      </p:pic>
      <p:sp>
        <p:nvSpPr>
          <p:cNvPr id="53266" name="WordArt 18"/>
          <p:cNvSpPr>
            <a:spLocks noChangeArrowheads="1" noChangeShapeType="1" noTextEdit="1"/>
          </p:cNvSpPr>
          <p:nvPr/>
        </p:nvSpPr>
        <p:spPr bwMode="auto">
          <a:xfrm>
            <a:off x="2987675" y="0"/>
            <a:ext cx="2520950" cy="1341438"/>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a:cs typeface="Times New Roman"/>
              </a:rPr>
              <a:t>TỔNG KẾT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0"/>
                                        </p:tgtEl>
                                        <p:attrNameLst>
                                          <p:attrName>style.visibility</p:attrName>
                                        </p:attrNameLst>
                                      </p:cBhvr>
                                      <p:to>
                                        <p:strVal val="visible"/>
                                      </p:to>
                                    </p:set>
                                    <p:animEffect transition="in" filter="wipe(left)">
                                      <p:cBhvr>
                                        <p:cTn id="27" dur="500"/>
                                        <p:tgtEl>
                                          <p:spTgt spid="215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6"/>
                                        </p:tgtEl>
                                        <p:attrNameLst>
                                          <p:attrName>style.visibility</p:attrName>
                                        </p:attrNameLst>
                                      </p:cBhvr>
                                      <p:to>
                                        <p:strVal val="visible"/>
                                      </p:to>
                                    </p:set>
                                    <p:animEffect transition="in" filter="wipe(left)">
                                      <p:cBhvr>
                                        <p:cTn id="52" dur="500"/>
                                        <p:tgtEl>
                                          <p:spTgt spid="215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7"/>
                                        </p:tgtEl>
                                        <p:attrNameLst>
                                          <p:attrName>style.visibility</p:attrName>
                                        </p:attrNameLst>
                                      </p:cBhvr>
                                      <p:to>
                                        <p:strVal val="visible"/>
                                      </p:to>
                                    </p:set>
                                    <p:animEffect transition="in" filter="wipe(left)">
                                      <p:cBhvr>
                                        <p:cTn id="57" dur="500"/>
                                        <p:tgtEl>
                                          <p:spTgt spid="215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8"/>
                                        </p:tgtEl>
                                        <p:attrNameLst>
                                          <p:attrName>style.visibility</p:attrName>
                                        </p:attrNameLst>
                                      </p:cBhvr>
                                      <p:to>
                                        <p:strVal val="visible"/>
                                      </p:to>
                                    </p:set>
                                    <p:animEffect transition="in" filter="wipe(left)">
                                      <p:cBhvr>
                                        <p:cTn id="62" dur="500"/>
                                        <p:tgtEl>
                                          <p:spTgt spid="215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19"/>
                                        </p:tgtEl>
                                        <p:attrNameLst>
                                          <p:attrName>style.visibility</p:attrName>
                                        </p:attrNameLst>
                                      </p:cBhvr>
                                      <p:to>
                                        <p:strVal val="visible"/>
                                      </p:to>
                                    </p:set>
                                    <p:animEffect transition="in" filter="wipe(left)">
                                      <p:cBhvr>
                                        <p:cTn id="67" dur="500"/>
                                        <p:tgtEl>
                                          <p:spTgt spid="215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0"/>
                                        </p:tgtEl>
                                        <p:attrNameLst>
                                          <p:attrName>style.visibility</p:attrName>
                                        </p:attrNameLst>
                                      </p:cBhvr>
                                      <p:to>
                                        <p:strVal val="visible"/>
                                      </p:to>
                                    </p:set>
                                    <p:animEffect transition="in" filter="wipe(left)">
                                      <p:cBhvr>
                                        <p:cTn id="72" dur="500"/>
                                        <p:tgtEl>
                                          <p:spTgt spid="215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76200"/>
            <a:ext cx="7696200" cy="519113"/>
          </a:xfrm>
          <a:prstGeom prst="rect">
            <a:avLst/>
          </a:prstGeom>
          <a:noFill/>
          <a:ln w="9525">
            <a:noFill/>
            <a:miter lim="800000"/>
            <a:headEnd/>
            <a:tailEnd/>
          </a:ln>
        </p:spPr>
        <p:txBody>
          <a:bodyPr>
            <a:spAutoFit/>
          </a:bodyPr>
          <a:lstStyle/>
          <a:p>
            <a:pPr algn="ctr">
              <a:spcBef>
                <a:spcPct val="50000"/>
              </a:spcBef>
            </a:pPr>
            <a:r>
              <a:rPr lang="en-US" sz="2800" b="1" dirty="0">
                <a:solidFill>
                  <a:srgbClr val="FF0000"/>
                </a:solidFill>
                <a:latin typeface="Times New Roman" pitchFamily="18" charset="0"/>
                <a:cs typeface="Times New Roman" pitchFamily="18" charset="0"/>
              </a:rPr>
              <a:t>HƯỚNG DẪN HỌC SINH TỰ HỌC</a:t>
            </a:r>
          </a:p>
        </p:txBody>
      </p:sp>
      <p:sp>
        <p:nvSpPr>
          <p:cNvPr id="23555" name="Text Box 3"/>
          <p:cNvSpPr txBox="1">
            <a:spLocks noChangeArrowheads="1"/>
          </p:cNvSpPr>
          <p:nvPr/>
        </p:nvSpPr>
        <p:spPr bwMode="auto">
          <a:xfrm>
            <a:off x="0" y="304800"/>
            <a:ext cx="9144000" cy="3231654"/>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a:t>
            </a:r>
            <a:r>
              <a:rPr lang="en-US" sz="2400" b="1" u="sng" dirty="0">
                <a:solidFill>
                  <a:srgbClr val="0000FF"/>
                </a:solidFill>
              </a:rPr>
              <a:t> </a:t>
            </a:r>
            <a:r>
              <a:rPr lang="en-US" sz="2400" b="1" u="sng" dirty="0" err="1">
                <a:solidFill>
                  <a:srgbClr val="0000FF"/>
                </a:solidFill>
                <a:latin typeface="Times New Roman" pitchFamily="18" charset="0"/>
                <a:cs typeface="Times New Roman" pitchFamily="18" charset="0"/>
              </a:rPr>
              <a:t>Đối</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với</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học</a:t>
            </a:r>
            <a:r>
              <a:rPr lang="en-US" sz="2400" b="1" u="sng" dirty="0">
                <a:solidFill>
                  <a:srgbClr val="0000FF"/>
                </a:solidFill>
                <a:latin typeface="Times New Roman" pitchFamily="18" charset="0"/>
                <a:cs typeface="Times New Roman" pitchFamily="18" charset="0"/>
              </a:rPr>
              <a:t> ở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này</a:t>
            </a:r>
            <a:r>
              <a:rPr lang="en-US" sz="2400" b="1" u="sng" dirty="0">
                <a:solidFill>
                  <a:srgbClr val="0000FF"/>
                </a:solidFill>
                <a:latin typeface="Times New Roman" pitchFamily="18" charset="0"/>
                <a:cs typeface="Times New Roman" pitchFamily="18" charset="0"/>
              </a:rPr>
              <a:t>:</a:t>
            </a:r>
          </a:p>
          <a:p>
            <a:pPr>
              <a:spcBef>
                <a:spcPct val="50000"/>
              </a:spcBef>
            </a:pPr>
            <a:r>
              <a:rPr lang="en-US" sz="2400" dirty="0"/>
              <a:t>         - </a:t>
            </a:r>
            <a:r>
              <a:rPr lang="vi-VN" sz="2400" dirty="0">
                <a:latin typeface="Times New Roman" pitchFamily="18" charset="0"/>
                <a:cs typeface="Times New Roman" pitchFamily="18" charset="0"/>
              </a:rPr>
              <a:t>Học sinh về nhà làm và hoàn thành câu C5 SGK/8</a:t>
            </a:r>
            <a:endParaRPr lang="en-US" sz="2400" dirty="0">
              <a:latin typeface="Times New Roman" pitchFamily="18" charset="0"/>
              <a:cs typeface="Times New Roman" pitchFamily="18" charset="0"/>
            </a:endParaRPr>
          </a:p>
          <a:p>
            <a:pPr>
              <a:spcBef>
                <a:spcPct val="50000"/>
              </a:spcBef>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học thuộc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SGK</a:t>
            </a:r>
            <a:r>
              <a:rPr lang="vi-VN" sz="2400" dirty="0">
                <a:latin typeface="Times New Roman" pitchFamily="18" charset="0"/>
                <a:cs typeface="Times New Roman" pitchFamily="18" charset="0"/>
              </a:rPr>
              <a:t>/8</a:t>
            </a:r>
            <a:endParaRPr lang="en-US" sz="2400" dirty="0">
              <a:latin typeface="Times New Roman" pitchFamily="18" charset="0"/>
              <a:cs typeface="Times New Roman" pitchFamily="18" charset="0"/>
            </a:endParaRPr>
          </a:p>
          <a:p>
            <a:pPr>
              <a:spcBef>
                <a:spcPct val="50000"/>
              </a:spcBef>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a:t>
            </a:r>
          </a:p>
          <a:p>
            <a:pPr>
              <a:spcBef>
                <a:spcPct val="50000"/>
              </a:spcBef>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BT </a:t>
            </a:r>
            <a:r>
              <a:rPr lang="vi-VN" sz="2400" dirty="0">
                <a:latin typeface="Times New Roman" pitchFamily="18" charset="0"/>
                <a:cs typeface="Times New Roman" pitchFamily="18" charset="0"/>
              </a:rPr>
              <a:t>2.1 đến 2.8 SBT/6,7</a:t>
            </a:r>
            <a:endParaRPr lang="en-US" sz="2400" dirty="0">
              <a:latin typeface="Times New Roman" pitchFamily="18" charset="0"/>
              <a:cs typeface="Times New Roman" pitchFamily="18" charset="0"/>
            </a:endParaRPr>
          </a:p>
          <a:p>
            <a:pPr>
              <a:spcBef>
                <a:spcPct val="50000"/>
              </a:spcBef>
            </a:pPr>
            <a:endParaRPr lang="en-US" sz="2400" dirty="0"/>
          </a:p>
        </p:txBody>
      </p:sp>
      <p:pic>
        <p:nvPicPr>
          <p:cNvPr id="25604" name="Picture 4" descr="下一張(熱鍵:c)">
            <a:hlinkClick r:id="rId2"/>
          </p:cNvPr>
          <p:cNvPicPr>
            <a:picLocks noChangeAspect="1" noChangeArrowheads="1" noCrop="1"/>
          </p:cNvPicPr>
          <p:nvPr/>
        </p:nvPicPr>
        <p:blipFill>
          <a:blip r:embed="rId3"/>
          <a:srcRect/>
          <a:stretch>
            <a:fillRect/>
          </a:stretch>
        </p:blipFill>
        <p:spPr bwMode="auto">
          <a:xfrm>
            <a:off x="8305800" y="0"/>
            <a:ext cx="8382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500"/>
                                        <p:tgtEl>
                                          <p:spTgt spid="2355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5" dur="500"/>
                                        <p:tgtEl>
                                          <p:spTgt spid="2355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8" dur="500"/>
                                        <p:tgtEl>
                                          <p:spTgt spid="2355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1" dur="500"/>
                                        <p:tgtEl>
                                          <p:spTgt spid="2355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4"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Number Placeholder 5"/>
          <p:cNvSpPr txBox="1">
            <a:spLocks noGrp="1"/>
          </p:cNvSpPr>
          <p:nvPr/>
        </p:nvSpPr>
        <p:spPr bwMode="auto">
          <a:xfrm>
            <a:off x="6553200" y="6248400"/>
            <a:ext cx="1905000" cy="457200"/>
          </a:xfrm>
          <a:prstGeom prst="rect">
            <a:avLst/>
          </a:prstGeom>
          <a:noFill/>
          <a:ln w="9525">
            <a:noFill/>
            <a:miter lim="800000"/>
            <a:headEnd/>
            <a:tailEnd/>
          </a:ln>
          <a:effectLst/>
        </p:spPr>
        <p:txBody>
          <a:bodyPr lIns="79248" tIns="39624" rIns="79248" bIns="39624"/>
          <a:lstStyle/>
          <a:p>
            <a:pPr algn="r"/>
            <a:fld id="{5CA73832-8F0E-4942-B123-E67F0ACC7177}" type="slidenum">
              <a:rPr altLang="zh-CN" sz="1200" noProof="1"/>
              <a:pPr algn="r"/>
              <a:t>4</a:t>
            </a:fld>
            <a:endParaRPr lang="en-US" altLang="zh-CN" sz="1200" noProof="1"/>
          </a:p>
        </p:txBody>
      </p:sp>
      <p:pic>
        <p:nvPicPr>
          <p:cNvPr id="5123" name="Picture 2" descr="44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124" name="Object 4"/>
          <p:cNvGraphicFramePr>
            <a:graphicFrameLocks noChangeAspect="1"/>
          </p:cNvGraphicFramePr>
          <p:nvPr/>
        </p:nvGraphicFramePr>
        <p:xfrm>
          <a:off x="6794500" y="1295400"/>
          <a:ext cx="2325688" cy="5105400"/>
        </p:xfrm>
        <a:graphic>
          <a:graphicData uri="http://schemas.openxmlformats.org/presentationml/2006/ole">
            <p:oleObj spid="_x0000_s1028" r:id="rId4" imgW="3848100" imgH="5478463" progId="">
              <p:embed/>
            </p:oleObj>
          </a:graphicData>
        </a:graphic>
      </p:graphicFrame>
      <p:sp>
        <p:nvSpPr>
          <p:cNvPr id="5125" name="Text Box 5"/>
          <p:cNvSpPr txBox="1">
            <a:spLocks noChangeArrowheads="1"/>
          </p:cNvSpPr>
          <p:nvPr/>
        </p:nvSpPr>
        <p:spPr bwMode="auto">
          <a:xfrm>
            <a:off x="3584575" y="500063"/>
            <a:ext cx="3003550" cy="365125"/>
          </a:xfrm>
          <a:prstGeom prst="rect">
            <a:avLst/>
          </a:prstGeom>
          <a:noFill/>
          <a:ln w="9525">
            <a:noFill/>
            <a:miter lim="800000"/>
            <a:headEnd/>
            <a:tailEnd/>
          </a:ln>
        </p:spPr>
        <p:txBody>
          <a:bodyPr lIns="45720" tIns="22860" rIns="45720" bIns="22860">
            <a:spAutoFit/>
          </a:bodyPr>
          <a:lstStyle/>
          <a:p>
            <a:pPr defTabSz="457200"/>
            <a:endParaRPr lang="en-US" sz="2100" b="1" noProof="1">
              <a:latin typeface="Times New Roman" pitchFamily="18" charset="0"/>
            </a:endParaRPr>
          </a:p>
        </p:txBody>
      </p:sp>
      <p:grpSp>
        <p:nvGrpSpPr>
          <p:cNvPr id="2" name="Group 6"/>
          <p:cNvGrpSpPr>
            <a:grpSpLocks/>
          </p:cNvGrpSpPr>
          <p:nvPr/>
        </p:nvGrpSpPr>
        <p:grpSpPr bwMode="auto">
          <a:xfrm>
            <a:off x="184150" y="229434"/>
            <a:ext cx="7968757" cy="1225550"/>
            <a:chOff x="1203" y="72"/>
            <a:chExt cx="3504" cy="586"/>
          </a:xfrm>
        </p:grpSpPr>
        <p:sp>
          <p:nvSpPr>
            <p:cNvPr id="5127" name="AutoShape 7"/>
            <p:cNvSpPr>
              <a:spLocks noChangeArrowheads="1"/>
            </p:cNvSpPr>
            <p:nvPr/>
          </p:nvSpPr>
          <p:spPr bwMode="auto">
            <a:xfrm>
              <a:off x="1223" y="72"/>
              <a:ext cx="3137" cy="586"/>
            </a:xfrm>
            <a:prstGeom prst="wedgeRoundRectCallout">
              <a:avLst>
                <a:gd name="adj1" fmla="val -46082"/>
                <a:gd name="adj2" fmla="val 109229"/>
                <a:gd name="adj3" fmla="val 16667"/>
              </a:avLst>
            </a:prstGeom>
            <a:solidFill>
              <a:srgbClr val="CCFFCC"/>
            </a:solidFill>
            <a:ln w="57150">
              <a:solidFill>
                <a:srgbClr val="66FFCC"/>
              </a:solidFill>
              <a:miter lim="800000"/>
              <a:headEnd/>
              <a:tailEnd/>
            </a:ln>
          </p:spPr>
          <p:txBody>
            <a:bodyPr wrap="none" lIns="45720" tIns="22860" rIns="45720" bIns="22860" anchor="ctr"/>
            <a:lstStyle/>
            <a:p>
              <a:pPr algn="ctr" defTabSz="457200"/>
              <a:endParaRPr lang="en-US" altLang="zh-CN" sz="3000" b="1">
                <a:latin typeface=".VnTime" pitchFamily="34" charset="0"/>
                <a:ea typeface="SimSun" pitchFamily="2" charset="-122"/>
              </a:endParaRPr>
            </a:p>
          </p:txBody>
        </p:sp>
        <p:sp>
          <p:nvSpPr>
            <p:cNvPr id="5128" name="Text Box 8"/>
            <p:cNvSpPr txBox="1">
              <a:spLocks noChangeArrowheads="1"/>
            </p:cNvSpPr>
            <p:nvPr/>
          </p:nvSpPr>
          <p:spPr bwMode="auto">
            <a:xfrm>
              <a:off x="1203" y="171"/>
              <a:ext cx="3504" cy="318"/>
            </a:xfrm>
            <a:prstGeom prst="rect">
              <a:avLst/>
            </a:prstGeom>
            <a:noFill/>
            <a:ln w="9525">
              <a:noFill/>
              <a:miter lim="800000"/>
              <a:headEnd/>
              <a:tailEnd/>
            </a:ln>
          </p:spPr>
          <p:txBody>
            <a:bodyPr wrap="square" lIns="45720" tIns="22860" rIns="45720" bIns="22860">
              <a:spAutoFit/>
            </a:bodyPr>
            <a:lstStyle/>
            <a:p>
              <a:pPr defTabSz="457200"/>
              <a:r>
                <a:rPr lang="en-US" sz="2400" noProof="1">
                  <a:solidFill>
                    <a:srgbClr val="FF0000"/>
                  </a:solidFill>
                  <a:latin typeface="Times New Roman" pitchFamily="18" charset="0"/>
                </a:rPr>
                <a:t>  </a:t>
              </a:r>
              <a:r>
                <a:rPr lang="en-US" sz="3000" b="1" noProof="1">
                  <a:solidFill>
                    <a:srgbClr val="FF0000"/>
                  </a:solidFill>
                  <a:latin typeface="Times New Roman" pitchFamily="18" charset="0"/>
                </a:rPr>
                <a:t>   </a:t>
              </a:r>
              <a:r>
                <a:rPr lang="en-US" sz="3000" b="1" noProof="1">
                  <a:solidFill>
                    <a:srgbClr val="262699"/>
                  </a:solidFill>
                  <a:latin typeface="Times New Roman" pitchFamily="18" charset="0"/>
                </a:rPr>
                <a:t>Khi bật </a:t>
              </a:r>
              <a:r>
                <a:rPr lang="vi-VN" sz="3000" b="1" noProof="1">
                  <a:solidFill>
                    <a:srgbClr val="262699"/>
                  </a:solidFill>
                  <a:latin typeface="Times New Roman" pitchFamily="18" charset="0"/>
                </a:rPr>
                <a:t>đèn, thấy đèn sáng</a:t>
              </a:r>
              <a:r>
                <a:rPr lang="vi-VN" sz="3000" b="1" noProof="1">
                  <a:solidFill>
                    <a:srgbClr val="FF0000"/>
                  </a:solidFill>
                  <a:latin typeface="Times New Roman" pitchFamily="18" charset="0"/>
                </a:rPr>
                <a:t> </a:t>
              </a:r>
              <a:r>
                <a:rPr lang="vi-VN" sz="3000" b="1" noProof="1">
                  <a:solidFill>
                    <a:schemeClr val="accent2"/>
                  </a:solidFill>
                  <a:latin typeface="Times New Roman" pitchFamily="18" charset="0"/>
                </a:rPr>
                <a:t>nhưng </a:t>
              </a:r>
              <a:r>
                <a:rPr lang="vi-VN" sz="3000" b="1" noProof="1">
                  <a:solidFill>
                    <a:srgbClr val="FF0000"/>
                  </a:solidFill>
                  <a:latin typeface="Times New Roman" pitchFamily="18" charset="0"/>
                </a:rPr>
                <a:t>chúng ta có thấy ánh sáng truyền theo đường nào không?</a:t>
              </a:r>
            </a:p>
          </p:txBody>
        </p:sp>
      </p:grpSp>
      <p:pic>
        <p:nvPicPr>
          <p:cNvPr id="5129" name="Picture 10" descr="139"/>
          <p:cNvPicPr>
            <a:picLocks noChangeAspect="1"/>
          </p:cNvPicPr>
          <p:nvPr/>
        </p:nvPicPr>
        <p:blipFill>
          <a:blip r:embed="rId5" cstate="print"/>
          <a:srcRect/>
          <a:stretch>
            <a:fillRect/>
          </a:stretch>
        </p:blipFill>
        <p:spPr bwMode="auto">
          <a:xfrm>
            <a:off x="8153400" y="228600"/>
            <a:ext cx="715963" cy="1447800"/>
          </a:xfrm>
          <a:prstGeom prst="rect">
            <a:avLst/>
          </a:prstGeom>
          <a:noFill/>
          <a:ln w="9525">
            <a:noFill/>
            <a:miter lim="800000"/>
            <a:headEnd/>
            <a:tailEnd/>
          </a:ln>
        </p:spPr>
      </p:pic>
      <p:pic>
        <p:nvPicPr>
          <p:cNvPr id="5130" name="Picture 2" descr="31081-Slimline-philips-wall-lamp-led"/>
          <p:cNvPicPr>
            <a:picLocks noChangeAspect="1"/>
          </p:cNvPicPr>
          <p:nvPr/>
        </p:nvPicPr>
        <p:blipFill>
          <a:blip r:embed="rId6"/>
          <a:srcRect/>
          <a:stretch>
            <a:fillRect/>
          </a:stretch>
        </p:blipFill>
        <p:spPr bwMode="auto">
          <a:xfrm>
            <a:off x="3413125" y="2214563"/>
            <a:ext cx="3381375" cy="4013200"/>
          </a:xfrm>
          <a:prstGeom prst="rect">
            <a:avLst/>
          </a:prstGeom>
          <a:noFill/>
          <a:ln w="9525">
            <a:noFill/>
            <a:miter lim="800000"/>
            <a:headEnd/>
            <a:tailEnd/>
          </a:ln>
        </p:spPr>
      </p:pic>
      <p:pic>
        <p:nvPicPr>
          <p:cNvPr id="5131" name="Picture 3" descr="nguyen 2"/>
          <p:cNvPicPr>
            <a:picLocks noChangeAspect="1"/>
          </p:cNvPicPr>
          <p:nvPr/>
        </p:nvPicPr>
        <p:blipFill>
          <a:blip r:embed="rId7"/>
          <a:srcRect/>
          <a:stretch>
            <a:fillRect/>
          </a:stretch>
        </p:blipFill>
        <p:spPr bwMode="auto">
          <a:xfrm>
            <a:off x="39688" y="2230438"/>
            <a:ext cx="3335337" cy="395287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rames PPT 014"/>
          <p:cNvPicPr>
            <a:picLocks noChangeAspect="1" noChangeArrowheads="1"/>
          </p:cNvPicPr>
          <p:nvPr/>
        </p:nvPicPr>
        <p:blipFill>
          <a:blip r:embed="rId3"/>
          <a:srcRect/>
          <a:stretch>
            <a:fillRect/>
          </a:stretch>
        </p:blipFill>
        <p:spPr bwMode="auto">
          <a:xfrm>
            <a:off x="0" y="0"/>
            <a:ext cx="9205913" cy="7004050"/>
          </a:xfrm>
          <a:prstGeom prst="rect">
            <a:avLst/>
          </a:prstGeom>
          <a:noFill/>
          <a:ln w="9525">
            <a:solidFill>
              <a:srgbClr val="00FF00"/>
            </a:solidFill>
            <a:miter lim="800000"/>
            <a:headEnd/>
            <a:tailEnd/>
          </a:ln>
        </p:spPr>
      </p:pic>
      <p:sp>
        <p:nvSpPr>
          <p:cNvPr id="24581" name="WordArt 6"/>
          <p:cNvSpPr>
            <a:spLocks noChangeArrowheads="1" noChangeShapeType="1" noTextEdit="1"/>
          </p:cNvSpPr>
          <p:nvPr/>
        </p:nvSpPr>
        <p:spPr bwMode="auto">
          <a:xfrm>
            <a:off x="381000" y="2590800"/>
            <a:ext cx="8305800" cy="2133600"/>
          </a:xfrm>
          <a:prstGeom prst="rect">
            <a:avLst/>
          </a:prstGeom>
        </p:spPr>
        <p:txBody>
          <a:bodyPr wrap="none" fromWordArt="1">
            <a:prstTxWarp prst="textPlain">
              <a:avLst>
                <a:gd name="adj" fmla="val 50000"/>
              </a:avLst>
            </a:prstTxWarp>
          </a:bodyPr>
          <a:lstStyle/>
          <a:p>
            <a:pPr algn="ctr"/>
            <a:r>
              <a:rPr lang="en-US" sz="6000"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SỰ TRUYỀN ÁNH </a:t>
            </a:r>
            <a:r>
              <a:rPr lang="en-US"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SÁNG</a:t>
            </a:r>
            <a:endParaRPr lang="vi-VN"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a:p>
            <a:pPr algn="ctr"/>
            <a:endParaRPr lang="en-US" sz="6000"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3" name="5-Point Star 2"/>
          <p:cNvSpPr/>
          <p:nvPr/>
        </p:nvSpPr>
        <p:spPr>
          <a:xfrm>
            <a:off x="914400" y="609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pPr>
            <a:endParaRPr lang="en-US" altLang="zh-CN">
              <a:solidFill>
                <a:srgbClr val="FFFFFF"/>
              </a:solidFill>
              <a:latin typeface="Lucida Sans Unicode" pitchFamily="34" charset="0"/>
              <a:ea typeface="SimSun" pitchFamily="2" charset="-122"/>
              <a:cs typeface="Arial" charset="0"/>
            </a:endParaRPr>
          </a:p>
        </p:txBody>
      </p:sp>
      <p:pic>
        <p:nvPicPr>
          <p:cNvPr id="57366" name="Picture 22" descr="Book-09"/>
          <p:cNvPicPr>
            <a:picLocks noChangeAspect="1" noChangeArrowheads="1" noCrop="1"/>
          </p:cNvPicPr>
          <p:nvPr/>
        </p:nvPicPr>
        <p:blipFill>
          <a:blip r:embed="rId4"/>
          <a:srcRect/>
          <a:stretch>
            <a:fillRect/>
          </a:stretch>
        </p:blipFill>
        <p:spPr bwMode="auto">
          <a:xfrm>
            <a:off x="7164388" y="4941888"/>
            <a:ext cx="13716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checkerboard(across)">
                                      <p:cBhvr>
                                        <p:cTn id="7" dur="500"/>
                                        <p:tgtEl>
                                          <p:spTgt spid="5736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685800"/>
            <a:ext cx="5651500" cy="609600"/>
          </a:xfrm>
          <a:prstGeom prst="rect">
            <a:avLst/>
          </a:prstGeom>
          <a:noFill/>
          <a:ln w="9525">
            <a:noFill/>
            <a:miter lim="800000"/>
            <a:headEnd/>
            <a:tailEnd/>
          </a:ln>
          <a:effectLst/>
        </p:spPr>
        <p:txBody>
          <a:bodyPr/>
          <a:lstStyle/>
          <a:p>
            <a:pPr marL="342900" indent="-342900">
              <a:spcBef>
                <a:spcPct val="20000"/>
              </a:spcBef>
            </a:pPr>
            <a:r>
              <a:rPr lang="en-US" sz="2800" b="1" i="1" u="sng" dirty="0" smtClean="0">
                <a:latin typeface="Times New Roman" pitchFamily="18" charset="0"/>
                <a:cs typeface="Times New Roman" pitchFamily="18" charset="0"/>
              </a:rPr>
              <a:t>1. </a:t>
            </a:r>
            <a:r>
              <a:rPr lang="en-US" sz="2800" b="1" i="1" u="sng" dirty="0" err="1">
                <a:latin typeface="Times New Roman" pitchFamily="18" charset="0"/>
                <a:cs typeface="Times New Roman" pitchFamily="18" charset="0"/>
              </a:rPr>
              <a:t>Thí</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nghiệm</a:t>
            </a:r>
            <a:r>
              <a:rPr lang="en-US" sz="2800" b="1" i="1" u="sng" dirty="0">
                <a:latin typeface="Times New Roman" pitchFamily="18" charset="0"/>
                <a:cs typeface="Times New Roman" pitchFamily="18" charset="0"/>
              </a:rPr>
              <a:t> 1:</a:t>
            </a:r>
          </a:p>
        </p:txBody>
      </p:sp>
      <p:pic>
        <p:nvPicPr>
          <p:cNvPr id="5126" name="Picture 6" descr="Thi nghiem ve duong truyen cua anh sang"/>
          <p:cNvPicPr>
            <a:picLocks noGrp="1" noChangeAspect="1" noChangeArrowheads="1"/>
          </p:cNvPicPr>
          <p:nvPr>
            <p:ph sz="half" idx="4294967295"/>
          </p:nvPr>
        </p:nvPicPr>
        <p:blipFill>
          <a:blip r:embed="rId4">
            <a:lum bright="-16000" contrast="-10000"/>
          </a:blip>
          <a:srcRect/>
          <a:stretch>
            <a:fillRect/>
          </a:stretch>
        </p:blipFill>
        <p:spPr>
          <a:xfrm>
            <a:off x="4648200" y="1164253"/>
            <a:ext cx="4191000" cy="4267200"/>
          </a:xfrm>
        </p:spPr>
      </p:pic>
      <p:sp>
        <p:nvSpPr>
          <p:cNvPr id="3" name="Rectangle 2"/>
          <p:cNvSpPr>
            <a:spLocks noChangeArrowheads="1"/>
          </p:cNvSpPr>
          <p:nvPr/>
        </p:nvSpPr>
        <p:spPr bwMode="auto">
          <a:xfrm>
            <a:off x="0" y="3191491"/>
            <a:ext cx="4572000" cy="1800225"/>
          </a:xfrm>
          <a:prstGeom prst="rect">
            <a:avLst/>
          </a:prstGeom>
          <a:noFill/>
          <a:ln w="9525">
            <a:noFill/>
            <a:miter lim="800000"/>
            <a:headEnd/>
            <a:tailEnd/>
          </a:ln>
        </p:spPr>
        <p:txBody>
          <a:bodyPr>
            <a:spAutoFit/>
          </a:bodyPr>
          <a:lstStyle/>
          <a:p>
            <a:pPr algn="just">
              <a:buFont typeface="Wingdings 2" pitchFamily="18" charset="2"/>
              <a:buNone/>
            </a:pP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cong hay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đèn</a:t>
            </a:r>
            <a:r>
              <a:rPr lang="en-US" sz="2800" dirty="0">
                <a:latin typeface="Times New Roman" pitchFamily="18" charset="0"/>
                <a:cs typeface="Times New Roman" pitchFamily="18" charset="0"/>
              </a:rPr>
              <a:t> pin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p>
        </p:txBody>
      </p:sp>
      <p:sp>
        <p:nvSpPr>
          <p:cNvPr id="5" name="Rectangle 4"/>
          <p:cNvSpPr>
            <a:spLocks noChangeArrowheads="1"/>
          </p:cNvSpPr>
          <p:nvPr/>
        </p:nvSpPr>
        <p:spPr bwMode="auto">
          <a:xfrm>
            <a:off x="0" y="1321416"/>
            <a:ext cx="4572000" cy="1798637"/>
          </a:xfrm>
          <a:prstGeom prst="rect">
            <a:avLst/>
          </a:prstGeom>
          <a:noFill/>
          <a:ln w="9525">
            <a:noFill/>
            <a:miter lim="800000"/>
            <a:headEnd/>
            <a:tailEnd/>
          </a:ln>
        </p:spPr>
        <p:txBody>
          <a:bodyPr>
            <a:spAutoFit/>
          </a:bodyPr>
          <a:lstStyle/>
          <a:p>
            <a:pPr algn="just">
              <a:buFont typeface="Wingdings 2" pitchFamily="18" charset="2"/>
              <a:buNone/>
            </a:pP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rỗng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đèn</a:t>
            </a:r>
            <a:r>
              <a:rPr lang="en-US" sz="2800" dirty="0">
                <a:latin typeface="Times New Roman" pitchFamily="18" charset="0"/>
                <a:cs typeface="Times New Roman" pitchFamily="18" charset="0"/>
              </a:rPr>
              <a:t> pin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a:t>
            </a:r>
          </a:p>
        </p:txBody>
      </p:sp>
      <p:sp>
        <p:nvSpPr>
          <p:cNvPr id="6" name="Rectangle 5"/>
          <p:cNvSpPr>
            <a:spLocks noChangeArrowheads="1"/>
          </p:cNvSpPr>
          <p:nvPr/>
        </p:nvSpPr>
        <p:spPr bwMode="auto">
          <a:xfrm>
            <a:off x="0" y="5675293"/>
            <a:ext cx="8686800" cy="954107"/>
          </a:xfrm>
          <a:prstGeom prst="rect">
            <a:avLst/>
          </a:prstGeom>
          <a:noFill/>
          <a:ln w="9525">
            <a:noFill/>
            <a:miter lim="800000"/>
            <a:headEnd/>
            <a:tailEnd/>
          </a:ln>
        </p:spPr>
        <p:txBody>
          <a:bodyPr wrap="square">
            <a:spAutoFit/>
          </a:bodyPr>
          <a:lstStyle/>
          <a:p>
            <a:pPr algn="ctr"/>
            <a:r>
              <a:rPr lang="en-US" sz="2800" b="1" i="1" dirty="0" err="1">
                <a:solidFill>
                  <a:srgbClr val="FF3300"/>
                </a:solidFill>
                <a:latin typeface="Times New Roman" pitchFamily="18" charset="0"/>
                <a:cs typeface="Times New Roman" pitchFamily="18" charset="0"/>
              </a:rPr>
              <a:t>Ánh</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sáng</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từ</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dây</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tóc</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bóng</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đèn</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truyền</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trực</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tiếp</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đến</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mắt</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ta</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theo</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ống</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thẳng</a:t>
            </a:r>
            <a:endParaRPr lang="en-US" sz="2800" b="1" dirty="0">
              <a:solidFill>
                <a:srgbClr val="FF3300"/>
              </a:solidFill>
              <a:latin typeface="Times New Roman" pitchFamily="18" charset="0"/>
              <a:cs typeface="Times New Roman" pitchFamily="18" charset="0"/>
            </a:endParaRPr>
          </a:p>
        </p:txBody>
      </p:sp>
      <p:sp>
        <p:nvSpPr>
          <p:cNvPr id="7" name="Down Arrow 6"/>
          <p:cNvSpPr/>
          <p:nvPr/>
        </p:nvSpPr>
        <p:spPr>
          <a:xfrm>
            <a:off x="1979613" y="4921866"/>
            <a:ext cx="384175"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66674" y="-76200"/>
            <a:ext cx="8010526" cy="830997"/>
          </a:xfrm>
          <a:prstGeom prst="rect">
            <a:avLst/>
          </a:prstGeom>
          <a:noFill/>
          <a:ln w="9525">
            <a:noFill/>
            <a:miter lim="800000"/>
            <a:headEnd/>
            <a:tailEnd/>
          </a:ln>
        </p:spPr>
        <p:txBody>
          <a:bodyPr wrap="none">
            <a:spAutoFit/>
          </a:bodyPr>
          <a:lstStyle/>
          <a:p>
            <a:pPr algn="just"/>
            <a:r>
              <a:rPr lang="en-US" sz="4800" b="1" dirty="0">
                <a:solidFill>
                  <a:srgbClr val="C00000"/>
                </a:solidFill>
                <a:latin typeface="Times New Roman" pitchFamily="18" charset="0"/>
                <a:cs typeface="Times New Roman" pitchFamily="18" charset="0"/>
              </a:rPr>
              <a:t>I. </a:t>
            </a:r>
            <a:r>
              <a:rPr lang="en-US" sz="4800" b="1" dirty="0" err="1">
                <a:solidFill>
                  <a:srgbClr val="C00000"/>
                </a:solidFill>
                <a:latin typeface="Times New Roman" pitchFamily="18" charset="0"/>
                <a:cs typeface="Times New Roman" pitchFamily="18" charset="0"/>
              </a:rPr>
              <a:t>Đường</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truyền</a:t>
            </a:r>
            <a:r>
              <a:rPr lang="en-US" sz="4800" b="1" dirty="0">
                <a:solidFill>
                  <a:srgbClr val="C00000"/>
                </a:solidFill>
                <a:latin typeface="Times New Roman" pitchFamily="18" charset="0"/>
                <a:cs typeface="Times New Roman" pitchFamily="18" charset="0"/>
              </a:rPr>
              <a:t> </a:t>
            </a:r>
            <a:r>
              <a:rPr lang="en-US" sz="4800" b="1" dirty="0" err="1" smtClean="0">
                <a:solidFill>
                  <a:srgbClr val="C00000"/>
                </a:solidFill>
                <a:latin typeface="Times New Roman" pitchFamily="18" charset="0"/>
                <a:cs typeface="Times New Roman" pitchFamily="18" charset="0"/>
              </a:rPr>
              <a:t>của</a:t>
            </a:r>
            <a:r>
              <a:rPr lang="vi-VN" sz="4800" b="1" dirty="0" smtClean="0">
                <a:solidFill>
                  <a:srgbClr val="C00000"/>
                </a:solidFill>
                <a:latin typeface="Times New Roman" pitchFamily="18" charset="0"/>
                <a:cs typeface="Times New Roman" pitchFamily="18" charset="0"/>
              </a:rPr>
              <a:t> ánh</a:t>
            </a:r>
            <a:r>
              <a:rPr lang="en-US" sz="4800" b="1" dirty="0" smtClean="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sáng</a:t>
            </a:r>
            <a:endParaRPr lang="en-US" sz="4800" b="1" dirty="0">
              <a:solidFill>
                <a:srgbClr val="C00000"/>
              </a:solidFill>
              <a:latin typeface="Times New Roman" pitchFamily="18" charset="0"/>
              <a:cs typeface="Times New Roman" pitchFamily="18" charset="0"/>
            </a:endParaRPr>
          </a:p>
        </p:txBody>
      </p:sp>
      <p:pic>
        <p:nvPicPr>
          <p:cNvPr id="9" name="Picture 22" descr="Book-09"/>
          <p:cNvPicPr>
            <a:picLocks noChangeAspect="1" noChangeArrowheads="1" noCrop="1"/>
          </p:cNvPicPr>
          <p:nvPr/>
        </p:nvPicPr>
        <p:blipFill>
          <a:blip r:embed="rId5"/>
          <a:srcRect/>
          <a:stretch>
            <a:fillRect/>
          </a:stretch>
        </p:blipFill>
        <p:spPr bwMode="auto">
          <a:xfrm>
            <a:off x="8001000" y="228600"/>
            <a:ext cx="11430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wind.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6"/>
                                        </p:tgtEl>
                                        <p:attrNameLst>
                                          <p:attrName>style.visibility</p:attrName>
                                        </p:attrNameLst>
                                      </p:cBhvr>
                                      <p:to>
                                        <p:strVal val="visible"/>
                                      </p:to>
                                    </p:set>
                                    <p:anim calcmode="lin" valueType="num">
                                      <p:cBhvr additive="base">
                                        <p:cTn id="28" dur="500" fill="hold"/>
                                        <p:tgtEl>
                                          <p:spTgt spid="5126"/>
                                        </p:tgtEl>
                                        <p:attrNameLst>
                                          <p:attrName>ppt_x</p:attrName>
                                        </p:attrNameLst>
                                      </p:cBhvr>
                                      <p:tavLst>
                                        <p:tav tm="0">
                                          <p:val>
                                            <p:strVal val="#ppt_x"/>
                                          </p:val>
                                        </p:tav>
                                        <p:tav tm="100000">
                                          <p:val>
                                            <p:strVal val="#ppt_x"/>
                                          </p:val>
                                        </p:tav>
                                      </p:tavLst>
                                    </p:anim>
                                    <p:anim calcmode="lin" valueType="num">
                                      <p:cBhvr additive="base">
                                        <p:cTn id="29"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3" grpId="0"/>
      <p:bldP spid="5" grpId="0"/>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457200" y="2514600"/>
            <a:ext cx="2819400" cy="609600"/>
          </a:xfrm>
          <a:prstGeom prst="rect">
            <a:avLst/>
          </a:prstGeom>
          <a:noFill/>
          <a:ln w="9525">
            <a:noFill/>
            <a:miter lim="800000"/>
            <a:headEnd/>
            <a:tailEnd/>
          </a:ln>
        </p:spPr>
        <p:txBody>
          <a:bodyPr/>
          <a:lstStyle/>
          <a:p>
            <a:pPr marL="342900" indent="-342900">
              <a:spcBef>
                <a:spcPct val="20000"/>
              </a:spcBef>
            </a:pPr>
            <a:r>
              <a:rPr lang="en-US" sz="2800" b="1" i="1" dirty="0" smtClean="0">
                <a:latin typeface="Times New Roman" pitchFamily="18" charset="0"/>
                <a:cs typeface="Times New Roman" pitchFamily="18" charset="0"/>
              </a:rPr>
              <a:t>2.Thí </a:t>
            </a:r>
            <a:r>
              <a:rPr lang="en-US" sz="2800" b="1" i="1" dirty="0" err="1">
                <a:latin typeface="Times New Roman" pitchFamily="18" charset="0"/>
                <a:cs typeface="Times New Roman" pitchFamily="18" charset="0"/>
              </a:rPr>
              <a:t>nghiệm</a:t>
            </a:r>
            <a:r>
              <a:rPr lang="en-US" sz="2800" b="1" i="1" dirty="0">
                <a:latin typeface="Times New Roman" pitchFamily="18" charset="0"/>
                <a:cs typeface="Times New Roman" pitchFamily="18" charset="0"/>
              </a:rPr>
              <a:t> 2</a:t>
            </a:r>
          </a:p>
        </p:txBody>
      </p:sp>
      <p:sp>
        <p:nvSpPr>
          <p:cNvPr id="9222" name="Rectangle 6"/>
          <p:cNvSpPr>
            <a:spLocks noGrp="1" noChangeArrowheads="1"/>
          </p:cNvSpPr>
          <p:nvPr>
            <p:ph type="body" sz="half" idx="1"/>
          </p:nvPr>
        </p:nvSpPr>
        <p:spPr>
          <a:xfrm>
            <a:off x="0" y="3200400"/>
            <a:ext cx="5334000" cy="3505200"/>
          </a:xfrm>
        </p:spPr>
        <p:txBody>
          <a:bodyPr/>
          <a:lstStyle/>
          <a:p>
            <a:pPr eaLnBrk="1" hangingPunct="1"/>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pin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qua 3 </a:t>
            </a:r>
            <a:r>
              <a:rPr lang="en-US" sz="2800" dirty="0" err="1" smtClean="0">
                <a:latin typeface="Times New Roman" pitchFamily="18" charset="0"/>
                <a:cs typeface="Times New Roman" pitchFamily="18" charset="0"/>
              </a:rPr>
              <a:t>lỗ</a:t>
            </a:r>
            <a:r>
              <a:rPr lang="en-US" sz="2800" dirty="0" smtClean="0">
                <a:latin typeface="Times New Roman" pitchFamily="18" charset="0"/>
                <a:cs typeface="Times New Roman" pitchFamily="18" charset="0"/>
              </a:rPr>
              <a:t> A,B,C.</a:t>
            </a:r>
          </a:p>
          <a:p>
            <a:pPr eaLnBrk="1" hangingPunct="1"/>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lỗ</a:t>
            </a:r>
            <a:r>
              <a:rPr lang="en-US" sz="2800" dirty="0" smtClean="0">
                <a:latin typeface="Times New Roman" pitchFamily="18" charset="0"/>
                <a:cs typeface="Times New Roman" pitchFamily="18" charset="0"/>
              </a:rPr>
              <a:t> A,B,C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p>
        </p:txBody>
      </p:sp>
      <p:pic>
        <p:nvPicPr>
          <p:cNvPr id="9224" name="Picture 8" descr="Thi nghiem ve duong truyen cua anh sang01"/>
          <p:cNvPicPr>
            <a:picLocks noGrp="1" noChangeAspect="1" noChangeArrowheads="1"/>
          </p:cNvPicPr>
          <p:nvPr>
            <p:ph sz="half" idx="2"/>
          </p:nvPr>
        </p:nvPicPr>
        <p:blipFill>
          <a:blip r:embed="rId4">
            <a:lum bright="-22000" contrast="-22000"/>
          </a:blip>
          <a:srcRect/>
          <a:stretch>
            <a:fillRect/>
          </a:stretch>
        </p:blipFill>
        <p:spPr>
          <a:xfrm>
            <a:off x="5334000" y="3129280"/>
            <a:ext cx="3810000" cy="3505200"/>
          </a:xfrm>
        </p:spPr>
      </p:pic>
      <p:sp>
        <p:nvSpPr>
          <p:cNvPr id="5" name="Rectangle 5"/>
          <p:cNvSpPr>
            <a:spLocks noChangeArrowheads="1"/>
          </p:cNvSpPr>
          <p:nvPr/>
        </p:nvSpPr>
        <p:spPr bwMode="auto">
          <a:xfrm>
            <a:off x="457200" y="838200"/>
            <a:ext cx="8305800" cy="1981200"/>
          </a:xfrm>
          <a:prstGeom prst="rect">
            <a:avLst/>
          </a:prstGeom>
          <a:noFill/>
          <a:ln w="9525">
            <a:noFill/>
            <a:miter lim="800000"/>
            <a:headEnd/>
            <a:tailEnd/>
          </a:ln>
        </p:spPr>
        <p:txBody>
          <a:bodyPr/>
          <a:lstStyle/>
          <a:p>
            <a:pPr algn="just">
              <a:spcBef>
                <a:spcPct val="20000"/>
              </a:spcBef>
              <a:buFont typeface="Wingdings 2" pitchFamily="18" charset="2"/>
              <a:buChar char="?"/>
            </a:pPr>
            <a:r>
              <a:rPr lang="en-US" sz="3200" b="1" dirty="0">
                <a:latin typeface="Times New Roman" pitchFamily="18" charset="0"/>
                <a:cs typeface="Times New Roman" pitchFamily="18" charset="0"/>
              </a:rPr>
              <a:t>C2.</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Hãy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bố</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trí</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thí</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nghiệm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kiểm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ống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ánh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truyền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theo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đường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thẳng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p>
        </p:txBody>
      </p:sp>
      <p:pic>
        <p:nvPicPr>
          <p:cNvPr id="6" name="Picture 22" descr="Book-09"/>
          <p:cNvPicPr>
            <a:picLocks noChangeAspect="1" noChangeArrowheads="1" noCrop="1"/>
          </p:cNvPicPr>
          <p:nvPr/>
        </p:nvPicPr>
        <p:blipFill>
          <a:blip r:embed="rId5"/>
          <a:srcRect/>
          <a:stretch>
            <a:fillRect/>
          </a:stretch>
        </p:blipFill>
        <p:spPr bwMode="auto">
          <a:xfrm>
            <a:off x="3124200" y="2438400"/>
            <a:ext cx="1060709"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22">
                                            <p:txEl>
                                              <p:pRg st="0" end="0"/>
                                            </p:txEl>
                                          </p:spTgt>
                                        </p:tgtEl>
                                        <p:attrNameLst>
                                          <p:attrName>style.visibility</p:attrName>
                                        </p:attrNameLst>
                                      </p:cBhvr>
                                      <p:to>
                                        <p:strVal val="visible"/>
                                      </p:to>
                                    </p:set>
                                    <p:animEffect transition="in" filter="blinds(horizontal)">
                                      <p:cBhvr>
                                        <p:cTn id="20" dur="500"/>
                                        <p:tgtEl>
                                          <p:spTgt spid="92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222">
                                            <p:txEl>
                                              <p:pRg st="1" end="1"/>
                                            </p:txEl>
                                          </p:spTgt>
                                        </p:tgtEl>
                                        <p:attrNameLst>
                                          <p:attrName>style.visibility</p:attrName>
                                        </p:attrNameLst>
                                      </p:cBhvr>
                                      <p:to>
                                        <p:strVal val="visible"/>
                                      </p:to>
                                    </p:set>
                                    <p:animEffect transition="in" filter="blinds(horizontal)">
                                      <p:cBhvr>
                                        <p:cTn id="25" dur="500"/>
                                        <p:tgtEl>
                                          <p:spTgt spid="9222">
                                            <p:txEl>
                                              <p:pRg st="1" end="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blinds(horizontal)">
                                      <p:cBhvr>
                                        <p:cTn id="28"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0" y="304800"/>
            <a:ext cx="2895600" cy="304800"/>
          </a:xfrm>
          <a:prstGeom prst="rect">
            <a:avLst/>
          </a:prstGeom>
          <a:noFill/>
          <a:ln w="9525">
            <a:noFill/>
            <a:miter lim="800000"/>
            <a:headEnd/>
            <a:tailEnd/>
          </a:ln>
        </p:spPr>
        <p:txBody>
          <a:bodyPr/>
          <a:lstStyle/>
          <a:p>
            <a:pPr>
              <a:lnSpc>
                <a:spcPct val="80000"/>
              </a:lnSpc>
              <a:spcBef>
                <a:spcPct val="20000"/>
              </a:spcBef>
            </a:pPr>
            <a:r>
              <a:rPr lang="en-US" sz="2400" dirty="0" err="1">
                <a:solidFill>
                  <a:srgbClr val="0000CC"/>
                </a:solidFill>
                <a:latin typeface="Times New Roman" pitchFamily="18" charset="0"/>
                <a:cs typeface="Times New Roman" pitchFamily="18" charset="0"/>
              </a:rPr>
              <a:t>Thí</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nghiệm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2.2</a:t>
            </a:r>
          </a:p>
        </p:txBody>
      </p:sp>
      <p:pic>
        <p:nvPicPr>
          <p:cNvPr id="8195" name="Picture 3" descr="chan de"/>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638425" y="2933700"/>
            <a:ext cx="1047750" cy="873125"/>
          </a:xfrm>
          <a:prstGeom prst="rect">
            <a:avLst/>
          </a:prstGeom>
          <a:noFill/>
          <a:ln w="9525">
            <a:noFill/>
            <a:miter lim="800000"/>
            <a:headEnd/>
            <a:tailEnd/>
          </a:ln>
        </p:spPr>
      </p:pic>
      <p:sp>
        <p:nvSpPr>
          <p:cNvPr id="202756" name="AutoShape 4"/>
          <p:cNvSpPr>
            <a:spLocks noChangeArrowheads="1"/>
          </p:cNvSpPr>
          <p:nvPr/>
        </p:nvSpPr>
        <p:spPr bwMode="auto">
          <a:xfrm rot="7200000" flipH="1">
            <a:off x="2876551" y="2505075"/>
            <a:ext cx="36512" cy="274637"/>
          </a:xfrm>
          <a:prstGeom prst="can">
            <a:avLst>
              <a:gd name="adj" fmla="val 6943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202757" name="AutoShape 5"/>
          <p:cNvSpPr>
            <a:spLocks noChangeArrowheads="1"/>
          </p:cNvSpPr>
          <p:nvPr/>
        </p:nvSpPr>
        <p:spPr bwMode="auto">
          <a:xfrm>
            <a:off x="3028950" y="2762250"/>
            <a:ext cx="73025" cy="274638"/>
          </a:xfrm>
          <a:prstGeom prst="can">
            <a:avLst>
              <a:gd name="adj" fmla="val 21799"/>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198" name="Rectangle 6"/>
          <p:cNvSpPr>
            <a:spLocks noChangeArrowheads="1"/>
          </p:cNvSpPr>
          <p:nvPr/>
        </p:nvSpPr>
        <p:spPr bwMode="auto">
          <a:xfrm rot="2700000" flipV="1">
            <a:off x="2963863" y="2611438"/>
            <a:ext cx="201612" cy="146050"/>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atin typeface="Arial" charset="0"/>
            </a:endParaRPr>
          </a:p>
        </p:txBody>
      </p:sp>
      <p:sp>
        <p:nvSpPr>
          <p:cNvPr id="202759" name="AutoShape 7"/>
          <p:cNvSpPr>
            <a:spLocks noChangeArrowheads="1"/>
          </p:cNvSpPr>
          <p:nvPr/>
        </p:nvSpPr>
        <p:spPr bwMode="auto">
          <a:xfrm rot="7200000" flipH="1">
            <a:off x="3225800" y="2716213"/>
            <a:ext cx="36513" cy="274637"/>
          </a:xfrm>
          <a:prstGeom prst="can">
            <a:avLst>
              <a:gd name="adj" fmla="val 10029"/>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202760" name="AutoShape 8"/>
          <p:cNvSpPr>
            <a:spLocks noChangeArrowheads="1"/>
          </p:cNvSpPr>
          <p:nvPr/>
        </p:nvSpPr>
        <p:spPr bwMode="auto">
          <a:xfrm>
            <a:off x="3028950" y="1333500"/>
            <a:ext cx="73025" cy="1371600"/>
          </a:xfrm>
          <a:prstGeom prst="can">
            <a:avLst>
              <a:gd name="adj" fmla="val 4782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201" name="Oval 9"/>
          <p:cNvSpPr>
            <a:spLocks noChangeArrowheads="1"/>
          </p:cNvSpPr>
          <p:nvPr/>
        </p:nvSpPr>
        <p:spPr bwMode="auto">
          <a:xfrm rot="-7200000">
            <a:off x="2932112" y="2717801"/>
            <a:ext cx="131763" cy="87312"/>
          </a:xfrm>
          <a:prstGeom prst="ellipse">
            <a:avLst/>
          </a:prstGeom>
          <a:solidFill>
            <a:srgbClr val="FFFFFF"/>
          </a:solidFill>
          <a:ln w="9525">
            <a:solidFill>
              <a:schemeClr val="tx1"/>
            </a:solidFill>
            <a:round/>
            <a:headEnd/>
            <a:tailEnd/>
          </a:ln>
        </p:spPr>
        <p:txBody>
          <a:bodyPr wrap="none" anchor="ctr"/>
          <a:lstStyle/>
          <a:p>
            <a:endParaRPr lang="en-US">
              <a:latin typeface="Arial" charset="0"/>
            </a:endParaRPr>
          </a:p>
        </p:txBody>
      </p:sp>
      <p:sp>
        <p:nvSpPr>
          <p:cNvPr id="8202" name="AutoShape 10"/>
          <p:cNvSpPr>
            <a:spLocks noChangeArrowheads="1"/>
          </p:cNvSpPr>
          <p:nvPr/>
        </p:nvSpPr>
        <p:spPr bwMode="auto">
          <a:xfrm rot="-7140000">
            <a:off x="2914650" y="2722563"/>
            <a:ext cx="85725" cy="123825"/>
          </a:xfrm>
          <a:prstGeom prst="can">
            <a:avLst>
              <a:gd name="adj" fmla="val 72222"/>
            </a:avLst>
          </a:prstGeom>
          <a:solidFill>
            <a:srgbClr val="FF0000"/>
          </a:solidFill>
          <a:ln w="9525">
            <a:solidFill>
              <a:srgbClr val="333333"/>
            </a:solidFill>
            <a:round/>
            <a:headEnd/>
            <a:tailEnd/>
          </a:ln>
        </p:spPr>
        <p:txBody>
          <a:bodyPr wrap="none" anchor="ctr"/>
          <a:lstStyle/>
          <a:p>
            <a:endParaRPr lang="en-US">
              <a:latin typeface="Arial" charset="0"/>
            </a:endParaRPr>
          </a:p>
        </p:txBody>
      </p:sp>
      <p:sp>
        <p:nvSpPr>
          <p:cNvPr id="202763" name="Oval 11"/>
          <p:cNvSpPr>
            <a:spLocks noChangeArrowheads="1"/>
          </p:cNvSpPr>
          <p:nvPr/>
        </p:nvSpPr>
        <p:spPr bwMode="auto">
          <a:xfrm>
            <a:off x="3082925" y="2270125"/>
            <a:ext cx="685800" cy="642938"/>
          </a:xfrm>
          <a:prstGeom prst="ellipse">
            <a:avLst/>
          </a:prstGeom>
          <a:gradFill rotWithShape="1">
            <a:gsLst>
              <a:gs pos="0">
                <a:srgbClr val="FF3300">
                  <a:alpha val="79999"/>
                </a:srgbClr>
              </a:gs>
              <a:gs pos="100000">
                <a:srgbClr val="FFFFFF">
                  <a:alpha val="0"/>
                </a:srgbClr>
              </a:gs>
            </a:gsLst>
            <a:path path="shape">
              <a:fillToRect l="50000" t="50000" r="50000" b="50000"/>
            </a:path>
          </a:gradFill>
          <a:ln w="3175">
            <a:noFill/>
            <a:round/>
            <a:headEnd/>
            <a:tailEnd/>
          </a:ln>
        </p:spPr>
        <p:txBody>
          <a:bodyPr wrap="none" anchor="ctr"/>
          <a:lstStyle/>
          <a:p>
            <a:endParaRPr lang="en-US">
              <a:latin typeface="Arial" charset="0"/>
            </a:endParaRPr>
          </a:p>
        </p:txBody>
      </p:sp>
      <p:grpSp>
        <p:nvGrpSpPr>
          <p:cNvPr id="2" name="Group 12"/>
          <p:cNvGrpSpPr>
            <a:grpSpLocks/>
          </p:cNvGrpSpPr>
          <p:nvPr/>
        </p:nvGrpSpPr>
        <p:grpSpPr bwMode="auto">
          <a:xfrm>
            <a:off x="3278188" y="2451100"/>
            <a:ext cx="287337" cy="619125"/>
            <a:chOff x="1547" y="1725"/>
            <a:chExt cx="181" cy="390"/>
          </a:xfrm>
        </p:grpSpPr>
        <p:sp>
          <p:nvSpPr>
            <p:cNvPr id="202765" name="AutoShape 13"/>
            <p:cNvSpPr>
              <a:spLocks noChangeArrowheads="1"/>
            </p:cNvSpPr>
            <p:nvPr/>
          </p:nvSpPr>
          <p:spPr bwMode="auto">
            <a:xfrm>
              <a:off x="1591" y="1988"/>
              <a:ext cx="92" cy="127"/>
            </a:xfrm>
            <a:prstGeom prst="can">
              <a:avLst>
                <a:gd name="adj" fmla="val 59780"/>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rgbClr val="4D4D4D"/>
              </a:solidFill>
              <a:round/>
              <a:headEnd/>
              <a:tailEnd/>
            </a:ln>
            <a:effectLst/>
          </p:spPr>
          <p:txBody>
            <a:bodyPr wrap="none" anchor="ctr"/>
            <a:lstStyle/>
            <a:p>
              <a:pPr>
                <a:defRPr/>
              </a:pPr>
              <a:endParaRPr lang="en-US">
                <a:latin typeface="Arial" charset="0"/>
              </a:endParaRPr>
            </a:p>
          </p:txBody>
        </p:sp>
        <p:sp>
          <p:nvSpPr>
            <p:cNvPr id="8486" name="Oval 14"/>
            <p:cNvSpPr>
              <a:spLocks noChangeArrowheads="1"/>
            </p:cNvSpPr>
            <p:nvPr/>
          </p:nvSpPr>
          <p:spPr bwMode="auto">
            <a:xfrm>
              <a:off x="1601" y="1997"/>
              <a:ext cx="72" cy="36"/>
            </a:xfrm>
            <a:prstGeom prst="ellipse">
              <a:avLst/>
            </a:prstGeom>
            <a:noFill/>
            <a:ln w="3175">
              <a:solidFill>
                <a:srgbClr val="4D4D4D"/>
              </a:solidFill>
              <a:round/>
              <a:headEnd/>
              <a:tailEnd/>
            </a:ln>
          </p:spPr>
          <p:txBody>
            <a:bodyPr wrap="none" anchor="ctr"/>
            <a:lstStyle/>
            <a:p>
              <a:endParaRPr lang="en-US">
                <a:latin typeface="Arial" charset="0"/>
              </a:endParaRPr>
            </a:p>
          </p:txBody>
        </p:sp>
        <p:grpSp>
          <p:nvGrpSpPr>
            <p:cNvPr id="3" name="Group 15"/>
            <p:cNvGrpSpPr>
              <a:grpSpLocks/>
            </p:cNvGrpSpPr>
            <p:nvPr/>
          </p:nvGrpSpPr>
          <p:grpSpPr bwMode="auto">
            <a:xfrm>
              <a:off x="1547" y="1725"/>
              <a:ext cx="181" cy="293"/>
              <a:chOff x="2928" y="2163"/>
              <a:chExt cx="242" cy="391"/>
            </a:xfrm>
          </p:grpSpPr>
          <p:sp>
            <p:nvSpPr>
              <p:cNvPr id="8502" name="Freeform 16"/>
              <p:cNvSpPr>
                <a:spLocks/>
              </p:cNvSpPr>
              <p:nvPr/>
            </p:nvSpPr>
            <p:spPr bwMode="auto">
              <a:xfrm flipH="1">
                <a:off x="3096" y="2352"/>
                <a:ext cx="69" cy="202"/>
              </a:xfrm>
              <a:custGeom>
                <a:avLst/>
                <a:gdLst>
                  <a:gd name="T0" fmla="*/ 0 w 96"/>
                  <a:gd name="T1" fmla="*/ 0 h 240"/>
                  <a:gd name="T2" fmla="*/ 26 w 96"/>
                  <a:gd name="T3" fmla="*/ 12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latin typeface="Arial" charset="0"/>
                </a:endParaRPr>
              </a:p>
            </p:txBody>
          </p:sp>
          <p:sp>
            <p:nvSpPr>
              <p:cNvPr id="8503" name="Freeform 17"/>
              <p:cNvSpPr>
                <a:spLocks/>
              </p:cNvSpPr>
              <p:nvPr/>
            </p:nvSpPr>
            <p:spPr bwMode="auto">
              <a:xfrm>
                <a:off x="2931" y="2352"/>
                <a:ext cx="69" cy="202"/>
              </a:xfrm>
              <a:custGeom>
                <a:avLst/>
                <a:gdLst>
                  <a:gd name="T0" fmla="*/ 0 w 96"/>
                  <a:gd name="T1" fmla="*/ 0 h 240"/>
                  <a:gd name="T2" fmla="*/ 26 w 96"/>
                  <a:gd name="T3" fmla="*/ 12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latin typeface="Arial" charset="0"/>
                </a:endParaRPr>
              </a:p>
            </p:txBody>
          </p:sp>
          <p:sp>
            <p:nvSpPr>
              <p:cNvPr id="8504" name="Arc 18"/>
              <p:cNvSpPr>
                <a:spLocks/>
              </p:cNvSpPr>
              <p:nvPr/>
            </p:nvSpPr>
            <p:spPr bwMode="auto">
              <a:xfrm>
                <a:off x="2928" y="2163"/>
                <a:ext cx="242" cy="212"/>
              </a:xfrm>
              <a:custGeom>
                <a:avLst/>
                <a:gdLst>
                  <a:gd name="T0" fmla="*/ 0 w 43200"/>
                  <a:gd name="T1" fmla="*/ 0 h 31944"/>
                  <a:gd name="T2" fmla="*/ 0 w 43200"/>
                  <a:gd name="T3" fmla="*/ 0 h 31944"/>
                  <a:gd name="T4" fmla="*/ 0 w 43200"/>
                  <a:gd name="T5" fmla="*/ 0 h 31944"/>
                  <a:gd name="T6" fmla="*/ 0 60000 65536"/>
                  <a:gd name="T7" fmla="*/ 0 60000 65536"/>
                  <a:gd name="T8" fmla="*/ 0 60000 65536"/>
                  <a:gd name="T9" fmla="*/ 0 w 43200"/>
                  <a:gd name="T10" fmla="*/ 0 h 31944"/>
                  <a:gd name="T11" fmla="*/ 43200 w 43200"/>
                  <a:gd name="T12" fmla="*/ 31944 h 31944"/>
                </a:gdLst>
                <a:ahLst/>
                <a:cxnLst>
                  <a:cxn ang="T6">
                    <a:pos x="T0" y="T1"/>
                  </a:cxn>
                  <a:cxn ang="T7">
                    <a:pos x="T2" y="T3"/>
                  </a:cxn>
                  <a:cxn ang="T8">
                    <a:pos x="T4" y="T5"/>
                  </a:cxn>
                </a:cxnLst>
                <a:rect l="T9" t="T10" r="T11" b="T12"/>
                <a:pathLst>
                  <a:path w="43200" h="31944" fill="none"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path>
                  <a:path w="43200" h="31944" stroke="0"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lnTo>
                      <a:pt x="21600" y="21600"/>
                    </a:lnTo>
                    <a:close/>
                  </a:path>
                </a:pathLst>
              </a:custGeom>
              <a:noFill/>
              <a:ln w="3175">
                <a:solidFill>
                  <a:schemeClr val="bg2"/>
                </a:solidFill>
                <a:round/>
                <a:headEnd/>
                <a:tailEnd/>
              </a:ln>
            </p:spPr>
            <p:txBody>
              <a:bodyPr wrap="none" anchor="ctr"/>
              <a:lstStyle/>
              <a:p>
                <a:endParaRPr lang="en-US">
                  <a:latin typeface="Arial" charset="0"/>
                </a:endParaRPr>
              </a:p>
            </p:txBody>
          </p:sp>
        </p:grpSp>
        <p:sp>
          <p:nvSpPr>
            <p:cNvPr id="8488" name="AutoShape 19"/>
            <p:cNvSpPr>
              <a:spLocks noChangeArrowheads="1"/>
            </p:cNvSpPr>
            <p:nvPr/>
          </p:nvSpPr>
          <p:spPr bwMode="auto">
            <a:xfrm>
              <a:off x="1624" y="1922"/>
              <a:ext cx="26" cy="96"/>
            </a:xfrm>
            <a:prstGeom prst="can">
              <a:avLst>
                <a:gd name="adj" fmla="val 46154"/>
              </a:avLst>
            </a:prstGeom>
            <a:solidFill>
              <a:srgbClr val="FFFFFF">
                <a:alpha val="39999"/>
              </a:srgbClr>
            </a:solidFill>
            <a:ln w="3175">
              <a:solidFill>
                <a:schemeClr val="bg2"/>
              </a:solidFill>
              <a:round/>
              <a:headEnd/>
              <a:tailEnd/>
            </a:ln>
          </p:spPr>
          <p:txBody>
            <a:bodyPr wrap="none" anchor="ctr"/>
            <a:lstStyle/>
            <a:p>
              <a:endParaRPr lang="en-US">
                <a:latin typeface="Arial" charset="0"/>
              </a:endParaRPr>
            </a:p>
          </p:txBody>
        </p:sp>
        <p:grpSp>
          <p:nvGrpSpPr>
            <p:cNvPr id="4" name="Group 20"/>
            <p:cNvGrpSpPr>
              <a:grpSpLocks/>
            </p:cNvGrpSpPr>
            <p:nvPr/>
          </p:nvGrpSpPr>
          <p:grpSpPr bwMode="auto">
            <a:xfrm>
              <a:off x="1614" y="1824"/>
              <a:ext cx="47" cy="107"/>
              <a:chOff x="2991" y="2278"/>
              <a:chExt cx="115" cy="129"/>
            </a:xfrm>
          </p:grpSpPr>
          <p:sp>
            <p:nvSpPr>
              <p:cNvPr id="8490" name="Line 21"/>
              <p:cNvSpPr>
                <a:spLocks noChangeShapeType="1"/>
              </p:cNvSpPr>
              <p:nvPr/>
            </p:nvSpPr>
            <p:spPr bwMode="auto">
              <a:xfrm>
                <a:off x="2991" y="2297"/>
                <a:ext cx="13" cy="0"/>
              </a:xfrm>
              <a:prstGeom prst="line">
                <a:avLst/>
              </a:prstGeom>
              <a:noFill/>
              <a:ln w="3175">
                <a:solidFill>
                  <a:srgbClr val="4D4D4D"/>
                </a:solidFill>
                <a:round/>
                <a:headEnd/>
                <a:tailEnd/>
              </a:ln>
            </p:spPr>
            <p:txBody>
              <a:bodyPr/>
              <a:lstStyle/>
              <a:p>
                <a:endParaRPr lang="en-US"/>
              </a:p>
            </p:txBody>
          </p:sp>
          <p:sp>
            <p:nvSpPr>
              <p:cNvPr id="8491" name="Arc 22"/>
              <p:cNvSpPr>
                <a:spLocks/>
              </p:cNvSpPr>
              <p:nvPr/>
            </p:nvSpPr>
            <p:spPr bwMode="auto">
              <a:xfrm>
                <a:off x="3004" y="2286"/>
                <a:ext cx="14" cy="21"/>
              </a:xfrm>
              <a:custGeom>
                <a:avLst/>
                <a:gdLst>
                  <a:gd name="T0" fmla="*/ 0 w 42428"/>
                  <a:gd name="T1" fmla="*/ 0 h 32940"/>
                  <a:gd name="T2" fmla="*/ 0 w 42428"/>
                  <a:gd name="T3" fmla="*/ 0 h 32940"/>
                  <a:gd name="T4" fmla="*/ 0 w 42428"/>
                  <a:gd name="T5" fmla="*/ 0 h 32940"/>
                  <a:gd name="T6" fmla="*/ 0 60000 65536"/>
                  <a:gd name="T7" fmla="*/ 0 60000 65536"/>
                  <a:gd name="T8" fmla="*/ 0 60000 65536"/>
                  <a:gd name="T9" fmla="*/ 0 w 42428"/>
                  <a:gd name="T10" fmla="*/ 0 h 32940"/>
                  <a:gd name="T11" fmla="*/ 42428 w 42428"/>
                  <a:gd name="T12" fmla="*/ 32940 h 32940"/>
                </a:gdLst>
                <a:ahLst/>
                <a:cxnLst>
                  <a:cxn ang="T6">
                    <a:pos x="T0" y="T1"/>
                  </a:cxn>
                  <a:cxn ang="T7">
                    <a:pos x="T2" y="T3"/>
                  </a:cxn>
                  <a:cxn ang="T8">
                    <a:pos x="T4" y="T5"/>
                  </a:cxn>
                </a:cxnLst>
                <a:rect l="T9" t="T10" r="T11" b="T12"/>
                <a:pathLst>
                  <a:path w="42428" h="32940" fill="none" extrusionOk="0">
                    <a:moveTo>
                      <a:pt x="-1" y="15876"/>
                    </a:moveTo>
                    <a:cubicBezTo>
                      <a:pt x="2576" y="6499"/>
                      <a:pt x="11102" y="-1"/>
                      <a:pt x="20828" y="0"/>
                    </a:cubicBezTo>
                    <a:cubicBezTo>
                      <a:pt x="32757" y="0"/>
                      <a:pt x="42428" y="9670"/>
                      <a:pt x="42428" y="21600"/>
                    </a:cubicBezTo>
                    <a:cubicBezTo>
                      <a:pt x="42428" y="25605"/>
                      <a:pt x="41314" y="29531"/>
                      <a:pt x="39211" y="32939"/>
                    </a:cubicBezTo>
                  </a:path>
                  <a:path w="42428" h="32940" stroke="0" extrusionOk="0">
                    <a:moveTo>
                      <a:pt x="-1" y="15876"/>
                    </a:moveTo>
                    <a:cubicBezTo>
                      <a:pt x="2576" y="6499"/>
                      <a:pt x="11102" y="-1"/>
                      <a:pt x="20828" y="0"/>
                    </a:cubicBezTo>
                    <a:cubicBezTo>
                      <a:pt x="32757" y="0"/>
                      <a:pt x="42428" y="9670"/>
                      <a:pt x="42428" y="21600"/>
                    </a:cubicBezTo>
                    <a:cubicBezTo>
                      <a:pt x="42428" y="25605"/>
                      <a:pt x="41314" y="29531"/>
                      <a:pt x="39211" y="32939"/>
                    </a:cubicBezTo>
                    <a:lnTo>
                      <a:pt x="20828"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2" name="Arc 23"/>
              <p:cNvSpPr>
                <a:spLocks/>
              </p:cNvSpPr>
              <p:nvPr/>
            </p:nvSpPr>
            <p:spPr bwMode="auto">
              <a:xfrm>
                <a:off x="3015" y="2283"/>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3" name="Arc 24"/>
              <p:cNvSpPr>
                <a:spLocks/>
              </p:cNvSpPr>
              <p:nvPr/>
            </p:nvSpPr>
            <p:spPr bwMode="auto">
              <a:xfrm>
                <a:off x="3026" y="2280"/>
                <a:ext cx="13"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4" name="Arc 25"/>
              <p:cNvSpPr>
                <a:spLocks/>
              </p:cNvSpPr>
              <p:nvPr/>
            </p:nvSpPr>
            <p:spPr bwMode="auto">
              <a:xfrm>
                <a:off x="3037" y="2278"/>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5" name="Arc 26"/>
              <p:cNvSpPr>
                <a:spLocks/>
              </p:cNvSpPr>
              <p:nvPr/>
            </p:nvSpPr>
            <p:spPr bwMode="auto">
              <a:xfrm>
                <a:off x="3047" y="2279"/>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6" name="Arc 27"/>
              <p:cNvSpPr>
                <a:spLocks/>
              </p:cNvSpPr>
              <p:nvPr/>
            </p:nvSpPr>
            <p:spPr bwMode="auto">
              <a:xfrm>
                <a:off x="3057" y="2280"/>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7" name="Arc 28"/>
              <p:cNvSpPr>
                <a:spLocks/>
              </p:cNvSpPr>
              <p:nvPr/>
            </p:nvSpPr>
            <p:spPr bwMode="auto">
              <a:xfrm>
                <a:off x="3068" y="2282"/>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8" name="Arc 29"/>
              <p:cNvSpPr>
                <a:spLocks/>
              </p:cNvSpPr>
              <p:nvPr/>
            </p:nvSpPr>
            <p:spPr bwMode="auto">
              <a:xfrm>
                <a:off x="3079" y="2285"/>
                <a:ext cx="14" cy="21"/>
              </a:xfrm>
              <a:custGeom>
                <a:avLst/>
                <a:gdLst>
                  <a:gd name="T0" fmla="*/ 0 w 42799"/>
                  <a:gd name="T1" fmla="*/ 0 h 33271"/>
                  <a:gd name="T2" fmla="*/ 0 w 42799"/>
                  <a:gd name="T3" fmla="*/ 0 h 33271"/>
                  <a:gd name="T4" fmla="*/ 0 w 42799"/>
                  <a:gd name="T5" fmla="*/ 0 h 33271"/>
                  <a:gd name="T6" fmla="*/ 0 60000 65536"/>
                  <a:gd name="T7" fmla="*/ 0 60000 65536"/>
                  <a:gd name="T8" fmla="*/ 0 60000 65536"/>
                  <a:gd name="T9" fmla="*/ 0 w 42799"/>
                  <a:gd name="T10" fmla="*/ 0 h 33271"/>
                  <a:gd name="T11" fmla="*/ 42799 w 42799"/>
                  <a:gd name="T12" fmla="*/ 33271 h 33271"/>
                </a:gdLst>
                <a:ahLst/>
                <a:cxnLst>
                  <a:cxn ang="T6">
                    <a:pos x="T0" y="T1"/>
                  </a:cxn>
                  <a:cxn ang="T7">
                    <a:pos x="T2" y="T3"/>
                  </a:cxn>
                  <a:cxn ang="T8">
                    <a:pos x="T4" y="T5"/>
                  </a:cxn>
                </a:cxnLst>
                <a:rect l="T9" t="T10" r="T11" b="T12"/>
                <a:pathLst>
                  <a:path w="42799" h="33271" fill="none" extrusionOk="0">
                    <a:moveTo>
                      <a:pt x="3424" y="33270"/>
                    </a:moveTo>
                    <a:cubicBezTo>
                      <a:pt x="1188" y="29788"/>
                      <a:pt x="0" y="25737"/>
                      <a:pt x="0" y="21600"/>
                    </a:cubicBezTo>
                    <a:cubicBezTo>
                      <a:pt x="0" y="9670"/>
                      <a:pt x="9670" y="0"/>
                      <a:pt x="21600" y="0"/>
                    </a:cubicBezTo>
                    <a:cubicBezTo>
                      <a:pt x="31932" y="-1"/>
                      <a:pt x="40817" y="7316"/>
                      <a:pt x="42798" y="17457"/>
                    </a:cubicBezTo>
                  </a:path>
                  <a:path w="42799" h="33271" stroke="0" extrusionOk="0">
                    <a:moveTo>
                      <a:pt x="3424" y="33270"/>
                    </a:moveTo>
                    <a:cubicBezTo>
                      <a:pt x="1188" y="29788"/>
                      <a:pt x="0" y="25737"/>
                      <a:pt x="0" y="21600"/>
                    </a:cubicBezTo>
                    <a:cubicBezTo>
                      <a:pt x="0" y="9670"/>
                      <a:pt x="9670" y="0"/>
                      <a:pt x="21600" y="0"/>
                    </a:cubicBezTo>
                    <a:cubicBezTo>
                      <a:pt x="31932" y="-1"/>
                      <a:pt x="40817" y="7316"/>
                      <a:pt x="42798" y="17457"/>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9" name="Line 30"/>
              <p:cNvSpPr>
                <a:spLocks noChangeShapeType="1"/>
              </p:cNvSpPr>
              <p:nvPr/>
            </p:nvSpPr>
            <p:spPr bwMode="auto">
              <a:xfrm>
                <a:off x="3093" y="2296"/>
                <a:ext cx="13" cy="0"/>
              </a:xfrm>
              <a:prstGeom prst="line">
                <a:avLst/>
              </a:prstGeom>
              <a:noFill/>
              <a:ln w="3175">
                <a:solidFill>
                  <a:srgbClr val="4D4D4D"/>
                </a:solidFill>
                <a:round/>
                <a:headEnd/>
                <a:tailEnd/>
              </a:ln>
            </p:spPr>
            <p:txBody>
              <a:bodyPr/>
              <a:lstStyle/>
              <a:p>
                <a:endParaRPr lang="en-US"/>
              </a:p>
            </p:txBody>
          </p:sp>
          <p:sp>
            <p:nvSpPr>
              <p:cNvPr id="8500" name="Freeform 31"/>
              <p:cNvSpPr>
                <a:spLocks/>
              </p:cNvSpPr>
              <p:nvPr/>
            </p:nvSpPr>
            <p:spPr bwMode="auto">
              <a:xfrm>
                <a:off x="2997" y="2292"/>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latin typeface="Arial" charset="0"/>
                </a:endParaRPr>
              </a:p>
            </p:txBody>
          </p:sp>
          <p:sp>
            <p:nvSpPr>
              <p:cNvPr id="8501" name="Freeform 32"/>
              <p:cNvSpPr>
                <a:spLocks/>
              </p:cNvSpPr>
              <p:nvPr/>
            </p:nvSpPr>
            <p:spPr bwMode="auto">
              <a:xfrm flipH="1">
                <a:off x="3069" y="2291"/>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latin typeface="Arial" charset="0"/>
                </a:endParaRPr>
              </a:p>
            </p:txBody>
          </p:sp>
        </p:grpSp>
      </p:grpSp>
      <p:grpSp>
        <p:nvGrpSpPr>
          <p:cNvPr id="5" name="Group 33"/>
          <p:cNvGrpSpPr>
            <a:grpSpLocks/>
          </p:cNvGrpSpPr>
          <p:nvPr/>
        </p:nvGrpSpPr>
        <p:grpSpPr bwMode="auto">
          <a:xfrm>
            <a:off x="3825875" y="2579688"/>
            <a:ext cx="758825" cy="1681162"/>
            <a:chOff x="1980" y="1734"/>
            <a:chExt cx="478" cy="1059"/>
          </a:xfrm>
        </p:grpSpPr>
        <p:pic>
          <p:nvPicPr>
            <p:cNvPr id="8480" name="Picture 34" descr="chan de"/>
            <p:cNvPicPr>
              <a:picLocks noChangeAspect="1" noChangeArrowheads="1"/>
            </p:cNvPicPr>
            <p:nvPr/>
          </p:nvPicPr>
          <p:blipFill>
            <a:blip r:embed="rId2"/>
            <a:srcRect/>
            <a:stretch>
              <a:fillRect/>
            </a:stretch>
          </p:blipFill>
          <p:spPr bwMode="auto">
            <a:xfrm>
              <a:off x="1980" y="2394"/>
              <a:ext cx="478" cy="399"/>
            </a:xfrm>
            <a:prstGeom prst="rect">
              <a:avLst/>
            </a:prstGeom>
            <a:noFill/>
            <a:ln w="9525">
              <a:noFill/>
              <a:miter lim="800000"/>
              <a:headEnd/>
              <a:tailEnd/>
            </a:ln>
          </p:spPr>
        </p:pic>
        <p:sp>
          <p:nvSpPr>
            <p:cNvPr id="202787" name="AutoShape 35"/>
            <p:cNvSpPr>
              <a:spLocks noChangeArrowheads="1"/>
            </p:cNvSpPr>
            <p:nvPr/>
          </p:nvSpPr>
          <p:spPr bwMode="auto">
            <a:xfrm>
              <a:off x="2160" y="2212"/>
              <a:ext cx="35" cy="230"/>
            </a:xfrm>
            <a:prstGeom prst="can">
              <a:avLst>
                <a:gd name="adj" fmla="val 380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482" name="AutoShape 36"/>
            <p:cNvSpPr>
              <a:spLocks noChangeArrowheads="1"/>
            </p:cNvSpPr>
            <p:nvPr/>
          </p:nvSpPr>
          <p:spPr bwMode="auto">
            <a:xfrm rot="16200000" flipH="1">
              <a:off x="1890" y="1854"/>
              <a:ext cx="576" cy="336"/>
            </a:xfrm>
            <a:prstGeom prst="parallelogram">
              <a:avLst>
                <a:gd name="adj" fmla="val 57143"/>
              </a:avLst>
            </a:prstGeom>
            <a:solidFill>
              <a:schemeClr val="accent1"/>
            </a:solidFill>
            <a:ln w="6350">
              <a:solidFill>
                <a:schemeClr val="bg2"/>
              </a:solidFill>
              <a:miter lim="800000"/>
              <a:headEnd/>
              <a:tailEnd/>
            </a:ln>
          </p:spPr>
          <p:txBody>
            <a:bodyPr wrap="none" anchor="ctr"/>
            <a:lstStyle/>
            <a:p>
              <a:endParaRPr lang="en-US">
                <a:latin typeface="Arial" charset="0"/>
              </a:endParaRPr>
            </a:p>
          </p:txBody>
        </p:sp>
        <p:sp>
          <p:nvSpPr>
            <p:cNvPr id="8483" name="Oval 37"/>
            <p:cNvSpPr>
              <a:spLocks noChangeArrowheads="1"/>
            </p:cNvSpPr>
            <p:nvPr/>
          </p:nvSpPr>
          <p:spPr bwMode="auto">
            <a:xfrm rot="7200000" flipH="1">
              <a:off x="2154" y="2016"/>
              <a:ext cx="48" cy="35"/>
            </a:xfrm>
            <a:prstGeom prst="ellipse">
              <a:avLst/>
            </a:prstGeom>
            <a:solidFill>
              <a:schemeClr val="bg2"/>
            </a:solidFill>
            <a:ln w="9525">
              <a:solidFill>
                <a:schemeClr val="tx1"/>
              </a:solidFill>
              <a:round/>
              <a:headEnd/>
              <a:tailEnd/>
            </a:ln>
          </p:spPr>
          <p:txBody>
            <a:bodyPr wrap="none" anchor="ctr"/>
            <a:lstStyle/>
            <a:p>
              <a:endParaRPr lang="en-US">
                <a:latin typeface="Arial" charset="0"/>
              </a:endParaRPr>
            </a:p>
          </p:txBody>
        </p:sp>
        <p:sp>
          <p:nvSpPr>
            <p:cNvPr id="8484" name="AutoShape 38"/>
            <p:cNvSpPr>
              <a:spLocks noChangeArrowheads="1"/>
            </p:cNvSpPr>
            <p:nvPr/>
          </p:nvSpPr>
          <p:spPr bwMode="auto">
            <a:xfrm rot="16200000" flipH="1">
              <a:off x="2145" y="2181"/>
              <a:ext cx="69" cy="40"/>
            </a:xfrm>
            <a:prstGeom prst="parallelogram">
              <a:avLst>
                <a:gd name="adj" fmla="val 57500"/>
              </a:avLst>
            </a:prstGeom>
            <a:solidFill>
              <a:schemeClr val="tx2"/>
            </a:solidFill>
            <a:ln w="6350">
              <a:solidFill>
                <a:schemeClr val="bg2"/>
              </a:solidFill>
              <a:miter lim="800000"/>
              <a:headEnd/>
              <a:tailEnd/>
            </a:ln>
          </p:spPr>
          <p:txBody>
            <a:bodyPr wrap="none" anchor="ctr"/>
            <a:lstStyle/>
            <a:p>
              <a:endParaRPr lang="en-US">
                <a:latin typeface="Arial" charset="0"/>
              </a:endParaRPr>
            </a:p>
          </p:txBody>
        </p:sp>
      </p:grpSp>
      <p:sp>
        <p:nvSpPr>
          <p:cNvPr id="8206" name="Freeform 39"/>
          <p:cNvSpPr>
            <a:spLocks/>
          </p:cNvSpPr>
          <p:nvPr/>
        </p:nvSpPr>
        <p:spPr bwMode="auto">
          <a:xfrm>
            <a:off x="2962275" y="3079750"/>
            <a:ext cx="596900" cy="604838"/>
          </a:xfrm>
          <a:custGeom>
            <a:avLst/>
            <a:gdLst>
              <a:gd name="T0" fmla="*/ 2147483647 w 376"/>
              <a:gd name="T1" fmla="*/ 0 h 381"/>
              <a:gd name="T2" fmla="*/ 2147483647 w 376"/>
              <a:gd name="T3" fmla="*/ 2147483647 h 381"/>
              <a:gd name="T4" fmla="*/ 2147483647 w 376"/>
              <a:gd name="T5" fmla="*/ 2147483647 h 381"/>
              <a:gd name="T6" fmla="*/ 2147483647 w 376"/>
              <a:gd name="T7" fmla="*/ 2147483647 h 381"/>
              <a:gd name="T8" fmla="*/ 0 w 376"/>
              <a:gd name="T9" fmla="*/ 2147483647 h 381"/>
              <a:gd name="T10" fmla="*/ 0 60000 65536"/>
              <a:gd name="T11" fmla="*/ 0 60000 65536"/>
              <a:gd name="T12" fmla="*/ 0 60000 65536"/>
              <a:gd name="T13" fmla="*/ 0 60000 65536"/>
              <a:gd name="T14" fmla="*/ 0 60000 65536"/>
              <a:gd name="T15" fmla="*/ 0 w 376"/>
              <a:gd name="T16" fmla="*/ 0 h 381"/>
              <a:gd name="T17" fmla="*/ 376 w 376"/>
              <a:gd name="T18" fmla="*/ 381 h 381"/>
            </a:gdLst>
            <a:ahLst/>
            <a:cxnLst>
              <a:cxn ang="T10">
                <a:pos x="T0" y="T1"/>
              </a:cxn>
              <a:cxn ang="T11">
                <a:pos x="T2" y="T3"/>
              </a:cxn>
              <a:cxn ang="T12">
                <a:pos x="T4" y="T5"/>
              </a:cxn>
              <a:cxn ang="T13">
                <a:pos x="T6" y="T7"/>
              </a:cxn>
              <a:cxn ang="T14">
                <a:pos x="T8" y="T9"/>
              </a:cxn>
            </a:cxnLst>
            <a:rect l="T15" t="T16" r="T17" b="T18"/>
            <a:pathLst>
              <a:path w="376" h="381">
                <a:moveTo>
                  <a:pt x="286" y="0"/>
                </a:moveTo>
                <a:cubicBezTo>
                  <a:pt x="285" y="19"/>
                  <a:pt x="265" y="84"/>
                  <a:pt x="280" y="120"/>
                </a:cubicBezTo>
                <a:cubicBezTo>
                  <a:pt x="295" y="156"/>
                  <a:pt x="376" y="176"/>
                  <a:pt x="376" y="216"/>
                </a:cubicBezTo>
                <a:cubicBezTo>
                  <a:pt x="376" y="256"/>
                  <a:pt x="343" y="339"/>
                  <a:pt x="280" y="360"/>
                </a:cubicBezTo>
                <a:cubicBezTo>
                  <a:pt x="217" y="381"/>
                  <a:pt x="58" y="344"/>
                  <a:pt x="0" y="340"/>
                </a:cubicBezTo>
              </a:path>
            </a:pathLst>
          </a:custGeom>
          <a:noFill/>
          <a:ln w="19050">
            <a:solidFill>
              <a:srgbClr val="CC0000"/>
            </a:solidFill>
            <a:round/>
            <a:headEnd/>
            <a:tailEnd/>
          </a:ln>
        </p:spPr>
        <p:txBody>
          <a:bodyPr/>
          <a:lstStyle/>
          <a:p>
            <a:endParaRPr lang="en-US">
              <a:latin typeface="Arial" charset="0"/>
            </a:endParaRPr>
          </a:p>
        </p:txBody>
      </p:sp>
      <p:sp>
        <p:nvSpPr>
          <p:cNvPr id="8207" name="Freeform 40"/>
          <p:cNvSpPr>
            <a:spLocks/>
          </p:cNvSpPr>
          <p:nvPr/>
        </p:nvSpPr>
        <p:spPr bwMode="auto">
          <a:xfrm>
            <a:off x="2057400" y="3562350"/>
            <a:ext cx="704850" cy="304800"/>
          </a:xfrm>
          <a:custGeom>
            <a:avLst/>
            <a:gdLst>
              <a:gd name="T0" fmla="*/ 2147483647 w 444"/>
              <a:gd name="T1" fmla="*/ 2147483647 h 192"/>
              <a:gd name="T2" fmla="*/ 2147483647 w 444"/>
              <a:gd name="T3" fmla="*/ 2147483647 h 192"/>
              <a:gd name="T4" fmla="*/ 2147483647 w 444"/>
              <a:gd name="T5" fmla="*/ 2147483647 h 192"/>
              <a:gd name="T6" fmla="*/ 0 w 444"/>
              <a:gd name="T7" fmla="*/ 2147483647 h 192"/>
              <a:gd name="T8" fmla="*/ 0 60000 65536"/>
              <a:gd name="T9" fmla="*/ 0 60000 65536"/>
              <a:gd name="T10" fmla="*/ 0 60000 65536"/>
              <a:gd name="T11" fmla="*/ 0 60000 65536"/>
              <a:gd name="T12" fmla="*/ 0 w 444"/>
              <a:gd name="T13" fmla="*/ 0 h 192"/>
              <a:gd name="T14" fmla="*/ 444 w 444"/>
              <a:gd name="T15" fmla="*/ 192 h 192"/>
            </a:gdLst>
            <a:ahLst/>
            <a:cxnLst>
              <a:cxn ang="T8">
                <a:pos x="T0" y="T1"/>
              </a:cxn>
              <a:cxn ang="T9">
                <a:pos x="T2" y="T3"/>
              </a:cxn>
              <a:cxn ang="T10">
                <a:pos x="T4" y="T5"/>
              </a:cxn>
              <a:cxn ang="T11">
                <a:pos x="T6" y="T7"/>
              </a:cxn>
            </a:cxnLst>
            <a:rect l="T12" t="T13" r="T14" b="T15"/>
            <a:pathLst>
              <a:path w="444" h="192">
                <a:moveTo>
                  <a:pt x="444" y="24"/>
                </a:moveTo>
                <a:cubicBezTo>
                  <a:pt x="428" y="24"/>
                  <a:pt x="386" y="0"/>
                  <a:pt x="336" y="24"/>
                </a:cubicBezTo>
                <a:cubicBezTo>
                  <a:pt x="286" y="48"/>
                  <a:pt x="200" y="144"/>
                  <a:pt x="144" y="168"/>
                </a:cubicBezTo>
                <a:cubicBezTo>
                  <a:pt x="88" y="192"/>
                  <a:pt x="44" y="180"/>
                  <a:pt x="0" y="168"/>
                </a:cubicBezTo>
              </a:path>
            </a:pathLst>
          </a:custGeom>
          <a:noFill/>
          <a:ln w="19050">
            <a:solidFill>
              <a:srgbClr val="CC0000"/>
            </a:solidFill>
            <a:round/>
            <a:headEnd/>
            <a:tailEnd/>
          </a:ln>
        </p:spPr>
        <p:txBody>
          <a:bodyPr/>
          <a:lstStyle/>
          <a:p>
            <a:endParaRPr lang="en-US">
              <a:latin typeface="Arial" charset="0"/>
            </a:endParaRPr>
          </a:p>
        </p:txBody>
      </p:sp>
      <p:sp>
        <p:nvSpPr>
          <p:cNvPr id="202793" name="Line 41"/>
          <p:cNvSpPr>
            <a:spLocks noChangeShapeType="1"/>
          </p:cNvSpPr>
          <p:nvPr/>
        </p:nvSpPr>
        <p:spPr bwMode="auto">
          <a:xfrm rot="7200000">
            <a:off x="4463257" y="2872581"/>
            <a:ext cx="0" cy="731837"/>
          </a:xfrm>
          <a:prstGeom prst="line">
            <a:avLst/>
          </a:prstGeom>
          <a:noFill/>
          <a:ln w="9525">
            <a:solidFill>
              <a:srgbClr val="CC0000"/>
            </a:solidFill>
            <a:round/>
            <a:headEnd/>
            <a:tailEnd/>
          </a:ln>
        </p:spPr>
        <p:txBody>
          <a:bodyPr/>
          <a:lstStyle/>
          <a:p>
            <a:endParaRPr lang="en-US"/>
          </a:p>
        </p:txBody>
      </p:sp>
      <p:sp>
        <p:nvSpPr>
          <p:cNvPr id="202794" name="Line 42"/>
          <p:cNvSpPr>
            <a:spLocks noChangeShapeType="1"/>
          </p:cNvSpPr>
          <p:nvPr/>
        </p:nvSpPr>
        <p:spPr bwMode="auto">
          <a:xfrm rot="7200000">
            <a:off x="3657600" y="2546350"/>
            <a:ext cx="0" cy="457200"/>
          </a:xfrm>
          <a:prstGeom prst="line">
            <a:avLst/>
          </a:prstGeom>
          <a:noFill/>
          <a:ln w="9525">
            <a:solidFill>
              <a:srgbClr val="CC0000"/>
            </a:solidFill>
            <a:round/>
            <a:headEnd/>
            <a:tailEnd/>
          </a:ln>
        </p:spPr>
        <p:txBody>
          <a:bodyPr/>
          <a:lstStyle/>
          <a:p>
            <a:endParaRPr lang="en-US"/>
          </a:p>
        </p:txBody>
      </p:sp>
      <p:grpSp>
        <p:nvGrpSpPr>
          <p:cNvPr id="6" name="Group 43"/>
          <p:cNvGrpSpPr>
            <a:grpSpLocks/>
          </p:cNvGrpSpPr>
          <p:nvPr/>
        </p:nvGrpSpPr>
        <p:grpSpPr bwMode="auto">
          <a:xfrm>
            <a:off x="4511675" y="2960688"/>
            <a:ext cx="758825" cy="1681162"/>
            <a:chOff x="2448" y="1824"/>
            <a:chExt cx="478" cy="1059"/>
          </a:xfrm>
        </p:grpSpPr>
        <p:pic>
          <p:nvPicPr>
            <p:cNvPr id="8475" name="Picture 44" descr="chan de"/>
            <p:cNvPicPr>
              <a:picLocks noChangeAspect="1" noChangeArrowheads="1"/>
            </p:cNvPicPr>
            <p:nvPr/>
          </p:nvPicPr>
          <p:blipFill>
            <a:blip r:embed="rId2"/>
            <a:srcRect/>
            <a:stretch>
              <a:fillRect/>
            </a:stretch>
          </p:blipFill>
          <p:spPr bwMode="auto">
            <a:xfrm>
              <a:off x="2448" y="2484"/>
              <a:ext cx="478" cy="399"/>
            </a:xfrm>
            <a:prstGeom prst="rect">
              <a:avLst/>
            </a:prstGeom>
            <a:noFill/>
            <a:ln w="9525">
              <a:noFill/>
              <a:miter lim="800000"/>
              <a:headEnd/>
              <a:tailEnd/>
            </a:ln>
          </p:spPr>
        </p:pic>
        <p:sp>
          <p:nvSpPr>
            <p:cNvPr id="202797" name="AutoShape 45"/>
            <p:cNvSpPr>
              <a:spLocks noChangeArrowheads="1"/>
            </p:cNvSpPr>
            <p:nvPr/>
          </p:nvSpPr>
          <p:spPr bwMode="auto">
            <a:xfrm>
              <a:off x="2628" y="2302"/>
              <a:ext cx="35" cy="230"/>
            </a:xfrm>
            <a:prstGeom prst="can">
              <a:avLst>
                <a:gd name="adj" fmla="val 380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477" name="AutoShape 46"/>
            <p:cNvSpPr>
              <a:spLocks noChangeArrowheads="1"/>
            </p:cNvSpPr>
            <p:nvPr/>
          </p:nvSpPr>
          <p:spPr bwMode="auto">
            <a:xfrm rot="16200000" flipH="1">
              <a:off x="2358" y="1944"/>
              <a:ext cx="576" cy="336"/>
            </a:xfrm>
            <a:prstGeom prst="parallelogram">
              <a:avLst>
                <a:gd name="adj" fmla="val 57143"/>
              </a:avLst>
            </a:prstGeom>
            <a:solidFill>
              <a:srgbClr val="FFCC99"/>
            </a:solidFill>
            <a:ln w="6350">
              <a:solidFill>
                <a:schemeClr val="bg2"/>
              </a:solidFill>
              <a:miter lim="800000"/>
              <a:headEnd/>
              <a:tailEnd/>
            </a:ln>
          </p:spPr>
          <p:txBody>
            <a:bodyPr wrap="none" anchor="ctr"/>
            <a:lstStyle/>
            <a:p>
              <a:endParaRPr lang="en-US">
                <a:latin typeface="Arial" charset="0"/>
              </a:endParaRPr>
            </a:p>
          </p:txBody>
        </p:sp>
        <p:sp>
          <p:nvSpPr>
            <p:cNvPr id="8478" name="Oval 47"/>
            <p:cNvSpPr>
              <a:spLocks noChangeArrowheads="1"/>
            </p:cNvSpPr>
            <p:nvPr/>
          </p:nvSpPr>
          <p:spPr bwMode="auto">
            <a:xfrm rot="7200000" flipH="1">
              <a:off x="2622" y="2106"/>
              <a:ext cx="48" cy="35"/>
            </a:xfrm>
            <a:prstGeom prst="ellipse">
              <a:avLst/>
            </a:prstGeom>
            <a:solidFill>
              <a:schemeClr val="bg2"/>
            </a:solidFill>
            <a:ln w="9525">
              <a:solidFill>
                <a:schemeClr val="tx1"/>
              </a:solidFill>
              <a:round/>
              <a:headEnd/>
              <a:tailEnd/>
            </a:ln>
          </p:spPr>
          <p:txBody>
            <a:bodyPr wrap="none" anchor="ctr"/>
            <a:lstStyle/>
            <a:p>
              <a:endParaRPr lang="en-US">
                <a:latin typeface="Arial" charset="0"/>
              </a:endParaRPr>
            </a:p>
          </p:txBody>
        </p:sp>
        <p:sp>
          <p:nvSpPr>
            <p:cNvPr id="8479" name="AutoShape 48"/>
            <p:cNvSpPr>
              <a:spLocks noChangeArrowheads="1"/>
            </p:cNvSpPr>
            <p:nvPr/>
          </p:nvSpPr>
          <p:spPr bwMode="auto">
            <a:xfrm rot="16200000" flipH="1">
              <a:off x="2613" y="2271"/>
              <a:ext cx="69" cy="40"/>
            </a:xfrm>
            <a:prstGeom prst="parallelogram">
              <a:avLst>
                <a:gd name="adj" fmla="val 57500"/>
              </a:avLst>
            </a:prstGeom>
            <a:solidFill>
              <a:schemeClr val="tx2"/>
            </a:solidFill>
            <a:ln w="6350">
              <a:solidFill>
                <a:schemeClr val="bg2"/>
              </a:solidFill>
              <a:miter lim="800000"/>
              <a:headEnd/>
              <a:tailEnd/>
            </a:ln>
          </p:spPr>
          <p:txBody>
            <a:bodyPr wrap="none" anchor="ctr"/>
            <a:lstStyle/>
            <a:p>
              <a:endParaRPr lang="en-US">
                <a:latin typeface="Arial" charset="0"/>
              </a:endParaRPr>
            </a:p>
          </p:txBody>
        </p:sp>
      </p:grpSp>
      <p:grpSp>
        <p:nvGrpSpPr>
          <p:cNvPr id="7" name="Group 49"/>
          <p:cNvGrpSpPr>
            <a:grpSpLocks/>
          </p:cNvGrpSpPr>
          <p:nvPr/>
        </p:nvGrpSpPr>
        <p:grpSpPr bwMode="auto">
          <a:xfrm>
            <a:off x="5197475" y="3367088"/>
            <a:ext cx="758825" cy="1681162"/>
            <a:chOff x="2880" y="1965"/>
            <a:chExt cx="478" cy="1059"/>
          </a:xfrm>
        </p:grpSpPr>
        <p:pic>
          <p:nvPicPr>
            <p:cNvPr id="8470" name="Picture 50" descr="chan de"/>
            <p:cNvPicPr>
              <a:picLocks noChangeAspect="1" noChangeArrowheads="1"/>
            </p:cNvPicPr>
            <p:nvPr/>
          </p:nvPicPr>
          <p:blipFill>
            <a:blip r:embed="rId2"/>
            <a:srcRect/>
            <a:stretch>
              <a:fillRect/>
            </a:stretch>
          </p:blipFill>
          <p:spPr bwMode="auto">
            <a:xfrm>
              <a:off x="2880" y="2625"/>
              <a:ext cx="478" cy="399"/>
            </a:xfrm>
            <a:prstGeom prst="rect">
              <a:avLst/>
            </a:prstGeom>
            <a:noFill/>
            <a:ln w="9525">
              <a:noFill/>
              <a:miter lim="800000"/>
              <a:headEnd/>
              <a:tailEnd/>
            </a:ln>
          </p:spPr>
        </p:pic>
        <p:sp>
          <p:nvSpPr>
            <p:cNvPr id="202803" name="AutoShape 51"/>
            <p:cNvSpPr>
              <a:spLocks noChangeArrowheads="1"/>
            </p:cNvSpPr>
            <p:nvPr/>
          </p:nvSpPr>
          <p:spPr bwMode="auto">
            <a:xfrm>
              <a:off x="3060" y="2443"/>
              <a:ext cx="35" cy="230"/>
            </a:xfrm>
            <a:prstGeom prst="can">
              <a:avLst>
                <a:gd name="adj" fmla="val 380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472" name="AutoShape 52"/>
            <p:cNvSpPr>
              <a:spLocks noChangeArrowheads="1"/>
            </p:cNvSpPr>
            <p:nvPr/>
          </p:nvSpPr>
          <p:spPr bwMode="auto">
            <a:xfrm rot="16200000" flipH="1">
              <a:off x="2790" y="2085"/>
              <a:ext cx="576" cy="336"/>
            </a:xfrm>
            <a:prstGeom prst="parallelogram">
              <a:avLst>
                <a:gd name="adj" fmla="val 57143"/>
              </a:avLst>
            </a:prstGeom>
            <a:solidFill>
              <a:srgbClr val="FF7C80"/>
            </a:solidFill>
            <a:ln w="6350">
              <a:solidFill>
                <a:schemeClr val="bg2"/>
              </a:solidFill>
              <a:miter lim="800000"/>
              <a:headEnd/>
              <a:tailEnd/>
            </a:ln>
          </p:spPr>
          <p:txBody>
            <a:bodyPr wrap="none" anchor="ctr"/>
            <a:lstStyle/>
            <a:p>
              <a:endParaRPr lang="en-US">
                <a:latin typeface="Arial" charset="0"/>
              </a:endParaRPr>
            </a:p>
          </p:txBody>
        </p:sp>
        <p:sp>
          <p:nvSpPr>
            <p:cNvPr id="8473" name="Oval 53"/>
            <p:cNvSpPr>
              <a:spLocks noChangeArrowheads="1"/>
            </p:cNvSpPr>
            <p:nvPr/>
          </p:nvSpPr>
          <p:spPr bwMode="auto">
            <a:xfrm rot="7200000" flipH="1">
              <a:off x="3054" y="2247"/>
              <a:ext cx="48" cy="35"/>
            </a:xfrm>
            <a:prstGeom prst="ellipse">
              <a:avLst/>
            </a:prstGeom>
            <a:solidFill>
              <a:schemeClr val="bg2"/>
            </a:solidFill>
            <a:ln w="9525">
              <a:solidFill>
                <a:schemeClr val="tx1"/>
              </a:solidFill>
              <a:round/>
              <a:headEnd/>
              <a:tailEnd/>
            </a:ln>
          </p:spPr>
          <p:txBody>
            <a:bodyPr wrap="none" anchor="ctr"/>
            <a:lstStyle/>
            <a:p>
              <a:endParaRPr lang="en-US">
                <a:latin typeface="Arial" charset="0"/>
              </a:endParaRPr>
            </a:p>
          </p:txBody>
        </p:sp>
        <p:sp>
          <p:nvSpPr>
            <p:cNvPr id="8474" name="AutoShape 54"/>
            <p:cNvSpPr>
              <a:spLocks noChangeArrowheads="1"/>
            </p:cNvSpPr>
            <p:nvPr/>
          </p:nvSpPr>
          <p:spPr bwMode="auto">
            <a:xfrm rot="16200000" flipH="1">
              <a:off x="3045" y="2412"/>
              <a:ext cx="69" cy="40"/>
            </a:xfrm>
            <a:prstGeom prst="parallelogram">
              <a:avLst>
                <a:gd name="adj" fmla="val 57500"/>
              </a:avLst>
            </a:prstGeom>
            <a:solidFill>
              <a:schemeClr val="tx2"/>
            </a:solidFill>
            <a:ln w="6350">
              <a:solidFill>
                <a:schemeClr val="bg2"/>
              </a:solidFill>
              <a:miter lim="800000"/>
              <a:headEnd/>
              <a:tailEnd/>
            </a:ln>
          </p:spPr>
          <p:txBody>
            <a:bodyPr wrap="none" anchor="ctr"/>
            <a:lstStyle/>
            <a:p>
              <a:endParaRPr lang="en-US">
                <a:latin typeface="Arial" charset="0"/>
              </a:endParaRPr>
            </a:p>
          </p:txBody>
        </p:sp>
      </p:grpSp>
      <p:grpSp>
        <p:nvGrpSpPr>
          <p:cNvPr id="8" name="Group 55"/>
          <p:cNvGrpSpPr>
            <a:grpSpLocks/>
          </p:cNvGrpSpPr>
          <p:nvPr/>
        </p:nvGrpSpPr>
        <p:grpSpPr bwMode="auto">
          <a:xfrm rot="19612870" flipH="1">
            <a:off x="3810000" y="3962400"/>
            <a:ext cx="1125538" cy="749300"/>
            <a:chOff x="3765" y="1482"/>
            <a:chExt cx="750" cy="556"/>
          </a:xfrm>
        </p:grpSpPr>
        <p:sp>
          <p:nvSpPr>
            <p:cNvPr id="8460" name="Freeform 56"/>
            <p:cNvSpPr>
              <a:spLocks/>
            </p:cNvSpPr>
            <p:nvPr/>
          </p:nvSpPr>
          <p:spPr bwMode="auto">
            <a:xfrm rot="-5668726">
              <a:off x="3813" y="1607"/>
              <a:ext cx="200" cy="232"/>
            </a:xfrm>
            <a:custGeom>
              <a:avLst/>
              <a:gdLst>
                <a:gd name="T0" fmla="*/ 42 w 268"/>
                <a:gd name="T1" fmla="*/ 48 h 334"/>
                <a:gd name="T2" fmla="*/ 0 w 268"/>
                <a:gd name="T3" fmla="*/ 0 h 334"/>
                <a:gd name="T4" fmla="*/ 7 w 268"/>
                <a:gd name="T5" fmla="*/ 1 h 334"/>
                <a:gd name="T6" fmla="*/ 15 w 268"/>
                <a:gd name="T7" fmla="*/ 3 h 334"/>
                <a:gd name="T8" fmla="*/ 21 w 268"/>
                <a:gd name="T9" fmla="*/ 6 h 334"/>
                <a:gd name="T10" fmla="*/ 24 w 268"/>
                <a:gd name="T11" fmla="*/ 8 h 334"/>
                <a:gd name="T12" fmla="*/ 37 w 268"/>
                <a:gd name="T13" fmla="*/ 13 h 334"/>
                <a:gd name="T14" fmla="*/ 45 w 268"/>
                <a:gd name="T15" fmla="*/ 18 h 334"/>
                <a:gd name="T16" fmla="*/ 51 w 268"/>
                <a:gd name="T17" fmla="*/ 23 h 334"/>
                <a:gd name="T18" fmla="*/ 58 w 268"/>
                <a:gd name="T19" fmla="*/ 26 h 334"/>
                <a:gd name="T20" fmla="*/ 60 w 268"/>
                <a:gd name="T21" fmla="*/ 31 h 334"/>
                <a:gd name="T22" fmla="*/ 63 w 268"/>
                <a:gd name="T23" fmla="*/ 37 h 334"/>
                <a:gd name="T24" fmla="*/ 67 w 268"/>
                <a:gd name="T25" fmla="*/ 44 h 334"/>
                <a:gd name="T26" fmla="*/ 72 w 268"/>
                <a:gd name="T27" fmla="*/ 51 h 334"/>
                <a:gd name="T28" fmla="*/ 76 w 268"/>
                <a:gd name="T29" fmla="*/ 56 h 334"/>
                <a:gd name="T30" fmla="*/ 80 w 268"/>
                <a:gd name="T31" fmla="*/ 63 h 334"/>
                <a:gd name="T32" fmla="*/ 83 w 268"/>
                <a:gd name="T33" fmla="*/ 78 h 334"/>
                <a:gd name="T34" fmla="*/ 74 w 268"/>
                <a:gd name="T35" fmla="*/ 76 h 334"/>
                <a:gd name="T36" fmla="*/ 63 w 268"/>
                <a:gd name="T37" fmla="*/ 75 h 334"/>
                <a:gd name="T38" fmla="*/ 42 w 268"/>
                <a:gd name="T39" fmla="*/ 48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latin typeface="Arial" charset="0"/>
              </a:endParaRPr>
            </a:p>
          </p:txBody>
        </p:sp>
        <p:sp>
          <p:nvSpPr>
            <p:cNvPr id="8461" name="Freeform 57"/>
            <p:cNvSpPr>
              <a:spLocks/>
            </p:cNvSpPr>
            <p:nvPr/>
          </p:nvSpPr>
          <p:spPr bwMode="auto">
            <a:xfrm rot="-5668726">
              <a:off x="3848" y="1471"/>
              <a:ext cx="484" cy="650"/>
            </a:xfrm>
            <a:custGeom>
              <a:avLst/>
              <a:gdLst>
                <a:gd name="T0" fmla="*/ 71 w 651"/>
                <a:gd name="T1" fmla="*/ 119 h 934"/>
                <a:gd name="T2" fmla="*/ 55 w 651"/>
                <a:gd name="T3" fmla="*/ 120 h 934"/>
                <a:gd name="T4" fmla="*/ 33 w 651"/>
                <a:gd name="T5" fmla="*/ 113 h 934"/>
                <a:gd name="T6" fmla="*/ 28 w 651"/>
                <a:gd name="T7" fmla="*/ 103 h 934"/>
                <a:gd name="T8" fmla="*/ 16 w 651"/>
                <a:gd name="T9" fmla="*/ 97 h 934"/>
                <a:gd name="T10" fmla="*/ 3 w 651"/>
                <a:gd name="T11" fmla="*/ 96 h 934"/>
                <a:gd name="T12" fmla="*/ 3 w 651"/>
                <a:gd name="T13" fmla="*/ 103 h 934"/>
                <a:gd name="T14" fmla="*/ 7 w 651"/>
                <a:gd name="T15" fmla="*/ 114 h 934"/>
                <a:gd name="T16" fmla="*/ 14 w 651"/>
                <a:gd name="T17" fmla="*/ 125 h 934"/>
                <a:gd name="T18" fmla="*/ 22 w 651"/>
                <a:gd name="T19" fmla="*/ 136 h 934"/>
                <a:gd name="T20" fmla="*/ 36 w 651"/>
                <a:gd name="T21" fmla="*/ 148 h 934"/>
                <a:gd name="T22" fmla="*/ 55 w 651"/>
                <a:gd name="T23" fmla="*/ 164 h 934"/>
                <a:gd name="T24" fmla="*/ 74 w 651"/>
                <a:gd name="T25" fmla="*/ 177 h 934"/>
                <a:gd name="T26" fmla="*/ 94 w 651"/>
                <a:gd name="T27" fmla="*/ 191 h 934"/>
                <a:gd name="T28" fmla="*/ 104 w 651"/>
                <a:gd name="T29" fmla="*/ 201 h 934"/>
                <a:gd name="T30" fmla="*/ 109 w 651"/>
                <a:gd name="T31" fmla="*/ 209 h 934"/>
                <a:gd name="T32" fmla="*/ 116 w 651"/>
                <a:gd name="T33" fmla="*/ 217 h 934"/>
                <a:gd name="T34" fmla="*/ 123 w 651"/>
                <a:gd name="T35" fmla="*/ 216 h 934"/>
                <a:gd name="T36" fmla="*/ 135 w 651"/>
                <a:gd name="T37" fmla="*/ 209 h 934"/>
                <a:gd name="T38" fmla="*/ 155 w 651"/>
                <a:gd name="T39" fmla="*/ 200 h 934"/>
                <a:gd name="T40" fmla="*/ 175 w 651"/>
                <a:gd name="T41" fmla="*/ 192 h 934"/>
                <a:gd name="T42" fmla="*/ 193 w 651"/>
                <a:gd name="T43" fmla="*/ 191 h 934"/>
                <a:gd name="T44" fmla="*/ 189 w 651"/>
                <a:gd name="T45" fmla="*/ 184 h 934"/>
                <a:gd name="T46" fmla="*/ 180 w 651"/>
                <a:gd name="T47" fmla="*/ 177 h 934"/>
                <a:gd name="T48" fmla="*/ 176 w 651"/>
                <a:gd name="T49" fmla="*/ 173 h 934"/>
                <a:gd name="T50" fmla="*/ 179 w 651"/>
                <a:gd name="T51" fmla="*/ 148 h 934"/>
                <a:gd name="T52" fmla="*/ 176 w 651"/>
                <a:gd name="T53" fmla="*/ 114 h 934"/>
                <a:gd name="T54" fmla="*/ 177 w 651"/>
                <a:gd name="T55" fmla="*/ 100 h 934"/>
                <a:gd name="T56" fmla="*/ 177 w 651"/>
                <a:gd name="T57" fmla="*/ 93 h 934"/>
                <a:gd name="T58" fmla="*/ 177 w 651"/>
                <a:gd name="T59" fmla="*/ 90 h 934"/>
                <a:gd name="T60" fmla="*/ 175 w 651"/>
                <a:gd name="T61" fmla="*/ 79 h 934"/>
                <a:gd name="T62" fmla="*/ 166 w 651"/>
                <a:gd name="T63" fmla="*/ 79 h 934"/>
                <a:gd name="T64" fmla="*/ 151 w 651"/>
                <a:gd name="T65" fmla="*/ 76 h 934"/>
                <a:gd name="T66" fmla="*/ 141 w 651"/>
                <a:gd name="T67" fmla="*/ 63 h 934"/>
                <a:gd name="T68" fmla="*/ 132 w 651"/>
                <a:gd name="T69" fmla="*/ 49 h 934"/>
                <a:gd name="T70" fmla="*/ 118 w 651"/>
                <a:gd name="T71" fmla="*/ 32 h 934"/>
                <a:gd name="T72" fmla="*/ 109 w 651"/>
                <a:gd name="T73" fmla="*/ 24 h 934"/>
                <a:gd name="T74" fmla="*/ 102 w 651"/>
                <a:gd name="T75" fmla="*/ 19 h 934"/>
                <a:gd name="T76" fmla="*/ 94 w 651"/>
                <a:gd name="T77" fmla="*/ 13 h 934"/>
                <a:gd name="T78" fmla="*/ 87 w 651"/>
                <a:gd name="T79" fmla="*/ 9 h 934"/>
                <a:gd name="T80" fmla="*/ 79 w 651"/>
                <a:gd name="T81" fmla="*/ 3 h 934"/>
                <a:gd name="T82" fmla="*/ 71 w 651"/>
                <a:gd name="T83" fmla="*/ 5 h 934"/>
                <a:gd name="T84" fmla="*/ 73 w 651"/>
                <a:gd name="T85" fmla="*/ 20 h 934"/>
                <a:gd name="T86" fmla="*/ 88 w 651"/>
                <a:gd name="T87" fmla="*/ 35 h 934"/>
                <a:gd name="T88" fmla="*/ 98 w 651"/>
                <a:gd name="T89" fmla="*/ 48 h 934"/>
                <a:gd name="T90" fmla="*/ 103 w 651"/>
                <a:gd name="T91" fmla="*/ 65 h 934"/>
                <a:gd name="T92" fmla="*/ 113 w 651"/>
                <a:gd name="T93" fmla="*/ 83 h 934"/>
                <a:gd name="T94" fmla="*/ 106 w 651"/>
                <a:gd name="T95" fmla="*/ 95 h 934"/>
                <a:gd name="T96" fmla="*/ 94 w 651"/>
                <a:gd name="T97" fmla="*/ 109 h 934"/>
                <a:gd name="T98" fmla="*/ 78 w 651"/>
                <a:gd name="T99" fmla="*/ 116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latin typeface="Arial" charset="0"/>
              </a:endParaRPr>
            </a:p>
          </p:txBody>
        </p:sp>
        <p:sp>
          <p:nvSpPr>
            <p:cNvPr id="8462" name="Freeform 58"/>
            <p:cNvSpPr>
              <a:spLocks/>
            </p:cNvSpPr>
            <p:nvPr/>
          </p:nvSpPr>
          <p:spPr bwMode="auto">
            <a:xfrm rot="-5668726">
              <a:off x="4047" y="1600"/>
              <a:ext cx="5" cy="79"/>
            </a:xfrm>
            <a:custGeom>
              <a:avLst/>
              <a:gdLst>
                <a:gd name="T0" fmla="*/ 0 w 20"/>
                <a:gd name="T1" fmla="*/ 0 h 336"/>
                <a:gd name="T2" fmla="*/ 0 w 20"/>
                <a:gd name="T3" fmla="*/ 0 h 336"/>
                <a:gd name="T4" fmla="*/ 0 w 20"/>
                <a:gd name="T5" fmla="*/ 1 h 336"/>
                <a:gd name="T6" fmla="*/ 0 w 20"/>
                <a:gd name="T7" fmla="*/ 1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latin typeface="Arial" charset="0"/>
              </a:endParaRPr>
            </a:p>
          </p:txBody>
        </p:sp>
        <p:sp>
          <p:nvSpPr>
            <p:cNvPr id="8463" name="Freeform 59"/>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latin typeface="Arial" charset="0"/>
              </a:endParaRPr>
            </a:p>
          </p:txBody>
        </p:sp>
        <p:sp>
          <p:nvSpPr>
            <p:cNvPr id="8464" name="Freeform 60"/>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latin typeface="Arial" charset="0"/>
              </a:endParaRPr>
            </a:p>
          </p:txBody>
        </p:sp>
        <p:grpSp>
          <p:nvGrpSpPr>
            <p:cNvPr id="9" name="Group 61"/>
            <p:cNvGrpSpPr>
              <a:grpSpLocks/>
            </p:cNvGrpSpPr>
            <p:nvPr/>
          </p:nvGrpSpPr>
          <p:grpSpPr bwMode="auto">
            <a:xfrm rot="8522798">
              <a:off x="4299" y="1482"/>
              <a:ext cx="216" cy="258"/>
              <a:chOff x="2457" y="2549"/>
              <a:chExt cx="557" cy="547"/>
            </a:xfrm>
          </p:grpSpPr>
          <p:sp>
            <p:nvSpPr>
              <p:cNvPr id="8468" name="Freeform 62"/>
              <p:cNvSpPr>
                <a:spLocks/>
              </p:cNvSpPr>
              <p:nvPr/>
            </p:nvSpPr>
            <p:spPr bwMode="auto">
              <a:xfrm>
                <a:off x="2457" y="2549"/>
                <a:ext cx="557" cy="547"/>
              </a:xfrm>
              <a:custGeom>
                <a:avLst/>
                <a:gdLst>
                  <a:gd name="T0" fmla="*/ 70 w 1112"/>
                  <a:gd name="T1" fmla="*/ 9 h 1094"/>
                  <a:gd name="T2" fmla="*/ 67 w 1112"/>
                  <a:gd name="T3" fmla="*/ 17 h 1094"/>
                  <a:gd name="T4" fmla="*/ 64 w 1112"/>
                  <a:gd name="T5" fmla="*/ 23 h 1094"/>
                  <a:gd name="T6" fmla="*/ 61 w 1112"/>
                  <a:gd name="T7" fmla="*/ 29 h 1094"/>
                  <a:gd name="T8" fmla="*/ 59 w 1112"/>
                  <a:gd name="T9" fmla="*/ 36 h 1094"/>
                  <a:gd name="T10" fmla="*/ 58 w 1112"/>
                  <a:gd name="T11" fmla="*/ 43 h 1094"/>
                  <a:gd name="T12" fmla="*/ 57 w 1112"/>
                  <a:gd name="T13" fmla="*/ 50 h 1094"/>
                  <a:gd name="T14" fmla="*/ 57 w 1112"/>
                  <a:gd name="T15" fmla="*/ 57 h 1094"/>
                  <a:gd name="T16" fmla="*/ 57 w 1112"/>
                  <a:gd name="T17" fmla="*/ 62 h 1094"/>
                  <a:gd name="T18" fmla="*/ 57 w 1112"/>
                  <a:gd name="T19" fmla="*/ 65 h 1094"/>
                  <a:gd name="T20" fmla="*/ 16 w 1112"/>
                  <a:gd name="T21" fmla="*/ 68 h 1094"/>
                  <a:gd name="T22" fmla="*/ 9 w 1112"/>
                  <a:gd name="T23" fmla="*/ 28 h 1094"/>
                  <a:gd name="T24" fmla="*/ 2 w 1112"/>
                  <a:gd name="T25" fmla="*/ 4 h 1094"/>
                  <a:gd name="T26" fmla="*/ 0 w 1112"/>
                  <a:gd name="T27" fmla="*/ 0 h 1094"/>
                  <a:gd name="T28" fmla="*/ 27 w 1112"/>
                  <a:gd name="T29" fmla="*/ 4 h 1094"/>
                  <a:gd name="T30" fmla="*/ 48 w 1112"/>
                  <a:gd name="T31" fmla="*/ 6 h 1094"/>
                  <a:gd name="T32" fmla="*/ 62 w 1112"/>
                  <a:gd name="T33" fmla="*/ 6 h 1094"/>
                  <a:gd name="T34" fmla="*/ 70 w 1112"/>
                  <a:gd name="T35" fmla="*/ 9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latin typeface="Arial" charset="0"/>
                </a:endParaRPr>
              </a:p>
            </p:txBody>
          </p:sp>
          <p:sp>
            <p:nvSpPr>
              <p:cNvPr id="8469" name="Oval 63"/>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atin typeface="Arial" charset="0"/>
                </a:endParaRPr>
              </a:p>
            </p:txBody>
          </p:sp>
        </p:grpSp>
        <p:sp>
          <p:nvSpPr>
            <p:cNvPr id="8466" name="Freeform 64"/>
            <p:cNvSpPr>
              <a:spLocks/>
            </p:cNvSpPr>
            <p:nvPr/>
          </p:nvSpPr>
          <p:spPr bwMode="auto">
            <a:xfrm rot="-5668726">
              <a:off x="3851" y="1632"/>
              <a:ext cx="101" cy="153"/>
            </a:xfrm>
            <a:custGeom>
              <a:avLst/>
              <a:gdLst>
                <a:gd name="T0" fmla="*/ 0 w 136"/>
                <a:gd name="T1" fmla="*/ 0 h 220"/>
                <a:gd name="T2" fmla="*/ 20 w 136"/>
                <a:gd name="T3" fmla="*/ 16 h 220"/>
                <a:gd name="T4" fmla="*/ 29 w 136"/>
                <a:gd name="T5" fmla="*/ 35 h 220"/>
                <a:gd name="T6" fmla="*/ 34 w 136"/>
                <a:gd name="T7" fmla="*/ 42 h 220"/>
                <a:gd name="T8" fmla="*/ 42 w 136"/>
                <a:gd name="T9" fmla="*/ 5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latin typeface="Arial" charset="0"/>
              </a:endParaRPr>
            </a:p>
          </p:txBody>
        </p:sp>
        <p:sp>
          <p:nvSpPr>
            <p:cNvPr id="8467" name="Freeform 65"/>
            <p:cNvSpPr>
              <a:spLocks/>
            </p:cNvSpPr>
            <p:nvPr/>
          </p:nvSpPr>
          <p:spPr bwMode="auto">
            <a:xfrm rot="-5668726">
              <a:off x="3770" y="1854"/>
              <a:ext cx="40" cy="24"/>
            </a:xfrm>
            <a:custGeom>
              <a:avLst/>
              <a:gdLst>
                <a:gd name="T0" fmla="*/ 0 w 54"/>
                <a:gd name="T1" fmla="*/ 0 h 34"/>
                <a:gd name="T2" fmla="*/ 9 w 54"/>
                <a:gd name="T3" fmla="*/ 7 h 34"/>
                <a:gd name="T4" fmla="*/ 16 w 54"/>
                <a:gd name="T5" fmla="*/ 7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latin typeface="Arial" charset="0"/>
              </a:endParaRPr>
            </a:p>
          </p:txBody>
        </p:sp>
      </p:grpSp>
      <p:sp>
        <p:nvSpPr>
          <p:cNvPr id="202818" name="Line 66"/>
          <p:cNvSpPr>
            <a:spLocks noChangeShapeType="1"/>
          </p:cNvSpPr>
          <p:nvPr/>
        </p:nvSpPr>
        <p:spPr bwMode="auto">
          <a:xfrm rot="7200000">
            <a:off x="5033963" y="3325812"/>
            <a:ext cx="0" cy="466725"/>
          </a:xfrm>
          <a:prstGeom prst="line">
            <a:avLst/>
          </a:prstGeom>
          <a:noFill/>
          <a:ln w="9525">
            <a:solidFill>
              <a:srgbClr val="CC0000"/>
            </a:solidFill>
            <a:round/>
            <a:headEnd/>
            <a:tailEnd/>
          </a:ln>
        </p:spPr>
        <p:txBody>
          <a:bodyPr/>
          <a:lstStyle/>
          <a:p>
            <a:endParaRPr lang="en-US"/>
          </a:p>
        </p:txBody>
      </p:sp>
      <p:sp>
        <p:nvSpPr>
          <p:cNvPr id="202819" name="Line 67"/>
          <p:cNvSpPr>
            <a:spLocks noChangeShapeType="1"/>
          </p:cNvSpPr>
          <p:nvPr/>
        </p:nvSpPr>
        <p:spPr bwMode="auto">
          <a:xfrm rot="7200000">
            <a:off x="5708650" y="3730625"/>
            <a:ext cx="0" cy="457200"/>
          </a:xfrm>
          <a:prstGeom prst="line">
            <a:avLst/>
          </a:prstGeom>
          <a:noFill/>
          <a:ln w="9525">
            <a:solidFill>
              <a:srgbClr val="CC0000"/>
            </a:solidFill>
            <a:round/>
            <a:headEnd/>
            <a:tailEnd/>
          </a:ln>
        </p:spPr>
        <p:txBody>
          <a:bodyPr/>
          <a:lstStyle/>
          <a:p>
            <a:endParaRPr lang="en-US"/>
          </a:p>
        </p:txBody>
      </p:sp>
      <p:sp>
        <p:nvSpPr>
          <p:cNvPr id="8215" name="Freeform 68"/>
          <p:cNvSpPr>
            <a:spLocks/>
          </p:cNvSpPr>
          <p:nvPr/>
        </p:nvSpPr>
        <p:spPr bwMode="auto">
          <a:xfrm>
            <a:off x="5029200" y="4695825"/>
            <a:ext cx="1114425" cy="1000125"/>
          </a:xfrm>
          <a:custGeom>
            <a:avLst/>
            <a:gdLst>
              <a:gd name="T0" fmla="*/ 2147483647 w 702"/>
              <a:gd name="T1" fmla="*/ 0 h 630"/>
              <a:gd name="T2" fmla="*/ 0 w 702"/>
              <a:gd name="T3" fmla="*/ 2147483647 h 630"/>
              <a:gd name="T4" fmla="*/ 0 60000 65536"/>
              <a:gd name="T5" fmla="*/ 0 60000 65536"/>
              <a:gd name="T6" fmla="*/ 0 w 702"/>
              <a:gd name="T7" fmla="*/ 0 h 630"/>
              <a:gd name="T8" fmla="*/ 702 w 702"/>
              <a:gd name="T9" fmla="*/ 630 h 630"/>
            </a:gdLst>
            <a:ahLst/>
            <a:cxnLst>
              <a:cxn ang="T4">
                <a:pos x="T0" y="T1"/>
              </a:cxn>
              <a:cxn ang="T5">
                <a:pos x="T2" y="T3"/>
              </a:cxn>
            </a:cxnLst>
            <a:rect l="T6" t="T7" r="T8" b="T9"/>
            <a:pathLst>
              <a:path w="702" h="630">
                <a:moveTo>
                  <a:pt x="702" y="0"/>
                </a:moveTo>
                <a:lnTo>
                  <a:pt x="0" y="630"/>
                </a:lnTo>
              </a:path>
            </a:pathLst>
          </a:custGeom>
          <a:noFill/>
          <a:ln w="9525">
            <a:solidFill>
              <a:srgbClr val="4D4D4D"/>
            </a:solidFill>
            <a:round/>
            <a:headEnd/>
            <a:tailEnd/>
          </a:ln>
        </p:spPr>
        <p:txBody>
          <a:bodyPr/>
          <a:lstStyle/>
          <a:p>
            <a:endParaRPr lang="en-US">
              <a:latin typeface="Arial" charset="0"/>
            </a:endParaRPr>
          </a:p>
        </p:txBody>
      </p:sp>
      <p:grpSp>
        <p:nvGrpSpPr>
          <p:cNvPr id="10" name="Group 69"/>
          <p:cNvGrpSpPr>
            <a:grpSpLocks/>
          </p:cNvGrpSpPr>
          <p:nvPr/>
        </p:nvGrpSpPr>
        <p:grpSpPr bwMode="auto">
          <a:xfrm>
            <a:off x="5251450" y="3676650"/>
            <a:ext cx="1682750" cy="1962150"/>
            <a:chOff x="3024" y="1934"/>
            <a:chExt cx="1060" cy="1236"/>
          </a:xfrm>
        </p:grpSpPr>
        <p:sp>
          <p:nvSpPr>
            <p:cNvPr id="8217" name="Freeform 70"/>
            <p:cNvSpPr>
              <a:spLocks/>
            </p:cNvSpPr>
            <p:nvPr/>
          </p:nvSpPr>
          <p:spPr bwMode="auto">
            <a:xfrm>
              <a:off x="3554" y="2885"/>
              <a:ext cx="39" cy="11"/>
            </a:xfrm>
            <a:custGeom>
              <a:avLst/>
              <a:gdLst>
                <a:gd name="T0" fmla="*/ 0 w 80"/>
                <a:gd name="T1" fmla="*/ 0 h 22"/>
                <a:gd name="T2" fmla="*/ 4 w 80"/>
                <a:gd name="T3" fmla="*/ 0 h 22"/>
                <a:gd name="T4" fmla="*/ 4 w 80"/>
                <a:gd name="T5" fmla="*/ 1 h 22"/>
                <a:gd name="T6" fmla="*/ 0 w 80"/>
                <a:gd name="T7" fmla="*/ 1 h 22"/>
                <a:gd name="T8" fmla="*/ 0 w 80"/>
                <a:gd name="T9" fmla="*/ 0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8" y="0"/>
                  </a:moveTo>
                  <a:lnTo>
                    <a:pt x="70" y="0"/>
                  </a:lnTo>
                  <a:lnTo>
                    <a:pt x="80"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18" name="Freeform 71"/>
            <p:cNvSpPr>
              <a:spLocks/>
            </p:cNvSpPr>
            <p:nvPr/>
          </p:nvSpPr>
          <p:spPr bwMode="auto">
            <a:xfrm>
              <a:off x="355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19" name="Freeform 72"/>
            <p:cNvSpPr>
              <a:spLocks/>
            </p:cNvSpPr>
            <p:nvPr/>
          </p:nvSpPr>
          <p:spPr bwMode="auto">
            <a:xfrm>
              <a:off x="358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9" y="24"/>
                  </a:lnTo>
                  <a:lnTo>
                    <a:pt x="13" y="18"/>
                  </a:lnTo>
                  <a:lnTo>
                    <a:pt x="9" y="24"/>
                  </a:lnTo>
                  <a:lnTo>
                    <a:pt x="11"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20" name="Freeform 73"/>
            <p:cNvSpPr>
              <a:spLocks/>
            </p:cNvSpPr>
            <p:nvPr/>
          </p:nvSpPr>
          <p:spPr bwMode="auto">
            <a:xfrm>
              <a:off x="3551"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4" y="10"/>
                  </a:lnTo>
                  <a:lnTo>
                    <a:pt x="84" y="10"/>
                  </a:lnTo>
                  <a:lnTo>
                    <a:pt x="84" y="0"/>
                  </a:lnTo>
                  <a:lnTo>
                    <a:pt x="4" y="0"/>
                  </a:lnTo>
                  <a:lnTo>
                    <a:pt x="8" y="6"/>
                  </a:lnTo>
                  <a:lnTo>
                    <a:pt x="4" y="0"/>
                  </a:lnTo>
                  <a:lnTo>
                    <a:pt x="1" y="2"/>
                  </a:lnTo>
                  <a:lnTo>
                    <a:pt x="0" y="5"/>
                  </a:lnTo>
                  <a:lnTo>
                    <a:pt x="1" y="9"/>
                  </a:lnTo>
                  <a:lnTo>
                    <a:pt x="4"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21" name="Freeform 74"/>
            <p:cNvSpPr>
              <a:spLocks/>
            </p:cNvSpPr>
            <p:nvPr/>
          </p:nvSpPr>
          <p:spPr bwMode="auto">
            <a:xfrm>
              <a:off x="355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7"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22" name="Freeform 75"/>
            <p:cNvSpPr>
              <a:spLocks/>
            </p:cNvSpPr>
            <p:nvPr/>
          </p:nvSpPr>
          <p:spPr bwMode="auto">
            <a:xfrm>
              <a:off x="3514"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23" name="Freeform 76"/>
            <p:cNvSpPr>
              <a:spLocks/>
            </p:cNvSpPr>
            <p:nvPr/>
          </p:nvSpPr>
          <p:spPr bwMode="auto">
            <a:xfrm>
              <a:off x="351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5" y="3"/>
                  </a:moveTo>
                  <a:lnTo>
                    <a:pt x="62" y="0"/>
                  </a:lnTo>
                  <a:lnTo>
                    <a:pt x="0" y="0"/>
                  </a:lnTo>
                  <a:lnTo>
                    <a:pt x="0" y="9"/>
                  </a:lnTo>
                  <a:lnTo>
                    <a:pt x="62" y="9"/>
                  </a:lnTo>
                  <a:lnTo>
                    <a:pt x="58" y="5"/>
                  </a:lnTo>
                  <a:lnTo>
                    <a:pt x="62" y="9"/>
                  </a:lnTo>
                  <a:lnTo>
                    <a:pt x="65" y="8"/>
                  </a:lnTo>
                  <a:lnTo>
                    <a:pt x="67" y="4"/>
                  </a:lnTo>
                  <a:lnTo>
                    <a:pt x="65" y="1"/>
                  </a:lnTo>
                  <a:lnTo>
                    <a:pt x="62" y="0"/>
                  </a:lnTo>
                  <a:lnTo>
                    <a:pt x="65" y="3"/>
                  </a:lnTo>
                  <a:close/>
                </a:path>
              </a:pathLst>
            </a:custGeom>
            <a:solidFill>
              <a:srgbClr val="000000"/>
            </a:solidFill>
            <a:ln w="9525">
              <a:noFill/>
              <a:round/>
              <a:headEnd/>
              <a:tailEnd/>
            </a:ln>
          </p:spPr>
          <p:txBody>
            <a:bodyPr/>
            <a:lstStyle/>
            <a:p>
              <a:endParaRPr lang="en-US">
                <a:latin typeface="Arial" charset="0"/>
              </a:endParaRPr>
            </a:p>
          </p:txBody>
        </p:sp>
        <p:sp>
          <p:nvSpPr>
            <p:cNvPr id="8224" name="Freeform 77"/>
            <p:cNvSpPr>
              <a:spLocks/>
            </p:cNvSpPr>
            <p:nvPr/>
          </p:nvSpPr>
          <p:spPr bwMode="auto">
            <a:xfrm>
              <a:off x="3547" y="2884"/>
              <a:ext cx="8" cy="14"/>
            </a:xfrm>
            <a:custGeom>
              <a:avLst/>
              <a:gdLst>
                <a:gd name="T0" fmla="*/ 0 w 17"/>
                <a:gd name="T1" fmla="*/ 2 h 28"/>
                <a:gd name="T2" fmla="*/ 1 w 17"/>
                <a:gd name="T3" fmla="*/ 2 h 28"/>
                <a:gd name="T4" fmla="*/ 0 w 17"/>
                <a:gd name="T5" fmla="*/ 0 h 28"/>
                <a:gd name="T6" fmla="*/ 0 w 17"/>
                <a:gd name="T7" fmla="*/ 1 h 28"/>
                <a:gd name="T8" fmla="*/ 0 w 17"/>
                <a:gd name="T9" fmla="*/ 2 h 28"/>
                <a:gd name="T10" fmla="*/ 0 w 17"/>
                <a:gd name="T11" fmla="*/ 2 h 28"/>
                <a:gd name="T12" fmla="*/ 0 w 17"/>
                <a:gd name="T13" fmla="*/ 2 h 28"/>
                <a:gd name="T14" fmla="*/ 0 w 17"/>
                <a:gd name="T15" fmla="*/ 2 h 28"/>
                <a:gd name="T16" fmla="*/ 0 w 17"/>
                <a:gd name="T17" fmla="*/ 2 h 28"/>
                <a:gd name="T18" fmla="*/ 1 w 17"/>
                <a:gd name="T19" fmla="*/ 2 h 28"/>
                <a:gd name="T20" fmla="*/ 1 w 17"/>
                <a:gd name="T21" fmla="*/ 2 h 28"/>
                <a:gd name="T22" fmla="*/ 0 w 17"/>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3" y="28"/>
                  </a:moveTo>
                  <a:lnTo>
                    <a:pt x="17" y="22"/>
                  </a:lnTo>
                  <a:lnTo>
                    <a:pt x="7" y="0"/>
                  </a:lnTo>
                  <a:lnTo>
                    <a:pt x="0" y="2"/>
                  </a:lnTo>
                  <a:lnTo>
                    <a:pt x="10" y="24"/>
                  </a:lnTo>
                  <a:lnTo>
                    <a:pt x="13" y="18"/>
                  </a:lnTo>
                  <a:lnTo>
                    <a:pt x="10" y="24"/>
                  </a:lnTo>
                  <a:lnTo>
                    <a:pt x="12" y="27"/>
                  </a:lnTo>
                  <a:lnTo>
                    <a:pt x="14" y="27"/>
                  </a:lnTo>
                  <a:lnTo>
                    <a:pt x="17" y="25"/>
                  </a:lnTo>
                  <a:lnTo>
                    <a:pt x="17"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25" name="Freeform 78"/>
            <p:cNvSpPr>
              <a:spLocks/>
            </p:cNvSpPr>
            <p:nvPr/>
          </p:nvSpPr>
          <p:spPr bwMode="auto">
            <a:xfrm>
              <a:off x="3512"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5" y="10"/>
                  </a:lnTo>
                  <a:lnTo>
                    <a:pt x="84" y="10"/>
                  </a:lnTo>
                  <a:lnTo>
                    <a:pt x="84" y="0"/>
                  </a:lnTo>
                  <a:lnTo>
                    <a:pt x="5" y="0"/>
                  </a:lnTo>
                  <a:lnTo>
                    <a:pt x="8" y="6"/>
                  </a:lnTo>
                  <a:lnTo>
                    <a:pt x="5" y="0"/>
                  </a:lnTo>
                  <a:lnTo>
                    <a:pt x="1" y="2"/>
                  </a:lnTo>
                  <a:lnTo>
                    <a:pt x="0" y="5"/>
                  </a:lnTo>
                  <a:lnTo>
                    <a:pt x="1" y="9"/>
                  </a:lnTo>
                  <a:lnTo>
                    <a:pt x="5"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26" name="Freeform 79"/>
            <p:cNvSpPr>
              <a:spLocks/>
            </p:cNvSpPr>
            <p:nvPr/>
          </p:nvSpPr>
          <p:spPr bwMode="auto">
            <a:xfrm>
              <a:off x="3512" y="2882"/>
              <a:ext cx="8" cy="14"/>
            </a:xfrm>
            <a:custGeom>
              <a:avLst/>
              <a:gdLst>
                <a:gd name="T0" fmla="*/ 1 w 15"/>
                <a:gd name="T1" fmla="*/ 0 h 27"/>
                <a:gd name="T2" fmla="*/ 1 w 15"/>
                <a:gd name="T3" fmla="*/ 1 h 27"/>
                <a:gd name="T4" fmla="*/ 0 w 15"/>
                <a:gd name="T5" fmla="*/ 2 h 27"/>
                <a:gd name="T6" fmla="*/ 1 w 15"/>
                <a:gd name="T7" fmla="*/ 2 h 27"/>
                <a:gd name="T8" fmla="*/ 1 w 15"/>
                <a:gd name="T9" fmla="*/ 1 h 27"/>
                <a:gd name="T10" fmla="*/ 1 w 15"/>
                <a:gd name="T11" fmla="*/ 1 h 27"/>
                <a:gd name="T12" fmla="*/ 1 w 15"/>
                <a:gd name="T13" fmla="*/ 1 h 27"/>
                <a:gd name="T14" fmla="*/ 1 w 15"/>
                <a:gd name="T15" fmla="*/ 1 h 27"/>
                <a:gd name="T16" fmla="*/ 1 w 15"/>
                <a:gd name="T17" fmla="*/ 1 h 27"/>
                <a:gd name="T18" fmla="*/ 1 w 15"/>
                <a:gd name="T19" fmla="*/ 1 h 27"/>
                <a:gd name="T20" fmla="*/ 1 w 15"/>
                <a:gd name="T21" fmla="*/ 1 h 27"/>
                <a:gd name="T22" fmla="*/ 1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2" y="0"/>
                  </a:moveTo>
                  <a:lnTo>
                    <a:pt x="8" y="3"/>
                  </a:lnTo>
                  <a:lnTo>
                    <a:pt x="0" y="25"/>
                  </a:lnTo>
                  <a:lnTo>
                    <a:pt x="7" y="27"/>
                  </a:lnTo>
                  <a:lnTo>
                    <a:pt x="15" y="5"/>
                  </a:lnTo>
                  <a:lnTo>
                    <a:pt x="12" y="9"/>
                  </a:lnTo>
                  <a:lnTo>
                    <a:pt x="15" y="5"/>
                  </a:lnTo>
                  <a:lnTo>
                    <a:pt x="15" y="2"/>
                  </a:lnTo>
                  <a:lnTo>
                    <a:pt x="13" y="1"/>
                  </a:lnTo>
                  <a:lnTo>
                    <a:pt x="11" y="1"/>
                  </a:lnTo>
                  <a:lnTo>
                    <a:pt x="8" y="3"/>
                  </a:lnTo>
                  <a:lnTo>
                    <a:pt x="12" y="0"/>
                  </a:lnTo>
                  <a:close/>
                </a:path>
              </a:pathLst>
            </a:custGeom>
            <a:solidFill>
              <a:srgbClr val="000000"/>
            </a:solidFill>
            <a:ln w="9525">
              <a:noFill/>
              <a:round/>
              <a:headEnd/>
              <a:tailEnd/>
            </a:ln>
          </p:spPr>
          <p:txBody>
            <a:bodyPr/>
            <a:lstStyle/>
            <a:p>
              <a:endParaRPr lang="en-US">
                <a:latin typeface="Arial" charset="0"/>
              </a:endParaRPr>
            </a:p>
          </p:txBody>
        </p:sp>
        <p:sp>
          <p:nvSpPr>
            <p:cNvPr id="8227" name="Freeform 80"/>
            <p:cNvSpPr>
              <a:spLocks/>
            </p:cNvSpPr>
            <p:nvPr/>
          </p:nvSpPr>
          <p:spPr bwMode="auto">
            <a:xfrm>
              <a:off x="3474" y="2885"/>
              <a:ext cx="39" cy="11"/>
            </a:xfrm>
            <a:custGeom>
              <a:avLst/>
              <a:gdLst>
                <a:gd name="T0" fmla="*/ 0 w 80"/>
                <a:gd name="T1" fmla="*/ 0 h 22"/>
                <a:gd name="T2" fmla="*/ 4 w 80"/>
                <a:gd name="T3" fmla="*/ 0 h 22"/>
                <a:gd name="T4" fmla="*/ 4 w 80"/>
                <a:gd name="T5" fmla="*/ 1 h 22"/>
                <a:gd name="T6" fmla="*/ 0 w 80"/>
                <a:gd name="T7" fmla="*/ 1 h 22"/>
                <a:gd name="T8" fmla="*/ 0 w 80"/>
                <a:gd name="T9" fmla="*/ 0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8" y="0"/>
                  </a:moveTo>
                  <a:lnTo>
                    <a:pt x="70" y="0"/>
                  </a:lnTo>
                  <a:lnTo>
                    <a:pt x="80"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28" name="Freeform 81"/>
            <p:cNvSpPr>
              <a:spLocks/>
            </p:cNvSpPr>
            <p:nvPr/>
          </p:nvSpPr>
          <p:spPr bwMode="auto">
            <a:xfrm>
              <a:off x="347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29" name="Freeform 82"/>
            <p:cNvSpPr>
              <a:spLocks/>
            </p:cNvSpPr>
            <p:nvPr/>
          </p:nvSpPr>
          <p:spPr bwMode="auto">
            <a:xfrm>
              <a:off x="350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9" y="24"/>
                  </a:lnTo>
                  <a:lnTo>
                    <a:pt x="13" y="18"/>
                  </a:lnTo>
                  <a:lnTo>
                    <a:pt x="9" y="24"/>
                  </a:lnTo>
                  <a:lnTo>
                    <a:pt x="11"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30" name="Freeform 83"/>
            <p:cNvSpPr>
              <a:spLocks/>
            </p:cNvSpPr>
            <p:nvPr/>
          </p:nvSpPr>
          <p:spPr bwMode="auto">
            <a:xfrm>
              <a:off x="3471" y="2893"/>
              <a:ext cx="42" cy="5"/>
            </a:xfrm>
            <a:custGeom>
              <a:avLst/>
              <a:gdLst>
                <a:gd name="T0" fmla="*/ 0 w 85"/>
                <a:gd name="T1" fmla="*/ 1 h 10"/>
                <a:gd name="T2" fmla="*/ 0 w 85"/>
                <a:gd name="T3" fmla="*/ 1 h 10"/>
                <a:gd name="T4" fmla="*/ 5 w 85"/>
                <a:gd name="T5" fmla="*/ 1 h 10"/>
                <a:gd name="T6" fmla="*/ 5 w 85"/>
                <a:gd name="T7" fmla="*/ 0 h 10"/>
                <a:gd name="T8" fmla="*/ 0 w 85"/>
                <a:gd name="T9" fmla="*/ 0 h 10"/>
                <a:gd name="T10" fmla="*/ 0 w 85"/>
                <a:gd name="T11" fmla="*/ 1 h 10"/>
                <a:gd name="T12" fmla="*/ 0 w 85"/>
                <a:gd name="T13" fmla="*/ 0 h 10"/>
                <a:gd name="T14" fmla="*/ 0 w 85"/>
                <a:gd name="T15" fmla="*/ 1 h 10"/>
                <a:gd name="T16" fmla="*/ 0 w 85"/>
                <a:gd name="T17" fmla="*/ 1 h 10"/>
                <a:gd name="T18" fmla="*/ 0 w 85"/>
                <a:gd name="T19" fmla="*/ 1 h 10"/>
                <a:gd name="T20" fmla="*/ 0 w 85"/>
                <a:gd name="T21" fmla="*/ 1 h 10"/>
                <a:gd name="T22" fmla="*/ 0 w 85"/>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0"/>
                <a:gd name="T38" fmla="*/ 85 w 8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0">
                  <a:moveTo>
                    <a:pt x="2" y="4"/>
                  </a:moveTo>
                  <a:lnTo>
                    <a:pt x="5" y="10"/>
                  </a:lnTo>
                  <a:lnTo>
                    <a:pt x="85" y="10"/>
                  </a:lnTo>
                  <a:lnTo>
                    <a:pt x="85" y="0"/>
                  </a:lnTo>
                  <a:lnTo>
                    <a:pt x="5" y="0"/>
                  </a:lnTo>
                  <a:lnTo>
                    <a:pt x="8" y="6"/>
                  </a:lnTo>
                  <a:lnTo>
                    <a:pt x="5" y="0"/>
                  </a:lnTo>
                  <a:lnTo>
                    <a:pt x="2" y="2"/>
                  </a:lnTo>
                  <a:lnTo>
                    <a:pt x="0" y="5"/>
                  </a:lnTo>
                  <a:lnTo>
                    <a:pt x="2" y="9"/>
                  </a:lnTo>
                  <a:lnTo>
                    <a:pt x="5" y="10"/>
                  </a:lnTo>
                  <a:lnTo>
                    <a:pt x="2" y="4"/>
                  </a:lnTo>
                  <a:close/>
                </a:path>
              </a:pathLst>
            </a:custGeom>
            <a:solidFill>
              <a:srgbClr val="000000"/>
            </a:solidFill>
            <a:ln w="9525">
              <a:noFill/>
              <a:round/>
              <a:headEnd/>
              <a:tailEnd/>
            </a:ln>
          </p:spPr>
          <p:txBody>
            <a:bodyPr/>
            <a:lstStyle/>
            <a:p>
              <a:endParaRPr lang="en-US">
                <a:latin typeface="Arial" charset="0"/>
              </a:endParaRPr>
            </a:p>
          </p:txBody>
        </p:sp>
        <p:sp>
          <p:nvSpPr>
            <p:cNvPr id="8231" name="Freeform 84"/>
            <p:cNvSpPr>
              <a:spLocks/>
            </p:cNvSpPr>
            <p:nvPr/>
          </p:nvSpPr>
          <p:spPr bwMode="auto">
            <a:xfrm>
              <a:off x="347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6"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32" name="Freeform 85"/>
            <p:cNvSpPr>
              <a:spLocks/>
            </p:cNvSpPr>
            <p:nvPr/>
          </p:nvSpPr>
          <p:spPr bwMode="auto">
            <a:xfrm>
              <a:off x="3434"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33" name="Freeform 86"/>
            <p:cNvSpPr>
              <a:spLocks/>
            </p:cNvSpPr>
            <p:nvPr/>
          </p:nvSpPr>
          <p:spPr bwMode="auto">
            <a:xfrm>
              <a:off x="3438" y="2882"/>
              <a:ext cx="33" cy="5"/>
            </a:xfrm>
            <a:custGeom>
              <a:avLst/>
              <a:gdLst>
                <a:gd name="T0" fmla="*/ 4 w 66"/>
                <a:gd name="T1" fmla="*/ 1 h 9"/>
                <a:gd name="T2" fmla="*/ 3 w 66"/>
                <a:gd name="T3" fmla="*/ 0 h 9"/>
                <a:gd name="T4" fmla="*/ 0 w 66"/>
                <a:gd name="T5" fmla="*/ 0 h 9"/>
                <a:gd name="T6" fmla="*/ 0 w 66"/>
                <a:gd name="T7" fmla="*/ 1 h 9"/>
                <a:gd name="T8" fmla="*/ 3 w 66"/>
                <a:gd name="T9" fmla="*/ 1 h 9"/>
                <a:gd name="T10" fmla="*/ 3 w 66"/>
                <a:gd name="T11" fmla="*/ 1 h 9"/>
                <a:gd name="T12" fmla="*/ 3 w 66"/>
                <a:gd name="T13" fmla="*/ 1 h 9"/>
                <a:gd name="T14" fmla="*/ 4 w 66"/>
                <a:gd name="T15" fmla="*/ 1 h 9"/>
                <a:gd name="T16" fmla="*/ 4 w 66"/>
                <a:gd name="T17" fmla="*/ 1 h 9"/>
                <a:gd name="T18" fmla="*/ 4 w 66"/>
                <a:gd name="T19" fmla="*/ 1 h 9"/>
                <a:gd name="T20" fmla="*/ 3 w 66"/>
                <a:gd name="T21" fmla="*/ 0 h 9"/>
                <a:gd name="T22" fmla="*/ 4 w 66"/>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9"/>
                <a:gd name="T38" fmla="*/ 66 w 6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9">
                  <a:moveTo>
                    <a:pt x="65" y="3"/>
                  </a:moveTo>
                  <a:lnTo>
                    <a:pt x="62" y="0"/>
                  </a:lnTo>
                  <a:lnTo>
                    <a:pt x="0" y="0"/>
                  </a:lnTo>
                  <a:lnTo>
                    <a:pt x="0" y="9"/>
                  </a:lnTo>
                  <a:lnTo>
                    <a:pt x="62" y="9"/>
                  </a:lnTo>
                  <a:lnTo>
                    <a:pt x="58" y="5"/>
                  </a:lnTo>
                  <a:lnTo>
                    <a:pt x="62" y="9"/>
                  </a:lnTo>
                  <a:lnTo>
                    <a:pt x="65" y="8"/>
                  </a:lnTo>
                  <a:lnTo>
                    <a:pt x="66" y="4"/>
                  </a:lnTo>
                  <a:lnTo>
                    <a:pt x="65" y="1"/>
                  </a:lnTo>
                  <a:lnTo>
                    <a:pt x="62" y="0"/>
                  </a:lnTo>
                  <a:lnTo>
                    <a:pt x="65" y="3"/>
                  </a:lnTo>
                  <a:close/>
                </a:path>
              </a:pathLst>
            </a:custGeom>
            <a:solidFill>
              <a:srgbClr val="000000"/>
            </a:solidFill>
            <a:ln w="9525">
              <a:noFill/>
              <a:round/>
              <a:headEnd/>
              <a:tailEnd/>
            </a:ln>
          </p:spPr>
          <p:txBody>
            <a:bodyPr/>
            <a:lstStyle/>
            <a:p>
              <a:endParaRPr lang="en-US">
                <a:latin typeface="Arial" charset="0"/>
              </a:endParaRPr>
            </a:p>
          </p:txBody>
        </p:sp>
        <p:sp>
          <p:nvSpPr>
            <p:cNvPr id="8234" name="Freeform 87"/>
            <p:cNvSpPr>
              <a:spLocks/>
            </p:cNvSpPr>
            <p:nvPr/>
          </p:nvSpPr>
          <p:spPr bwMode="auto">
            <a:xfrm>
              <a:off x="346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10" y="24"/>
                  </a:lnTo>
                  <a:lnTo>
                    <a:pt x="13" y="18"/>
                  </a:lnTo>
                  <a:lnTo>
                    <a:pt x="10" y="24"/>
                  </a:lnTo>
                  <a:lnTo>
                    <a:pt x="12"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35" name="Freeform 88"/>
            <p:cNvSpPr>
              <a:spLocks/>
            </p:cNvSpPr>
            <p:nvPr/>
          </p:nvSpPr>
          <p:spPr bwMode="auto">
            <a:xfrm>
              <a:off x="3431" y="2893"/>
              <a:ext cx="43" cy="5"/>
            </a:xfrm>
            <a:custGeom>
              <a:avLst/>
              <a:gdLst>
                <a:gd name="T0" fmla="*/ 1 w 84"/>
                <a:gd name="T1" fmla="*/ 1 h 10"/>
                <a:gd name="T2" fmla="*/ 1 w 84"/>
                <a:gd name="T3" fmla="*/ 1 h 10"/>
                <a:gd name="T4" fmla="*/ 6 w 84"/>
                <a:gd name="T5" fmla="*/ 1 h 10"/>
                <a:gd name="T6" fmla="*/ 6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5" y="10"/>
                  </a:lnTo>
                  <a:lnTo>
                    <a:pt x="84" y="10"/>
                  </a:lnTo>
                  <a:lnTo>
                    <a:pt x="84" y="0"/>
                  </a:lnTo>
                  <a:lnTo>
                    <a:pt x="5" y="0"/>
                  </a:lnTo>
                  <a:lnTo>
                    <a:pt x="8" y="6"/>
                  </a:lnTo>
                  <a:lnTo>
                    <a:pt x="5" y="0"/>
                  </a:lnTo>
                  <a:lnTo>
                    <a:pt x="1" y="2"/>
                  </a:lnTo>
                  <a:lnTo>
                    <a:pt x="0" y="5"/>
                  </a:lnTo>
                  <a:lnTo>
                    <a:pt x="1" y="9"/>
                  </a:lnTo>
                  <a:lnTo>
                    <a:pt x="5"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36" name="Freeform 89"/>
            <p:cNvSpPr>
              <a:spLocks/>
            </p:cNvSpPr>
            <p:nvPr/>
          </p:nvSpPr>
          <p:spPr bwMode="auto">
            <a:xfrm>
              <a:off x="3432" y="2882"/>
              <a:ext cx="8" cy="14"/>
            </a:xfrm>
            <a:custGeom>
              <a:avLst/>
              <a:gdLst>
                <a:gd name="T0" fmla="*/ 1 w 15"/>
                <a:gd name="T1" fmla="*/ 0 h 27"/>
                <a:gd name="T2" fmla="*/ 1 w 15"/>
                <a:gd name="T3" fmla="*/ 1 h 27"/>
                <a:gd name="T4" fmla="*/ 0 w 15"/>
                <a:gd name="T5" fmla="*/ 2 h 27"/>
                <a:gd name="T6" fmla="*/ 1 w 15"/>
                <a:gd name="T7" fmla="*/ 2 h 27"/>
                <a:gd name="T8" fmla="*/ 1 w 15"/>
                <a:gd name="T9" fmla="*/ 1 h 27"/>
                <a:gd name="T10" fmla="*/ 1 w 15"/>
                <a:gd name="T11" fmla="*/ 1 h 27"/>
                <a:gd name="T12" fmla="*/ 1 w 15"/>
                <a:gd name="T13" fmla="*/ 1 h 27"/>
                <a:gd name="T14" fmla="*/ 1 w 15"/>
                <a:gd name="T15" fmla="*/ 1 h 27"/>
                <a:gd name="T16" fmla="*/ 1 w 15"/>
                <a:gd name="T17" fmla="*/ 1 h 27"/>
                <a:gd name="T18" fmla="*/ 1 w 15"/>
                <a:gd name="T19" fmla="*/ 1 h 27"/>
                <a:gd name="T20" fmla="*/ 1 w 15"/>
                <a:gd name="T21" fmla="*/ 1 h 27"/>
                <a:gd name="T22" fmla="*/ 1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2" y="0"/>
                  </a:moveTo>
                  <a:lnTo>
                    <a:pt x="8" y="3"/>
                  </a:lnTo>
                  <a:lnTo>
                    <a:pt x="0" y="25"/>
                  </a:lnTo>
                  <a:lnTo>
                    <a:pt x="7" y="27"/>
                  </a:lnTo>
                  <a:lnTo>
                    <a:pt x="15" y="5"/>
                  </a:lnTo>
                  <a:lnTo>
                    <a:pt x="12" y="9"/>
                  </a:lnTo>
                  <a:lnTo>
                    <a:pt x="15" y="5"/>
                  </a:lnTo>
                  <a:lnTo>
                    <a:pt x="15" y="2"/>
                  </a:lnTo>
                  <a:lnTo>
                    <a:pt x="13" y="1"/>
                  </a:lnTo>
                  <a:lnTo>
                    <a:pt x="10" y="1"/>
                  </a:lnTo>
                  <a:lnTo>
                    <a:pt x="8" y="3"/>
                  </a:lnTo>
                  <a:lnTo>
                    <a:pt x="12" y="0"/>
                  </a:lnTo>
                  <a:close/>
                </a:path>
              </a:pathLst>
            </a:custGeom>
            <a:solidFill>
              <a:srgbClr val="000000"/>
            </a:solidFill>
            <a:ln w="9525">
              <a:noFill/>
              <a:round/>
              <a:headEnd/>
              <a:tailEnd/>
            </a:ln>
          </p:spPr>
          <p:txBody>
            <a:bodyPr/>
            <a:lstStyle/>
            <a:p>
              <a:endParaRPr lang="en-US">
                <a:latin typeface="Arial" charset="0"/>
              </a:endParaRPr>
            </a:p>
          </p:txBody>
        </p:sp>
        <p:sp>
          <p:nvSpPr>
            <p:cNvPr id="8237" name="Freeform 90"/>
            <p:cNvSpPr>
              <a:spLocks/>
            </p:cNvSpPr>
            <p:nvPr/>
          </p:nvSpPr>
          <p:spPr bwMode="auto">
            <a:xfrm>
              <a:off x="3333"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38" name="Freeform 91"/>
            <p:cNvSpPr>
              <a:spLocks/>
            </p:cNvSpPr>
            <p:nvPr/>
          </p:nvSpPr>
          <p:spPr bwMode="auto">
            <a:xfrm>
              <a:off x="3337"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39" name="Freeform 92"/>
            <p:cNvSpPr>
              <a:spLocks/>
            </p:cNvSpPr>
            <p:nvPr/>
          </p:nvSpPr>
          <p:spPr bwMode="auto">
            <a:xfrm>
              <a:off x="3366"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2" y="28"/>
                  </a:moveTo>
                  <a:lnTo>
                    <a:pt x="16" y="22"/>
                  </a:lnTo>
                  <a:lnTo>
                    <a:pt x="7" y="0"/>
                  </a:lnTo>
                  <a:lnTo>
                    <a:pt x="0" y="2"/>
                  </a:lnTo>
                  <a:lnTo>
                    <a:pt x="9" y="24"/>
                  </a:lnTo>
                  <a:lnTo>
                    <a:pt x="12" y="18"/>
                  </a:lnTo>
                  <a:lnTo>
                    <a:pt x="9" y="24"/>
                  </a:lnTo>
                  <a:lnTo>
                    <a:pt x="11" y="27"/>
                  </a:lnTo>
                  <a:lnTo>
                    <a:pt x="14" y="27"/>
                  </a:lnTo>
                  <a:lnTo>
                    <a:pt x="16" y="25"/>
                  </a:lnTo>
                  <a:lnTo>
                    <a:pt x="16" y="22"/>
                  </a:lnTo>
                  <a:lnTo>
                    <a:pt x="12" y="28"/>
                  </a:lnTo>
                  <a:close/>
                </a:path>
              </a:pathLst>
            </a:custGeom>
            <a:solidFill>
              <a:srgbClr val="000000"/>
            </a:solidFill>
            <a:ln w="9525">
              <a:noFill/>
              <a:round/>
              <a:headEnd/>
              <a:tailEnd/>
            </a:ln>
          </p:spPr>
          <p:txBody>
            <a:bodyPr/>
            <a:lstStyle/>
            <a:p>
              <a:endParaRPr lang="en-US">
                <a:latin typeface="Arial" charset="0"/>
              </a:endParaRPr>
            </a:p>
          </p:txBody>
        </p:sp>
        <p:sp>
          <p:nvSpPr>
            <p:cNvPr id="8240" name="Freeform 93"/>
            <p:cNvSpPr>
              <a:spLocks/>
            </p:cNvSpPr>
            <p:nvPr/>
          </p:nvSpPr>
          <p:spPr bwMode="auto">
            <a:xfrm>
              <a:off x="3331"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2" y="4"/>
                  </a:moveTo>
                  <a:lnTo>
                    <a:pt x="5" y="10"/>
                  </a:lnTo>
                  <a:lnTo>
                    <a:pt x="84" y="10"/>
                  </a:lnTo>
                  <a:lnTo>
                    <a:pt x="84" y="0"/>
                  </a:lnTo>
                  <a:lnTo>
                    <a:pt x="5" y="0"/>
                  </a:lnTo>
                  <a:lnTo>
                    <a:pt x="8" y="6"/>
                  </a:lnTo>
                  <a:lnTo>
                    <a:pt x="5" y="0"/>
                  </a:lnTo>
                  <a:lnTo>
                    <a:pt x="2" y="2"/>
                  </a:lnTo>
                  <a:lnTo>
                    <a:pt x="0" y="5"/>
                  </a:lnTo>
                  <a:lnTo>
                    <a:pt x="2" y="9"/>
                  </a:lnTo>
                  <a:lnTo>
                    <a:pt x="5" y="10"/>
                  </a:lnTo>
                  <a:lnTo>
                    <a:pt x="2" y="4"/>
                  </a:lnTo>
                  <a:close/>
                </a:path>
              </a:pathLst>
            </a:custGeom>
            <a:solidFill>
              <a:srgbClr val="000000"/>
            </a:solidFill>
            <a:ln w="9525">
              <a:noFill/>
              <a:round/>
              <a:headEnd/>
              <a:tailEnd/>
            </a:ln>
          </p:spPr>
          <p:txBody>
            <a:bodyPr/>
            <a:lstStyle/>
            <a:p>
              <a:endParaRPr lang="en-US">
                <a:latin typeface="Arial" charset="0"/>
              </a:endParaRPr>
            </a:p>
          </p:txBody>
        </p:sp>
        <p:sp>
          <p:nvSpPr>
            <p:cNvPr id="8241" name="Freeform 94"/>
            <p:cNvSpPr>
              <a:spLocks/>
            </p:cNvSpPr>
            <p:nvPr/>
          </p:nvSpPr>
          <p:spPr bwMode="auto">
            <a:xfrm>
              <a:off x="3331" y="2882"/>
              <a:ext cx="8" cy="14"/>
            </a:xfrm>
            <a:custGeom>
              <a:avLst/>
              <a:gdLst>
                <a:gd name="T0" fmla="*/ 1 w 15"/>
                <a:gd name="T1" fmla="*/ 0 h 27"/>
                <a:gd name="T2" fmla="*/ 1 w 15"/>
                <a:gd name="T3" fmla="*/ 1 h 27"/>
                <a:gd name="T4" fmla="*/ 0 w 15"/>
                <a:gd name="T5" fmla="*/ 2 h 27"/>
                <a:gd name="T6" fmla="*/ 1 w 15"/>
                <a:gd name="T7" fmla="*/ 2 h 27"/>
                <a:gd name="T8" fmla="*/ 1 w 15"/>
                <a:gd name="T9" fmla="*/ 1 h 27"/>
                <a:gd name="T10" fmla="*/ 1 w 15"/>
                <a:gd name="T11" fmla="*/ 1 h 27"/>
                <a:gd name="T12" fmla="*/ 1 w 15"/>
                <a:gd name="T13" fmla="*/ 1 h 27"/>
                <a:gd name="T14" fmla="*/ 1 w 15"/>
                <a:gd name="T15" fmla="*/ 1 h 27"/>
                <a:gd name="T16" fmla="*/ 1 w 15"/>
                <a:gd name="T17" fmla="*/ 1 h 27"/>
                <a:gd name="T18" fmla="*/ 1 w 15"/>
                <a:gd name="T19" fmla="*/ 1 h 27"/>
                <a:gd name="T20" fmla="*/ 1 w 15"/>
                <a:gd name="T21" fmla="*/ 1 h 27"/>
                <a:gd name="T22" fmla="*/ 1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6"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42" name="Freeform 95"/>
            <p:cNvSpPr>
              <a:spLocks/>
            </p:cNvSpPr>
            <p:nvPr/>
          </p:nvSpPr>
          <p:spPr bwMode="auto">
            <a:xfrm>
              <a:off x="3293"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43" name="Freeform 96"/>
            <p:cNvSpPr>
              <a:spLocks/>
            </p:cNvSpPr>
            <p:nvPr/>
          </p:nvSpPr>
          <p:spPr bwMode="auto">
            <a:xfrm>
              <a:off x="3297" y="2882"/>
              <a:ext cx="34" cy="5"/>
            </a:xfrm>
            <a:custGeom>
              <a:avLst/>
              <a:gdLst>
                <a:gd name="T0" fmla="*/ 5 w 66"/>
                <a:gd name="T1" fmla="*/ 1 h 9"/>
                <a:gd name="T2" fmla="*/ 4 w 66"/>
                <a:gd name="T3" fmla="*/ 0 h 9"/>
                <a:gd name="T4" fmla="*/ 0 w 66"/>
                <a:gd name="T5" fmla="*/ 0 h 9"/>
                <a:gd name="T6" fmla="*/ 0 w 66"/>
                <a:gd name="T7" fmla="*/ 1 h 9"/>
                <a:gd name="T8" fmla="*/ 4 w 66"/>
                <a:gd name="T9" fmla="*/ 1 h 9"/>
                <a:gd name="T10" fmla="*/ 4 w 66"/>
                <a:gd name="T11" fmla="*/ 1 h 9"/>
                <a:gd name="T12" fmla="*/ 4 w 66"/>
                <a:gd name="T13" fmla="*/ 1 h 9"/>
                <a:gd name="T14" fmla="*/ 5 w 66"/>
                <a:gd name="T15" fmla="*/ 1 h 9"/>
                <a:gd name="T16" fmla="*/ 5 w 66"/>
                <a:gd name="T17" fmla="*/ 1 h 9"/>
                <a:gd name="T18" fmla="*/ 5 w 66"/>
                <a:gd name="T19" fmla="*/ 1 h 9"/>
                <a:gd name="T20" fmla="*/ 4 w 66"/>
                <a:gd name="T21" fmla="*/ 0 h 9"/>
                <a:gd name="T22" fmla="*/ 5 w 66"/>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9"/>
                <a:gd name="T38" fmla="*/ 66 w 6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9">
                  <a:moveTo>
                    <a:pt x="65" y="3"/>
                  </a:moveTo>
                  <a:lnTo>
                    <a:pt x="62" y="0"/>
                  </a:lnTo>
                  <a:lnTo>
                    <a:pt x="0" y="0"/>
                  </a:lnTo>
                  <a:lnTo>
                    <a:pt x="0" y="9"/>
                  </a:lnTo>
                  <a:lnTo>
                    <a:pt x="62" y="9"/>
                  </a:lnTo>
                  <a:lnTo>
                    <a:pt x="58" y="5"/>
                  </a:lnTo>
                  <a:lnTo>
                    <a:pt x="62" y="9"/>
                  </a:lnTo>
                  <a:lnTo>
                    <a:pt x="65" y="8"/>
                  </a:lnTo>
                  <a:lnTo>
                    <a:pt x="66" y="4"/>
                  </a:lnTo>
                  <a:lnTo>
                    <a:pt x="65" y="1"/>
                  </a:lnTo>
                  <a:lnTo>
                    <a:pt x="62" y="0"/>
                  </a:lnTo>
                  <a:lnTo>
                    <a:pt x="65" y="3"/>
                  </a:lnTo>
                  <a:close/>
                </a:path>
              </a:pathLst>
            </a:custGeom>
            <a:solidFill>
              <a:srgbClr val="000000"/>
            </a:solidFill>
            <a:ln w="9525">
              <a:noFill/>
              <a:round/>
              <a:headEnd/>
              <a:tailEnd/>
            </a:ln>
          </p:spPr>
          <p:txBody>
            <a:bodyPr/>
            <a:lstStyle/>
            <a:p>
              <a:endParaRPr lang="en-US">
                <a:latin typeface="Arial" charset="0"/>
              </a:endParaRPr>
            </a:p>
          </p:txBody>
        </p:sp>
        <p:sp>
          <p:nvSpPr>
            <p:cNvPr id="8244" name="Freeform 97"/>
            <p:cNvSpPr>
              <a:spLocks/>
            </p:cNvSpPr>
            <p:nvPr/>
          </p:nvSpPr>
          <p:spPr bwMode="auto">
            <a:xfrm>
              <a:off x="332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10" y="24"/>
                  </a:lnTo>
                  <a:lnTo>
                    <a:pt x="13" y="18"/>
                  </a:lnTo>
                  <a:lnTo>
                    <a:pt x="10" y="24"/>
                  </a:lnTo>
                  <a:lnTo>
                    <a:pt x="12"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45" name="Freeform 98"/>
            <p:cNvSpPr>
              <a:spLocks/>
            </p:cNvSpPr>
            <p:nvPr/>
          </p:nvSpPr>
          <p:spPr bwMode="auto">
            <a:xfrm>
              <a:off x="3291"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5" y="10"/>
                  </a:lnTo>
                  <a:lnTo>
                    <a:pt x="84" y="10"/>
                  </a:lnTo>
                  <a:lnTo>
                    <a:pt x="84" y="0"/>
                  </a:lnTo>
                  <a:lnTo>
                    <a:pt x="5" y="0"/>
                  </a:lnTo>
                  <a:lnTo>
                    <a:pt x="8" y="6"/>
                  </a:lnTo>
                  <a:lnTo>
                    <a:pt x="5" y="0"/>
                  </a:lnTo>
                  <a:lnTo>
                    <a:pt x="1" y="2"/>
                  </a:lnTo>
                  <a:lnTo>
                    <a:pt x="0" y="5"/>
                  </a:lnTo>
                  <a:lnTo>
                    <a:pt x="1" y="9"/>
                  </a:lnTo>
                  <a:lnTo>
                    <a:pt x="5"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46" name="Freeform 99"/>
            <p:cNvSpPr>
              <a:spLocks/>
            </p:cNvSpPr>
            <p:nvPr/>
          </p:nvSpPr>
          <p:spPr bwMode="auto">
            <a:xfrm>
              <a:off x="329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2" y="0"/>
                  </a:moveTo>
                  <a:lnTo>
                    <a:pt x="8" y="3"/>
                  </a:lnTo>
                  <a:lnTo>
                    <a:pt x="0" y="25"/>
                  </a:lnTo>
                  <a:lnTo>
                    <a:pt x="7" y="27"/>
                  </a:lnTo>
                  <a:lnTo>
                    <a:pt x="15" y="5"/>
                  </a:lnTo>
                  <a:lnTo>
                    <a:pt x="12" y="9"/>
                  </a:lnTo>
                  <a:lnTo>
                    <a:pt x="15" y="5"/>
                  </a:lnTo>
                  <a:lnTo>
                    <a:pt x="15" y="2"/>
                  </a:lnTo>
                  <a:lnTo>
                    <a:pt x="13" y="1"/>
                  </a:lnTo>
                  <a:lnTo>
                    <a:pt x="10" y="1"/>
                  </a:lnTo>
                  <a:lnTo>
                    <a:pt x="8" y="3"/>
                  </a:lnTo>
                  <a:lnTo>
                    <a:pt x="12" y="0"/>
                  </a:lnTo>
                  <a:close/>
                </a:path>
              </a:pathLst>
            </a:custGeom>
            <a:solidFill>
              <a:srgbClr val="000000"/>
            </a:solidFill>
            <a:ln w="9525">
              <a:noFill/>
              <a:round/>
              <a:headEnd/>
              <a:tailEnd/>
            </a:ln>
          </p:spPr>
          <p:txBody>
            <a:bodyPr/>
            <a:lstStyle/>
            <a:p>
              <a:endParaRPr lang="en-US">
                <a:latin typeface="Arial" charset="0"/>
              </a:endParaRPr>
            </a:p>
          </p:txBody>
        </p:sp>
        <p:sp>
          <p:nvSpPr>
            <p:cNvPr id="8247" name="Freeform 100"/>
            <p:cNvSpPr>
              <a:spLocks/>
            </p:cNvSpPr>
            <p:nvPr/>
          </p:nvSpPr>
          <p:spPr bwMode="auto">
            <a:xfrm>
              <a:off x="3254" y="2885"/>
              <a:ext cx="39" cy="11"/>
            </a:xfrm>
            <a:custGeom>
              <a:avLst/>
              <a:gdLst>
                <a:gd name="T0" fmla="*/ 0 w 80"/>
                <a:gd name="T1" fmla="*/ 0 h 22"/>
                <a:gd name="T2" fmla="*/ 4 w 80"/>
                <a:gd name="T3" fmla="*/ 0 h 22"/>
                <a:gd name="T4" fmla="*/ 4 w 80"/>
                <a:gd name="T5" fmla="*/ 1 h 22"/>
                <a:gd name="T6" fmla="*/ 0 w 80"/>
                <a:gd name="T7" fmla="*/ 1 h 22"/>
                <a:gd name="T8" fmla="*/ 0 w 80"/>
                <a:gd name="T9" fmla="*/ 0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8" y="0"/>
                  </a:moveTo>
                  <a:lnTo>
                    <a:pt x="70" y="0"/>
                  </a:lnTo>
                  <a:lnTo>
                    <a:pt x="80"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48" name="Freeform 101"/>
            <p:cNvSpPr>
              <a:spLocks/>
            </p:cNvSpPr>
            <p:nvPr/>
          </p:nvSpPr>
          <p:spPr bwMode="auto">
            <a:xfrm>
              <a:off x="325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49" name="Freeform 102"/>
            <p:cNvSpPr>
              <a:spLocks/>
            </p:cNvSpPr>
            <p:nvPr/>
          </p:nvSpPr>
          <p:spPr bwMode="auto">
            <a:xfrm>
              <a:off x="328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9" y="24"/>
                  </a:lnTo>
                  <a:lnTo>
                    <a:pt x="13" y="18"/>
                  </a:lnTo>
                  <a:lnTo>
                    <a:pt x="9" y="24"/>
                  </a:lnTo>
                  <a:lnTo>
                    <a:pt x="11"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50" name="Freeform 103"/>
            <p:cNvSpPr>
              <a:spLocks/>
            </p:cNvSpPr>
            <p:nvPr/>
          </p:nvSpPr>
          <p:spPr bwMode="auto">
            <a:xfrm>
              <a:off x="3251" y="2893"/>
              <a:ext cx="42" cy="5"/>
            </a:xfrm>
            <a:custGeom>
              <a:avLst/>
              <a:gdLst>
                <a:gd name="T0" fmla="*/ 0 w 85"/>
                <a:gd name="T1" fmla="*/ 1 h 10"/>
                <a:gd name="T2" fmla="*/ 0 w 85"/>
                <a:gd name="T3" fmla="*/ 1 h 10"/>
                <a:gd name="T4" fmla="*/ 5 w 85"/>
                <a:gd name="T5" fmla="*/ 1 h 10"/>
                <a:gd name="T6" fmla="*/ 5 w 85"/>
                <a:gd name="T7" fmla="*/ 0 h 10"/>
                <a:gd name="T8" fmla="*/ 0 w 85"/>
                <a:gd name="T9" fmla="*/ 0 h 10"/>
                <a:gd name="T10" fmla="*/ 0 w 85"/>
                <a:gd name="T11" fmla="*/ 1 h 10"/>
                <a:gd name="T12" fmla="*/ 0 w 85"/>
                <a:gd name="T13" fmla="*/ 0 h 10"/>
                <a:gd name="T14" fmla="*/ 0 w 85"/>
                <a:gd name="T15" fmla="*/ 1 h 10"/>
                <a:gd name="T16" fmla="*/ 0 w 85"/>
                <a:gd name="T17" fmla="*/ 1 h 10"/>
                <a:gd name="T18" fmla="*/ 0 w 85"/>
                <a:gd name="T19" fmla="*/ 1 h 10"/>
                <a:gd name="T20" fmla="*/ 0 w 85"/>
                <a:gd name="T21" fmla="*/ 1 h 10"/>
                <a:gd name="T22" fmla="*/ 0 w 85"/>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0"/>
                <a:gd name="T38" fmla="*/ 85 w 8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0">
                  <a:moveTo>
                    <a:pt x="2" y="4"/>
                  </a:moveTo>
                  <a:lnTo>
                    <a:pt x="5" y="10"/>
                  </a:lnTo>
                  <a:lnTo>
                    <a:pt x="85" y="10"/>
                  </a:lnTo>
                  <a:lnTo>
                    <a:pt x="85" y="0"/>
                  </a:lnTo>
                  <a:lnTo>
                    <a:pt x="5" y="0"/>
                  </a:lnTo>
                  <a:lnTo>
                    <a:pt x="9" y="6"/>
                  </a:lnTo>
                  <a:lnTo>
                    <a:pt x="5" y="0"/>
                  </a:lnTo>
                  <a:lnTo>
                    <a:pt x="2" y="2"/>
                  </a:lnTo>
                  <a:lnTo>
                    <a:pt x="0" y="5"/>
                  </a:lnTo>
                  <a:lnTo>
                    <a:pt x="2" y="9"/>
                  </a:lnTo>
                  <a:lnTo>
                    <a:pt x="5" y="10"/>
                  </a:lnTo>
                  <a:lnTo>
                    <a:pt x="2" y="4"/>
                  </a:lnTo>
                  <a:close/>
                </a:path>
              </a:pathLst>
            </a:custGeom>
            <a:solidFill>
              <a:srgbClr val="000000"/>
            </a:solidFill>
            <a:ln w="9525">
              <a:noFill/>
              <a:round/>
              <a:headEnd/>
              <a:tailEnd/>
            </a:ln>
          </p:spPr>
          <p:txBody>
            <a:bodyPr/>
            <a:lstStyle/>
            <a:p>
              <a:endParaRPr lang="en-US">
                <a:latin typeface="Arial" charset="0"/>
              </a:endParaRPr>
            </a:p>
          </p:txBody>
        </p:sp>
        <p:sp>
          <p:nvSpPr>
            <p:cNvPr id="8251" name="Freeform 104"/>
            <p:cNvSpPr>
              <a:spLocks/>
            </p:cNvSpPr>
            <p:nvPr/>
          </p:nvSpPr>
          <p:spPr bwMode="auto">
            <a:xfrm>
              <a:off x="325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7"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52" name="Freeform 105"/>
            <p:cNvSpPr>
              <a:spLocks/>
            </p:cNvSpPr>
            <p:nvPr/>
          </p:nvSpPr>
          <p:spPr bwMode="auto">
            <a:xfrm>
              <a:off x="3247" y="2884"/>
              <a:ext cx="8" cy="14"/>
            </a:xfrm>
            <a:custGeom>
              <a:avLst/>
              <a:gdLst>
                <a:gd name="T0" fmla="*/ 1 w 15"/>
                <a:gd name="T1" fmla="*/ 2 h 28"/>
                <a:gd name="T2" fmla="*/ 1 w 15"/>
                <a:gd name="T3" fmla="*/ 2 h 28"/>
                <a:gd name="T4" fmla="*/ 1 w 15"/>
                <a:gd name="T5" fmla="*/ 0 h 28"/>
                <a:gd name="T6" fmla="*/ 0 w 15"/>
                <a:gd name="T7" fmla="*/ 1 h 28"/>
                <a:gd name="T8" fmla="*/ 1 w 15"/>
                <a:gd name="T9" fmla="*/ 2 h 28"/>
                <a:gd name="T10" fmla="*/ 1 w 15"/>
                <a:gd name="T11" fmla="*/ 2 h 28"/>
                <a:gd name="T12" fmla="*/ 1 w 15"/>
                <a:gd name="T13" fmla="*/ 2 h 28"/>
                <a:gd name="T14" fmla="*/ 1 w 15"/>
                <a:gd name="T15" fmla="*/ 2 h 28"/>
                <a:gd name="T16" fmla="*/ 1 w 15"/>
                <a:gd name="T17" fmla="*/ 2 h 28"/>
                <a:gd name="T18" fmla="*/ 1 w 15"/>
                <a:gd name="T19" fmla="*/ 2 h 28"/>
                <a:gd name="T20" fmla="*/ 1 w 15"/>
                <a:gd name="T21" fmla="*/ 2 h 28"/>
                <a:gd name="T22" fmla="*/ 1 w 15"/>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8"/>
                <a:gd name="T38" fmla="*/ 15 w 1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8">
                  <a:moveTo>
                    <a:pt x="12" y="28"/>
                  </a:moveTo>
                  <a:lnTo>
                    <a:pt x="15" y="22"/>
                  </a:lnTo>
                  <a:lnTo>
                    <a:pt x="7" y="0"/>
                  </a:lnTo>
                  <a:lnTo>
                    <a:pt x="0" y="2"/>
                  </a:lnTo>
                  <a:lnTo>
                    <a:pt x="8" y="24"/>
                  </a:lnTo>
                  <a:lnTo>
                    <a:pt x="12" y="18"/>
                  </a:lnTo>
                  <a:lnTo>
                    <a:pt x="8" y="24"/>
                  </a:lnTo>
                  <a:lnTo>
                    <a:pt x="11" y="27"/>
                  </a:lnTo>
                  <a:lnTo>
                    <a:pt x="13" y="27"/>
                  </a:lnTo>
                  <a:lnTo>
                    <a:pt x="15" y="25"/>
                  </a:lnTo>
                  <a:lnTo>
                    <a:pt x="15" y="22"/>
                  </a:lnTo>
                  <a:lnTo>
                    <a:pt x="12" y="28"/>
                  </a:lnTo>
                  <a:close/>
                </a:path>
              </a:pathLst>
            </a:custGeom>
            <a:solidFill>
              <a:srgbClr val="000000"/>
            </a:solidFill>
            <a:ln w="9525">
              <a:noFill/>
              <a:round/>
              <a:headEnd/>
              <a:tailEnd/>
            </a:ln>
          </p:spPr>
          <p:txBody>
            <a:bodyPr/>
            <a:lstStyle/>
            <a:p>
              <a:endParaRPr lang="en-US">
                <a:latin typeface="Arial" charset="0"/>
              </a:endParaRPr>
            </a:p>
          </p:txBody>
        </p:sp>
        <p:sp>
          <p:nvSpPr>
            <p:cNvPr id="8253" name="Freeform 106"/>
            <p:cNvSpPr>
              <a:spLocks/>
            </p:cNvSpPr>
            <p:nvPr/>
          </p:nvSpPr>
          <p:spPr bwMode="auto">
            <a:xfrm>
              <a:off x="3458" y="1954"/>
              <a:ext cx="209" cy="491"/>
            </a:xfrm>
            <a:custGeom>
              <a:avLst/>
              <a:gdLst>
                <a:gd name="T0" fmla="*/ 22 w 418"/>
                <a:gd name="T1" fmla="*/ 61 h 980"/>
                <a:gd name="T2" fmla="*/ 23 w 418"/>
                <a:gd name="T3" fmla="*/ 61 h 980"/>
                <a:gd name="T4" fmla="*/ 24 w 418"/>
                <a:gd name="T5" fmla="*/ 60 h 980"/>
                <a:gd name="T6" fmla="*/ 26 w 418"/>
                <a:gd name="T7" fmla="*/ 59 h 980"/>
                <a:gd name="T8" fmla="*/ 26 w 418"/>
                <a:gd name="T9" fmla="*/ 0 h 980"/>
                <a:gd name="T10" fmla="*/ 25 w 418"/>
                <a:gd name="T11" fmla="*/ 1 h 980"/>
                <a:gd name="T12" fmla="*/ 23 w 418"/>
                <a:gd name="T13" fmla="*/ 1 h 980"/>
                <a:gd name="T14" fmla="*/ 22 w 418"/>
                <a:gd name="T15" fmla="*/ 1 h 980"/>
                <a:gd name="T16" fmla="*/ 21 w 418"/>
                <a:gd name="T17" fmla="*/ 2 h 980"/>
                <a:gd name="T18" fmla="*/ 19 w 418"/>
                <a:gd name="T19" fmla="*/ 3 h 980"/>
                <a:gd name="T20" fmla="*/ 14 w 418"/>
                <a:gd name="T21" fmla="*/ 4 h 980"/>
                <a:gd name="T22" fmla="*/ 13 w 418"/>
                <a:gd name="T23" fmla="*/ 5 h 980"/>
                <a:gd name="T24" fmla="*/ 11 w 418"/>
                <a:gd name="T25" fmla="*/ 7 h 980"/>
                <a:gd name="T26" fmla="*/ 12 w 418"/>
                <a:gd name="T27" fmla="*/ 7 h 980"/>
                <a:gd name="T28" fmla="*/ 11 w 418"/>
                <a:gd name="T29" fmla="*/ 7 h 980"/>
                <a:gd name="T30" fmla="*/ 9 w 418"/>
                <a:gd name="T31" fmla="*/ 8 h 980"/>
                <a:gd name="T32" fmla="*/ 7 w 418"/>
                <a:gd name="T33" fmla="*/ 9 h 980"/>
                <a:gd name="T34" fmla="*/ 7 w 418"/>
                <a:gd name="T35" fmla="*/ 9 h 980"/>
                <a:gd name="T36" fmla="*/ 7 w 418"/>
                <a:gd name="T37" fmla="*/ 10 h 980"/>
                <a:gd name="T38" fmla="*/ 7 w 418"/>
                <a:gd name="T39" fmla="*/ 12 h 980"/>
                <a:gd name="T40" fmla="*/ 9 w 418"/>
                <a:gd name="T41" fmla="*/ 14 h 980"/>
                <a:gd name="T42" fmla="*/ 7 w 418"/>
                <a:gd name="T43" fmla="*/ 17 h 980"/>
                <a:gd name="T44" fmla="*/ 6 w 418"/>
                <a:gd name="T45" fmla="*/ 19 h 980"/>
                <a:gd name="T46" fmla="*/ 5 w 418"/>
                <a:gd name="T47" fmla="*/ 21 h 980"/>
                <a:gd name="T48" fmla="*/ 5 w 418"/>
                <a:gd name="T49" fmla="*/ 22 h 980"/>
                <a:gd name="T50" fmla="*/ 5 w 418"/>
                <a:gd name="T51" fmla="*/ 23 h 980"/>
                <a:gd name="T52" fmla="*/ 5 w 418"/>
                <a:gd name="T53" fmla="*/ 24 h 980"/>
                <a:gd name="T54" fmla="*/ 6 w 418"/>
                <a:gd name="T55" fmla="*/ 26 h 980"/>
                <a:gd name="T56" fmla="*/ 6 w 418"/>
                <a:gd name="T57" fmla="*/ 28 h 980"/>
                <a:gd name="T58" fmla="*/ 5 w 418"/>
                <a:gd name="T59" fmla="*/ 30 h 980"/>
                <a:gd name="T60" fmla="*/ 3 w 418"/>
                <a:gd name="T61" fmla="*/ 33 h 980"/>
                <a:gd name="T62" fmla="*/ 2 w 418"/>
                <a:gd name="T63" fmla="*/ 35 h 980"/>
                <a:gd name="T64" fmla="*/ 1 w 418"/>
                <a:gd name="T65" fmla="*/ 36 h 980"/>
                <a:gd name="T66" fmla="*/ 0 w 418"/>
                <a:gd name="T67" fmla="*/ 37 h 980"/>
                <a:gd name="T68" fmla="*/ 1 w 418"/>
                <a:gd name="T69" fmla="*/ 38 h 980"/>
                <a:gd name="T70" fmla="*/ 2 w 418"/>
                <a:gd name="T71" fmla="*/ 39 h 980"/>
                <a:gd name="T72" fmla="*/ 3 w 418"/>
                <a:gd name="T73" fmla="*/ 39 h 980"/>
                <a:gd name="T74" fmla="*/ 3 w 418"/>
                <a:gd name="T75" fmla="*/ 39 h 980"/>
                <a:gd name="T76" fmla="*/ 5 w 418"/>
                <a:gd name="T77" fmla="*/ 40 h 980"/>
                <a:gd name="T78" fmla="*/ 6 w 418"/>
                <a:gd name="T79" fmla="*/ 41 h 980"/>
                <a:gd name="T80" fmla="*/ 5 w 418"/>
                <a:gd name="T81" fmla="*/ 42 h 980"/>
                <a:gd name="T82" fmla="*/ 3 w 418"/>
                <a:gd name="T83" fmla="*/ 44 h 980"/>
                <a:gd name="T84" fmla="*/ 5 w 418"/>
                <a:gd name="T85" fmla="*/ 45 h 980"/>
                <a:gd name="T86" fmla="*/ 6 w 418"/>
                <a:gd name="T87" fmla="*/ 46 h 980"/>
                <a:gd name="T88" fmla="*/ 7 w 418"/>
                <a:gd name="T89" fmla="*/ 47 h 980"/>
                <a:gd name="T90" fmla="*/ 6 w 418"/>
                <a:gd name="T91" fmla="*/ 47 h 980"/>
                <a:gd name="T92" fmla="*/ 5 w 418"/>
                <a:gd name="T93" fmla="*/ 48 h 980"/>
                <a:gd name="T94" fmla="*/ 5 w 418"/>
                <a:gd name="T95" fmla="*/ 49 h 980"/>
                <a:gd name="T96" fmla="*/ 6 w 418"/>
                <a:gd name="T97" fmla="*/ 50 h 980"/>
                <a:gd name="T98" fmla="*/ 7 w 418"/>
                <a:gd name="T99" fmla="*/ 52 h 980"/>
                <a:gd name="T100" fmla="*/ 7 w 418"/>
                <a:gd name="T101" fmla="*/ 52 h 980"/>
                <a:gd name="T102" fmla="*/ 7 w 418"/>
                <a:gd name="T103" fmla="*/ 55 h 980"/>
                <a:gd name="T104" fmla="*/ 9 w 418"/>
                <a:gd name="T105" fmla="*/ 58 h 980"/>
                <a:gd name="T106" fmla="*/ 12 w 418"/>
                <a:gd name="T107" fmla="*/ 59 h 980"/>
                <a:gd name="T108" fmla="*/ 14 w 418"/>
                <a:gd name="T109" fmla="*/ 58 h 980"/>
                <a:gd name="T110" fmla="*/ 18 w 418"/>
                <a:gd name="T111" fmla="*/ 58 h 980"/>
                <a:gd name="T112" fmla="*/ 19 w 418"/>
                <a:gd name="T113" fmla="*/ 59 h 980"/>
                <a:gd name="T114" fmla="*/ 21 w 418"/>
                <a:gd name="T115" fmla="*/ 60 h 980"/>
                <a:gd name="T116" fmla="*/ 21 w 418"/>
                <a:gd name="T117" fmla="*/ 62 h 9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8"/>
                <a:gd name="T178" fmla="*/ 0 h 980"/>
                <a:gd name="T179" fmla="*/ 418 w 418"/>
                <a:gd name="T180" fmla="*/ 980 h 9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8" h="980">
                  <a:moveTo>
                    <a:pt x="337" y="980"/>
                  </a:moveTo>
                  <a:lnTo>
                    <a:pt x="342" y="975"/>
                  </a:lnTo>
                  <a:lnTo>
                    <a:pt x="348" y="972"/>
                  </a:lnTo>
                  <a:lnTo>
                    <a:pt x="352" y="970"/>
                  </a:lnTo>
                  <a:lnTo>
                    <a:pt x="356" y="968"/>
                  </a:lnTo>
                  <a:lnTo>
                    <a:pt x="360" y="966"/>
                  </a:lnTo>
                  <a:lnTo>
                    <a:pt x="364" y="963"/>
                  </a:lnTo>
                  <a:lnTo>
                    <a:pt x="370" y="959"/>
                  </a:lnTo>
                  <a:lnTo>
                    <a:pt x="375" y="956"/>
                  </a:lnTo>
                  <a:lnTo>
                    <a:pt x="382" y="950"/>
                  </a:lnTo>
                  <a:lnTo>
                    <a:pt x="392" y="944"/>
                  </a:lnTo>
                  <a:lnTo>
                    <a:pt x="403" y="939"/>
                  </a:lnTo>
                  <a:lnTo>
                    <a:pt x="418" y="930"/>
                  </a:lnTo>
                  <a:lnTo>
                    <a:pt x="418" y="1"/>
                  </a:lnTo>
                  <a:lnTo>
                    <a:pt x="410" y="0"/>
                  </a:lnTo>
                  <a:lnTo>
                    <a:pt x="402" y="1"/>
                  </a:lnTo>
                  <a:lnTo>
                    <a:pt x="394" y="3"/>
                  </a:lnTo>
                  <a:lnTo>
                    <a:pt x="387" y="5"/>
                  </a:lnTo>
                  <a:lnTo>
                    <a:pt x="380" y="9"/>
                  </a:lnTo>
                  <a:lnTo>
                    <a:pt x="374" y="11"/>
                  </a:lnTo>
                  <a:lnTo>
                    <a:pt x="368" y="13"/>
                  </a:lnTo>
                  <a:lnTo>
                    <a:pt x="364" y="15"/>
                  </a:lnTo>
                  <a:lnTo>
                    <a:pt x="358" y="15"/>
                  </a:lnTo>
                  <a:lnTo>
                    <a:pt x="351" y="16"/>
                  </a:lnTo>
                  <a:lnTo>
                    <a:pt x="343" y="17"/>
                  </a:lnTo>
                  <a:lnTo>
                    <a:pt x="334" y="19"/>
                  </a:lnTo>
                  <a:lnTo>
                    <a:pt x="324" y="23"/>
                  </a:lnTo>
                  <a:lnTo>
                    <a:pt x="313" y="28"/>
                  </a:lnTo>
                  <a:lnTo>
                    <a:pt x="303" y="34"/>
                  </a:lnTo>
                  <a:lnTo>
                    <a:pt x="292" y="42"/>
                  </a:lnTo>
                  <a:lnTo>
                    <a:pt x="267" y="45"/>
                  </a:lnTo>
                  <a:lnTo>
                    <a:pt x="246" y="47"/>
                  </a:lnTo>
                  <a:lnTo>
                    <a:pt x="230" y="49"/>
                  </a:lnTo>
                  <a:lnTo>
                    <a:pt x="216" y="53"/>
                  </a:lnTo>
                  <a:lnTo>
                    <a:pt x="205" y="58"/>
                  </a:lnTo>
                  <a:lnTo>
                    <a:pt x="196" y="65"/>
                  </a:lnTo>
                  <a:lnTo>
                    <a:pt x="187" y="74"/>
                  </a:lnTo>
                  <a:lnTo>
                    <a:pt x="176" y="88"/>
                  </a:lnTo>
                  <a:lnTo>
                    <a:pt x="170" y="100"/>
                  </a:lnTo>
                  <a:lnTo>
                    <a:pt x="174" y="101"/>
                  </a:lnTo>
                  <a:lnTo>
                    <a:pt x="180" y="100"/>
                  </a:lnTo>
                  <a:lnTo>
                    <a:pt x="182" y="102"/>
                  </a:lnTo>
                  <a:lnTo>
                    <a:pt x="181" y="107"/>
                  </a:lnTo>
                  <a:lnTo>
                    <a:pt x="178" y="109"/>
                  </a:lnTo>
                  <a:lnTo>
                    <a:pt x="173" y="111"/>
                  </a:lnTo>
                  <a:lnTo>
                    <a:pt x="163" y="114"/>
                  </a:lnTo>
                  <a:lnTo>
                    <a:pt x="151" y="118"/>
                  </a:lnTo>
                  <a:lnTo>
                    <a:pt x="144" y="125"/>
                  </a:lnTo>
                  <a:lnTo>
                    <a:pt x="138" y="132"/>
                  </a:lnTo>
                  <a:lnTo>
                    <a:pt x="130" y="134"/>
                  </a:lnTo>
                  <a:lnTo>
                    <a:pt x="121" y="133"/>
                  </a:lnTo>
                  <a:lnTo>
                    <a:pt x="115" y="132"/>
                  </a:lnTo>
                  <a:lnTo>
                    <a:pt x="112" y="131"/>
                  </a:lnTo>
                  <a:lnTo>
                    <a:pt x="111" y="130"/>
                  </a:lnTo>
                  <a:lnTo>
                    <a:pt x="112" y="133"/>
                  </a:lnTo>
                  <a:lnTo>
                    <a:pt x="113" y="140"/>
                  </a:lnTo>
                  <a:lnTo>
                    <a:pt x="114" y="149"/>
                  </a:lnTo>
                  <a:lnTo>
                    <a:pt x="114" y="156"/>
                  </a:lnTo>
                  <a:lnTo>
                    <a:pt x="114" y="170"/>
                  </a:lnTo>
                  <a:lnTo>
                    <a:pt x="120" y="180"/>
                  </a:lnTo>
                  <a:lnTo>
                    <a:pt x="129" y="187"/>
                  </a:lnTo>
                  <a:lnTo>
                    <a:pt x="140" y="191"/>
                  </a:lnTo>
                  <a:lnTo>
                    <a:pt x="130" y="210"/>
                  </a:lnTo>
                  <a:lnTo>
                    <a:pt x="120" y="232"/>
                  </a:lnTo>
                  <a:lnTo>
                    <a:pt x="112" y="253"/>
                  </a:lnTo>
                  <a:lnTo>
                    <a:pt x="107" y="265"/>
                  </a:lnTo>
                  <a:lnTo>
                    <a:pt x="105" y="270"/>
                  </a:lnTo>
                  <a:lnTo>
                    <a:pt x="101" y="280"/>
                  </a:lnTo>
                  <a:lnTo>
                    <a:pt x="96" y="292"/>
                  </a:lnTo>
                  <a:lnTo>
                    <a:pt x="90" y="306"/>
                  </a:lnTo>
                  <a:lnTo>
                    <a:pt x="84" y="320"/>
                  </a:lnTo>
                  <a:lnTo>
                    <a:pt x="78" y="331"/>
                  </a:lnTo>
                  <a:lnTo>
                    <a:pt x="74" y="342"/>
                  </a:lnTo>
                  <a:lnTo>
                    <a:pt x="71" y="348"/>
                  </a:lnTo>
                  <a:lnTo>
                    <a:pt x="70" y="350"/>
                  </a:lnTo>
                  <a:lnTo>
                    <a:pt x="70" y="352"/>
                  </a:lnTo>
                  <a:lnTo>
                    <a:pt x="70" y="354"/>
                  </a:lnTo>
                  <a:lnTo>
                    <a:pt x="70" y="357"/>
                  </a:lnTo>
                  <a:lnTo>
                    <a:pt x="66" y="363"/>
                  </a:lnTo>
                  <a:lnTo>
                    <a:pt x="67" y="371"/>
                  </a:lnTo>
                  <a:lnTo>
                    <a:pt x="71" y="380"/>
                  </a:lnTo>
                  <a:lnTo>
                    <a:pt x="77" y="387"/>
                  </a:lnTo>
                  <a:lnTo>
                    <a:pt x="79" y="396"/>
                  </a:lnTo>
                  <a:lnTo>
                    <a:pt x="84" y="412"/>
                  </a:lnTo>
                  <a:lnTo>
                    <a:pt x="89" y="429"/>
                  </a:lnTo>
                  <a:lnTo>
                    <a:pt x="91" y="439"/>
                  </a:lnTo>
                  <a:lnTo>
                    <a:pt x="87" y="447"/>
                  </a:lnTo>
                  <a:lnTo>
                    <a:pt x="81" y="459"/>
                  </a:lnTo>
                  <a:lnTo>
                    <a:pt x="72" y="471"/>
                  </a:lnTo>
                  <a:lnTo>
                    <a:pt x="67" y="480"/>
                  </a:lnTo>
                  <a:lnTo>
                    <a:pt x="61" y="492"/>
                  </a:lnTo>
                  <a:lnTo>
                    <a:pt x="52" y="509"/>
                  </a:lnTo>
                  <a:lnTo>
                    <a:pt x="43" y="525"/>
                  </a:lnTo>
                  <a:lnTo>
                    <a:pt x="37" y="535"/>
                  </a:lnTo>
                  <a:lnTo>
                    <a:pt x="33" y="539"/>
                  </a:lnTo>
                  <a:lnTo>
                    <a:pt x="29" y="545"/>
                  </a:lnTo>
                  <a:lnTo>
                    <a:pt x="23" y="550"/>
                  </a:lnTo>
                  <a:lnTo>
                    <a:pt x="16" y="557"/>
                  </a:lnTo>
                  <a:lnTo>
                    <a:pt x="10" y="564"/>
                  </a:lnTo>
                  <a:lnTo>
                    <a:pt x="5" y="570"/>
                  </a:lnTo>
                  <a:lnTo>
                    <a:pt x="1" y="576"/>
                  </a:lnTo>
                  <a:lnTo>
                    <a:pt x="0" y="578"/>
                  </a:lnTo>
                  <a:lnTo>
                    <a:pt x="1" y="584"/>
                  </a:lnTo>
                  <a:lnTo>
                    <a:pt x="2" y="592"/>
                  </a:lnTo>
                  <a:lnTo>
                    <a:pt x="6" y="601"/>
                  </a:lnTo>
                  <a:lnTo>
                    <a:pt x="10" y="607"/>
                  </a:lnTo>
                  <a:lnTo>
                    <a:pt x="15" y="610"/>
                  </a:lnTo>
                  <a:lnTo>
                    <a:pt x="21" y="611"/>
                  </a:lnTo>
                  <a:lnTo>
                    <a:pt x="26" y="613"/>
                  </a:lnTo>
                  <a:lnTo>
                    <a:pt x="32" y="613"/>
                  </a:lnTo>
                  <a:lnTo>
                    <a:pt x="36" y="613"/>
                  </a:lnTo>
                  <a:lnTo>
                    <a:pt x="43" y="614"/>
                  </a:lnTo>
                  <a:lnTo>
                    <a:pt x="49" y="616"/>
                  </a:lnTo>
                  <a:lnTo>
                    <a:pt x="58" y="618"/>
                  </a:lnTo>
                  <a:lnTo>
                    <a:pt x="64" y="621"/>
                  </a:lnTo>
                  <a:lnTo>
                    <a:pt x="71" y="624"/>
                  </a:lnTo>
                  <a:lnTo>
                    <a:pt x="76" y="629"/>
                  </a:lnTo>
                  <a:lnTo>
                    <a:pt x="78" y="632"/>
                  </a:lnTo>
                  <a:lnTo>
                    <a:pt x="81" y="640"/>
                  </a:lnTo>
                  <a:lnTo>
                    <a:pt x="82" y="649"/>
                  </a:lnTo>
                  <a:lnTo>
                    <a:pt x="82" y="659"/>
                  </a:lnTo>
                  <a:lnTo>
                    <a:pt x="82" y="664"/>
                  </a:lnTo>
                  <a:lnTo>
                    <a:pt x="78" y="671"/>
                  </a:lnTo>
                  <a:lnTo>
                    <a:pt x="71" y="679"/>
                  </a:lnTo>
                  <a:lnTo>
                    <a:pt x="66" y="689"/>
                  </a:lnTo>
                  <a:lnTo>
                    <a:pt x="63" y="694"/>
                  </a:lnTo>
                  <a:lnTo>
                    <a:pt x="63" y="699"/>
                  </a:lnTo>
                  <a:lnTo>
                    <a:pt x="66" y="702"/>
                  </a:lnTo>
                  <a:lnTo>
                    <a:pt x="67" y="707"/>
                  </a:lnTo>
                  <a:lnTo>
                    <a:pt x="70" y="712"/>
                  </a:lnTo>
                  <a:lnTo>
                    <a:pt x="76" y="718"/>
                  </a:lnTo>
                  <a:lnTo>
                    <a:pt x="86" y="727"/>
                  </a:lnTo>
                  <a:lnTo>
                    <a:pt x="94" y="735"/>
                  </a:lnTo>
                  <a:lnTo>
                    <a:pt x="98" y="739"/>
                  </a:lnTo>
                  <a:lnTo>
                    <a:pt x="98" y="742"/>
                  </a:lnTo>
                  <a:lnTo>
                    <a:pt x="98" y="744"/>
                  </a:lnTo>
                  <a:lnTo>
                    <a:pt x="97" y="747"/>
                  </a:lnTo>
                  <a:lnTo>
                    <a:pt x="94" y="750"/>
                  </a:lnTo>
                  <a:lnTo>
                    <a:pt x="91" y="752"/>
                  </a:lnTo>
                  <a:lnTo>
                    <a:pt x="85" y="757"/>
                  </a:lnTo>
                  <a:lnTo>
                    <a:pt x="79" y="761"/>
                  </a:lnTo>
                  <a:lnTo>
                    <a:pt x="77" y="766"/>
                  </a:lnTo>
                  <a:lnTo>
                    <a:pt x="77" y="770"/>
                  </a:lnTo>
                  <a:lnTo>
                    <a:pt x="77" y="775"/>
                  </a:lnTo>
                  <a:lnTo>
                    <a:pt x="77" y="780"/>
                  </a:lnTo>
                  <a:lnTo>
                    <a:pt x="79" y="784"/>
                  </a:lnTo>
                  <a:lnTo>
                    <a:pt x="85" y="791"/>
                  </a:lnTo>
                  <a:lnTo>
                    <a:pt x="93" y="801"/>
                  </a:lnTo>
                  <a:lnTo>
                    <a:pt x="99" y="811"/>
                  </a:lnTo>
                  <a:lnTo>
                    <a:pt x="102" y="816"/>
                  </a:lnTo>
                  <a:lnTo>
                    <a:pt x="102" y="819"/>
                  </a:lnTo>
                  <a:lnTo>
                    <a:pt x="102" y="822"/>
                  </a:lnTo>
                  <a:lnTo>
                    <a:pt x="102" y="824"/>
                  </a:lnTo>
                  <a:lnTo>
                    <a:pt x="101" y="828"/>
                  </a:lnTo>
                  <a:lnTo>
                    <a:pt x="100" y="850"/>
                  </a:lnTo>
                  <a:lnTo>
                    <a:pt x="104" y="871"/>
                  </a:lnTo>
                  <a:lnTo>
                    <a:pt x="111" y="888"/>
                  </a:lnTo>
                  <a:lnTo>
                    <a:pt x="120" y="903"/>
                  </a:lnTo>
                  <a:lnTo>
                    <a:pt x="132" y="915"/>
                  </a:lnTo>
                  <a:lnTo>
                    <a:pt x="147" y="924"/>
                  </a:lnTo>
                  <a:lnTo>
                    <a:pt x="166" y="929"/>
                  </a:lnTo>
                  <a:lnTo>
                    <a:pt x="185" y="929"/>
                  </a:lnTo>
                  <a:lnTo>
                    <a:pt x="203" y="928"/>
                  </a:lnTo>
                  <a:lnTo>
                    <a:pt x="220" y="926"/>
                  </a:lnTo>
                  <a:lnTo>
                    <a:pt x="237" y="926"/>
                  </a:lnTo>
                  <a:lnTo>
                    <a:pt x="253" y="925"/>
                  </a:lnTo>
                  <a:lnTo>
                    <a:pt x="268" y="925"/>
                  </a:lnTo>
                  <a:lnTo>
                    <a:pt x="280" y="925"/>
                  </a:lnTo>
                  <a:lnTo>
                    <a:pt x="290" y="926"/>
                  </a:lnTo>
                  <a:lnTo>
                    <a:pt x="296" y="928"/>
                  </a:lnTo>
                  <a:lnTo>
                    <a:pt x="301" y="932"/>
                  </a:lnTo>
                  <a:lnTo>
                    <a:pt x="307" y="939"/>
                  </a:lnTo>
                  <a:lnTo>
                    <a:pt x="314" y="947"/>
                  </a:lnTo>
                  <a:lnTo>
                    <a:pt x="321" y="956"/>
                  </a:lnTo>
                  <a:lnTo>
                    <a:pt x="327" y="965"/>
                  </a:lnTo>
                  <a:lnTo>
                    <a:pt x="333" y="973"/>
                  </a:lnTo>
                  <a:lnTo>
                    <a:pt x="336" y="978"/>
                  </a:lnTo>
                  <a:lnTo>
                    <a:pt x="337" y="980"/>
                  </a:lnTo>
                  <a:close/>
                </a:path>
              </a:pathLst>
            </a:custGeom>
            <a:solidFill>
              <a:srgbClr val="E5CCBF"/>
            </a:solidFill>
            <a:ln w="9525">
              <a:noFill/>
              <a:round/>
              <a:headEnd/>
              <a:tailEnd/>
            </a:ln>
          </p:spPr>
          <p:txBody>
            <a:bodyPr/>
            <a:lstStyle/>
            <a:p>
              <a:endParaRPr lang="en-US">
                <a:latin typeface="Arial" charset="0"/>
              </a:endParaRPr>
            </a:p>
          </p:txBody>
        </p:sp>
        <p:sp>
          <p:nvSpPr>
            <p:cNvPr id="8254" name="Freeform 107"/>
            <p:cNvSpPr>
              <a:spLocks/>
            </p:cNvSpPr>
            <p:nvPr/>
          </p:nvSpPr>
          <p:spPr bwMode="auto">
            <a:xfrm>
              <a:off x="3626" y="2437"/>
              <a:ext cx="10" cy="9"/>
            </a:xfrm>
            <a:custGeom>
              <a:avLst/>
              <a:gdLst>
                <a:gd name="T0" fmla="*/ 1 w 22"/>
                <a:gd name="T1" fmla="*/ 0 h 18"/>
                <a:gd name="T2" fmla="*/ 1 w 22"/>
                <a:gd name="T3" fmla="*/ 0 h 18"/>
                <a:gd name="T4" fmla="*/ 0 w 22"/>
                <a:gd name="T5" fmla="*/ 1 h 18"/>
                <a:gd name="T6" fmla="*/ 0 w 22"/>
                <a:gd name="T7" fmla="*/ 1 h 18"/>
                <a:gd name="T8" fmla="*/ 0 w 22"/>
                <a:gd name="T9" fmla="*/ 1 h 18"/>
                <a:gd name="T10" fmla="*/ 0 w 22"/>
                <a:gd name="T11" fmla="*/ 1 h 18"/>
                <a:gd name="T12" fmla="*/ 0 w 22"/>
                <a:gd name="T13" fmla="*/ 1 h 18"/>
                <a:gd name="T14" fmla="*/ 0 w 22"/>
                <a:gd name="T15" fmla="*/ 1 h 18"/>
                <a:gd name="T16" fmla="*/ 0 w 22"/>
                <a:gd name="T17" fmla="*/ 1 h 18"/>
                <a:gd name="T18" fmla="*/ 1 w 22"/>
                <a:gd name="T19" fmla="*/ 1 h 18"/>
                <a:gd name="T20" fmla="*/ 1 w 22"/>
                <a:gd name="T21" fmla="*/ 1 h 18"/>
                <a:gd name="T22" fmla="*/ 1 w 22"/>
                <a:gd name="T23" fmla="*/ 1 h 18"/>
                <a:gd name="T24" fmla="*/ 1 w 2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20" y="0"/>
                  </a:moveTo>
                  <a:lnTo>
                    <a:pt x="21" y="0"/>
                  </a:lnTo>
                  <a:lnTo>
                    <a:pt x="16" y="1"/>
                  </a:lnTo>
                  <a:lnTo>
                    <a:pt x="12" y="3"/>
                  </a:lnTo>
                  <a:lnTo>
                    <a:pt x="5" y="7"/>
                  </a:lnTo>
                  <a:lnTo>
                    <a:pt x="0" y="12"/>
                  </a:lnTo>
                  <a:lnTo>
                    <a:pt x="5" y="18"/>
                  </a:lnTo>
                  <a:lnTo>
                    <a:pt x="9" y="14"/>
                  </a:lnTo>
                  <a:lnTo>
                    <a:pt x="14" y="10"/>
                  </a:lnTo>
                  <a:lnTo>
                    <a:pt x="19" y="8"/>
                  </a:lnTo>
                  <a:lnTo>
                    <a:pt x="21" y="7"/>
                  </a:lnTo>
                  <a:lnTo>
                    <a:pt x="22" y="7"/>
                  </a:lnTo>
                  <a:lnTo>
                    <a:pt x="20" y="0"/>
                  </a:lnTo>
                  <a:close/>
                </a:path>
              </a:pathLst>
            </a:custGeom>
            <a:solidFill>
              <a:srgbClr val="000000"/>
            </a:solidFill>
            <a:ln w="9525">
              <a:noFill/>
              <a:round/>
              <a:headEnd/>
              <a:tailEnd/>
            </a:ln>
          </p:spPr>
          <p:txBody>
            <a:bodyPr/>
            <a:lstStyle/>
            <a:p>
              <a:endParaRPr lang="en-US">
                <a:latin typeface="Arial" charset="0"/>
              </a:endParaRPr>
            </a:p>
          </p:txBody>
        </p:sp>
        <p:sp>
          <p:nvSpPr>
            <p:cNvPr id="8255" name="Freeform 108"/>
            <p:cNvSpPr>
              <a:spLocks/>
            </p:cNvSpPr>
            <p:nvPr/>
          </p:nvSpPr>
          <p:spPr bwMode="auto">
            <a:xfrm>
              <a:off x="3635" y="2418"/>
              <a:ext cx="34" cy="22"/>
            </a:xfrm>
            <a:custGeom>
              <a:avLst/>
              <a:gdLst>
                <a:gd name="T0" fmla="*/ 3 w 68"/>
                <a:gd name="T1" fmla="*/ 0 h 45"/>
                <a:gd name="T2" fmla="*/ 3 w 68"/>
                <a:gd name="T3" fmla="*/ 0 h 45"/>
                <a:gd name="T4" fmla="*/ 2 w 68"/>
                <a:gd name="T5" fmla="*/ 0 h 45"/>
                <a:gd name="T6" fmla="*/ 2 w 68"/>
                <a:gd name="T7" fmla="*/ 0 h 45"/>
                <a:gd name="T8" fmla="*/ 1 w 68"/>
                <a:gd name="T9" fmla="*/ 1 h 45"/>
                <a:gd name="T10" fmla="*/ 1 w 68"/>
                <a:gd name="T11" fmla="*/ 1 h 45"/>
                <a:gd name="T12" fmla="*/ 1 w 68"/>
                <a:gd name="T13" fmla="*/ 1 h 45"/>
                <a:gd name="T14" fmla="*/ 1 w 68"/>
                <a:gd name="T15" fmla="*/ 2 h 45"/>
                <a:gd name="T16" fmla="*/ 1 w 68"/>
                <a:gd name="T17" fmla="*/ 2 h 45"/>
                <a:gd name="T18" fmla="*/ 0 w 68"/>
                <a:gd name="T19" fmla="*/ 2 h 45"/>
                <a:gd name="T20" fmla="*/ 1 w 68"/>
                <a:gd name="T21" fmla="*/ 2 h 45"/>
                <a:gd name="T22" fmla="*/ 1 w 68"/>
                <a:gd name="T23" fmla="*/ 2 h 45"/>
                <a:gd name="T24" fmla="*/ 1 w 68"/>
                <a:gd name="T25" fmla="*/ 2 h 45"/>
                <a:gd name="T26" fmla="*/ 1 w 68"/>
                <a:gd name="T27" fmla="*/ 2 h 45"/>
                <a:gd name="T28" fmla="*/ 1 w 68"/>
                <a:gd name="T29" fmla="*/ 2 h 45"/>
                <a:gd name="T30" fmla="*/ 1 w 68"/>
                <a:gd name="T31" fmla="*/ 1 h 45"/>
                <a:gd name="T32" fmla="*/ 2 w 68"/>
                <a:gd name="T33" fmla="*/ 1 h 45"/>
                <a:gd name="T34" fmla="*/ 3 w 68"/>
                <a:gd name="T35" fmla="*/ 0 h 45"/>
                <a:gd name="T36" fmla="*/ 4 w 68"/>
                <a:gd name="T37" fmla="*/ 0 h 45"/>
                <a:gd name="T38" fmla="*/ 4 w 68"/>
                <a:gd name="T39" fmla="*/ 0 h 45"/>
                <a:gd name="T40" fmla="*/ 4 w 68"/>
                <a:gd name="T41" fmla="*/ 0 h 45"/>
                <a:gd name="T42" fmla="*/ 4 w 68"/>
                <a:gd name="T43" fmla="*/ 0 h 45"/>
                <a:gd name="T44" fmla="*/ 4 w 68"/>
                <a:gd name="T45" fmla="*/ 0 h 45"/>
                <a:gd name="T46" fmla="*/ 4 w 68"/>
                <a:gd name="T47" fmla="*/ 0 h 45"/>
                <a:gd name="T48" fmla="*/ 3 w 68"/>
                <a:gd name="T49" fmla="*/ 0 h 45"/>
                <a:gd name="T50" fmla="*/ 3 w 68"/>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5"/>
                <a:gd name="T80" fmla="*/ 68 w 68"/>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5">
                  <a:moveTo>
                    <a:pt x="58" y="3"/>
                  </a:moveTo>
                  <a:lnTo>
                    <a:pt x="62" y="0"/>
                  </a:lnTo>
                  <a:lnTo>
                    <a:pt x="47" y="8"/>
                  </a:lnTo>
                  <a:lnTo>
                    <a:pt x="35" y="14"/>
                  </a:lnTo>
                  <a:lnTo>
                    <a:pt x="25" y="20"/>
                  </a:lnTo>
                  <a:lnTo>
                    <a:pt x="18" y="25"/>
                  </a:lnTo>
                  <a:lnTo>
                    <a:pt x="12" y="29"/>
                  </a:lnTo>
                  <a:lnTo>
                    <a:pt x="7" y="32"/>
                  </a:lnTo>
                  <a:lnTo>
                    <a:pt x="3" y="36"/>
                  </a:lnTo>
                  <a:lnTo>
                    <a:pt x="0" y="38"/>
                  </a:lnTo>
                  <a:lnTo>
                    <a:pt x="2" y="45"/>
                  </a:lnTo>
                  <a:lnTo>
                    <a:pt x="8" y="43"/>
                  </a:lnTo>
                  <a:lnTo>
                    <a:pt x="11" y="39"/>
                  </a:lnTo>
                  <a:lnTo>
                    <a:pt x="17" y="36"/>
                  </a:lnTo>
                  <a:lnTo>
                    <a:pt x="23" y="32"/>
                  </a:lnTo>
                  <a:lnTo>
                    <a:pt x="30" y="27"/>
                  </a:lnTo>
                  <a:lnTo>
                    <a:pt x="38" y="21"/>
                  </a:lnTo>
                  <a:lnTo>
                    <a:pt x="49" y="15"/>
                  </a:lnTo>
                  <a:lnTo>
                    <a:pt x="64" y="7"/>
                  </a:lnTo>
                  <a:lnTo>
                    <a:pt x="68" y="3"/>
                  </a:lnTo>
                  <a:lnTo>
                    <a:pt x="64" y="7"/>
                  </a:lnTo>
                  <a:lnTo>
                    <a:pt x="66" y="5"/>
                  </a:lnTo>
                  <a:lnTo>
                    <a:pt x="66" y="2"/>
                  </a:lnTo>
                  <a:lnTo>
                    <a:pt x="65" y="0"/>
                  </a:lnTo>
                  <a:lnTo>
                    <a:pt x="62" y="0"/>
                  </a:lnTo>
                  <a:lnTo>
                    <a:pt x="58" y="3"/>
                  </a:lnTo>
                  <a:close/>
                </a:path>
              </a:pathLst>
            </a:custGeom>
            <a:solidFill>
              <a:srgbClr val="000000"/>
            </a:solidFill>
            <a:ln w="9525">
              <a:noFill/>
              <a:round/>
              <a:headEnd/>
              <a:tailEnd/>
            </a:ln>
          </p:spPr>
          <p:txBody>
            <a:bodyPr/>
            <a:lstStyle/>
            <a:p>
              <a:endParaRPr lang="en-US">
                <a:latin typeface="Arial" charset="0"/>
              </a:endParaRPr>
            </a:p>
          </p:txBody>
        </p:sp>
        <p:sp>
          <p:nvSpPr>
            <p:cNvPr id="8256" name="Freeform 109"/>
            <p:cNvSpPr>
              <a:spLocks/>
            </p:cNvSpPr>
            <p:nvPr/>
          </p:nvSpPr>
          <p:spPr bwMode="auto">
            <a:xfrm>
              <a:off x="3640" y="1952"/>
              <a:ext cx="27" cy="12"/>
            </a:xfrm>
            <a:custGeom>
              <a:avLst/>
              <a:gdLst>
                <a:gd name="T0" fmla="*/ 0 w 54"/>
                <a:gd name="T1" fmla="*/ 2 h 23"/>
                <a:gd name="T2" fmla="*/ 0 w 54"/>
                <a:gd name="T3" fmla="*/ 2 h 23"/>
                <a:gd name="T4" fmla="*/ 1 w 54"/>
                <a:gd name="T5" fmla="*/ 2 h 23"/>
                <a:gd name="T6" fmla="*/ 1 w 54"/>
                <a:gd name="T7" fmla="*/ 2 h 23"/>
                <a:gd name="T8" fmla="*/ 2 w 54"/>
                <a:gd name="T9" fmla="*/ 2 h 23"/>
                <a:gd name="T10" fmla="*/ 2 w 54"/>
                <a:gd name="T11" fmla="*/ 1 h 23"/>
                <a:gd name="T12" fmla="*/ 2 w 54"/>
                <a:gd name="T13" fmla="*/ 1 h 23"/>
                <a:gd name="T14" fmla="*/ 3 w 54"/>
                <a:gd name="T15" fmla="*/ 1 h 23"/>
                <a:gd name="T16" fmla="*/ 3 w 54"/>
                <a:gd name="T17" fmla="*/ 1 h 23"/>
                <a:gd name="T18" fmla="*/ 3 w 54"/>
                <a:gd name="T19" fmla="*/ 1 h 23"/>
                <a:gd name="T20" fmla="*/ 3 w 54"/>
                <a:gd name="T21" fmla="*/ 1 h 23"/>
                <a:gd name="T22" fmla="*/ 3 w 54"/>
                <a:gd name="T23" fmla="*/ 0 h 23"/>
                <a:gd name="T24" fmla="*/ 3 w 54"/>
                <a:gd name="T25" fmla="*/ 1 h 23"/>
                <a:gd name="T26" fmla="*/ 2 w 54"/>
                <a:gd name="T27" fmla="*/ 1 h 23"/>
                <a:gd name="T28" fmla="*/ 2 w 54"/>
                <a:gd name="T29" fmla="*/ 1 h 23"/>
                <a:gd name="T30" fmla="*/ 1 w 54"/>
                <a:gd name="T31" fmla="*/ 1 h 23"/>
                <a:gd name="T32" fmla="*/ 1 w 54"/>
                <a:gd name="T33" fmla="*/ 1 h 23"/>
                <a:gd name="T34" fmla="*/ 1 w 54"/>
                <a:gd name="T35" fmla="*/ 1 h 23"/>
                <a:gd name="T36" fmla="*/ 0 w 54"/>
                <a:gd name="T37" fmla="*/ 1 h 23"/>
                <a:gd name="T38" fmla="*/ 0 w 54"/>
                <a:gd name="T39" fmla="*/ 1 h 23"/>
                <a:gd name="T40" fmla="*/ 0 w 54"/>
                <a:gd name="T41" fmla="*/ 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3"/>
                <a:gd name="T65" fmla="*/ 54 w 5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3">
                  <a:moveTo>
                    <a:pt x="0" y="23"/>
                  </a:moveTo>
                  <a:lnTo>
                    <a:pt x="0" y="23"/>
                  </a:lnTo>
                  <a:lnTo>
                    <a:pt x="6" y="22"/>
                  </a:lnTo>
                  <a:lnTo>
                    <a:pt x="11" y="20"/>
                  </a:lnTo>
                  <a:lnTo>
                    <a:pt x="17" y="17"/>
                  </a:lnTo>
                  <a:lnTo>
                    <a:pt x="24" y="14"/>
                  </a:lnTo>
                  <a:lnTo>
                    <a:pt x="31" y="12"/>
                  </a:lnTo>
                  <a:lnTo>
                    <a:pt x="38" y="9"/>
                  </a:lnTo>
                  <a:lnTo>
                    <a:pt x="46" y="9"/>
                  </a:lnTo>
                  <a:lnTo>
                    <a:pt x="54" y="9"/>
                  </a:lnTo>
                  <a:lnTo>
                    <a:pt x="54" y="2"/>
                  </a:lnTo>
                  <a:lnTo>
                    <a:pt x="46" y="0"/>
                  </a:lnTo>
                  <a:lnTo>
                    <a:pt x="38" y="2"/>
                  </a:lnTo>
                  <a:lnTo>
                    <a:pt x="29" y="5"/>
                  </a:lnTo>
                  <a:lnTo>
                    <a:pt x="22" y="7"/>
                  </a:lnTo>
                  <a:lnTo>
                    <a:pt x="15" y="10"/>
                  </a:lnTo>
                  <a:lnTo>
                    <a:pt x="9" y="13"/>
                  </a:lnTo>
                  <a:lnTo>
                    <a:pt x="3" y="15"/>
                  </a:lnTo>
                  <a:lnTo>
                    <a:pt x="0" y="16"/>
                  </a:lnTo>
                  <a:lnTo>
                    <a:pt x="0" y="23"/>
                  </a:lnTo>
                  <a:close/>
                </a:path>
              </a:pathLst>
            </a:custGeom>
            <a:solidFill>
              <a:srgbClr val="000000"/>
            </a:solidFill>
            <a:ln w="9525">
              <a:noFill/>
              <a:round/>
              <a:headEnd/>
              <a:tailEnd/>
            </a:ln>
          </p:spPr>
          <p:txBody>
            <a:bodyPr/>
            <a:lstStyle/>
            <a:p>
              <a:endParaRPr lang="en-US">
                <a:latin typeface="Arial" charset="0"/>
              </a:endParaRPr>
            </a:p>
          </p:txBody>
        </p:sp>
        <p:sp>
          <p:nvSpPr>
            <p:cNvPr id="8257" name="Freeform 110"/>
            <p:cNvSpPr>
              <a:spLocks/>
            </p:cNvSpPr>
            <p:nvPr/>
          </p:nvSpPr>
          <p:spPr bwMode="auto">
            <a:xfrm>
              <a:off x="3603" y="1960"/>
              <a:ext cx="37" cy="17"/>
            </a:xfrm>
            <a:custGeom>
              <a:avLst/>
              <a:gdLst>
                <a:gd name="T0" fmla="*/ 1 w 74"/>
                <a:gd name="T1" fmla="*/ 2 h 35"/>
                <a:gd name="T2" fmla="*/ 1 w 74"/>
                <a:gd name="T3" fmla="*/ 2 h 35"/>
                <a:gd name="T4" fmla="*/ 1 w 74"/>
                <a:gd name="T5" fmla="*/ 1 h 35"/>
                <a:gd name="T6" fmla="*/ 1 w 74"/>
                <a:gd name="T7" fmla="*/ 1 h 35"/>
                <a:gd name="T8" fmla="*/ 2 w 74"/>
                <a:gd name="T9" fmla="*/ 0 h 35"/>
                <a:gd name="T10" fmla="*/ 2 w 74"/>
                <a:gd name="T11" fmla="*/ 0 h 35"/>
                <a:gd name="T12" fmla="*/ 3 w 74"/>
                <a:gd name="T13" fmla="*/ 0 h 35"/>
                <a:gd name="T14" fmla="*/ 3 w 74"/>
                <a:gd name="T15" fmla="*/ 0 h 35"/>
                <a:gd name="T16" fmla="*/ 5 w 74"/>
                <a:gd name="T17" fmla="*/ 0 h 35"/>
                <a:gd name="T18" fmla="*/ 5 w 74"/>
                <a:gd name="T19" fmla="*/ 0 h 35"/>
                <a:gd name="T20" fmla="*/ 5 w 74"/>
                <a:gd name="T21" fmla="*/ 0 h 35"/>
                <a:gd name="T22" fmla="*/ 5 w 74"/>
                <a:gd name="T23" fmla="*/ 0 h 35"/>
                <a:gd name="T24" fmla="*/ 3 w 74"/>
                <a:gd name="T25" fmla="*/ 0 h 35"/>
                <a:gd name="T26" fmla="*/ 3 w 74"/>
                <a:gd name="T27" fmla="*/ 0 h 35"/>
                <a:gd name="T28" fmla="*/ 2 w 74"/>
                <a:gd name="T29" fmla="*/ 0 h 35"/>
                <a:gd name="T30" fmla="*/ 2 w 74"/>
                <a:gd name="T31" fmla="*/ 0 h 35"/>
                <a:gd name="T32" fmla="*/ 1 w 74"/>
                <a:gd name="T33" fmla="*/ 0 h 35"/>
                <a:gd name="T34" fmla="*/ 1 w 74"/>
                <a:gd name="T35" fmla="*/ 1 h 35"/>
                <a:gd name="T36" fmla="*/ 0 w 74"/>
                <a:gd name="T37" fmla="*/ 1 h 35"/>
                <a:gd name="T38" fmla="*/ 1 w 74"/>
                <a:gd name="T39" fmla="*/ 1 h 35"/>
                <a:gd name="T40" fmla="*/ 0 w 74"/>
                <a:gd name="T41" fmla="*/ 1 h 35"/>
                <a:gd name="T42" fmla="*/ 0 w 74"/>
                <a:gd name="T43" fmla="*/ 1 h 35"/>
                <a:gd name="T44" fmla="*/ 1 w 74"/>
                <a:gd name="T45" fmla="*/ 2 h 35"/>
                <a:gd name="T46" fmla="*/ 1 w 74"/>
                <a:gd name="T47" fmla="*/ 2 h 35"/>
                <a:gd name="T48" fmla="*/ 1 w 74"/>
                <a:gd name="T49" fmla="*/ 2 h 35"/>
                <a:gd name="T50" fmla="*/ 1 w 74"/>
                <a:gd name="T51" fmla="*/ 2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35"/>
                <a:gd name="T80" fmla="*/ 74 w 74"/>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35">
                  <a:moveTo>
                    <a:pt x="2" y="35"/>
                  </a:moveTo>
                  <a:lnTo>
                    <a:pt x="5" y="34"/>
                  </a:lnTo>
                  <a:lnTo>
                    <a:pt x="15" y="27"/>
                  </a:lnTo>
                  <a:lnTo>
                    <a:pt x="24" y="21"/>
                  </a:lnTo>
                  <a:lnTo>
                    <a:pt x="35" y="15"/>
                  </a:lnTo>
                  <a:lnTo>
                    <a:pt x="45" y="12"/>
                  </a:lnTo>
                  <a:lnTo>
                    <a:pt x="53" y="9"/>
                  </a:lnTo>
                  <a:lnTo>
                    <a:pt x="61" y="8"/>
                  </a:lnTo>
                  <a:lnTo>
                    <a:pt x="68" y="7"/>
                  </a:lnTo>
                  <a:lnTo>
                    <a:pt x="74" y="7"/>
                  </a:lnTo>
                  <a:lnTo>
                    <a:pt x="74" y="0"/>
                  </a:lnTo>
                  <a:lnTo>
                    <a:pt x="68" y="0"/>
                  </a:lnTo>
                  <a:lnTo>
                    <a:pt x="61" y="1"/>
                  </a:lnTo>
                  <a:lnTo>
                    <a:pt x="53" y="2"/>
                  </a:lnTo>
                  <a:lnTo>
                    <a:pt x="43" y="5"/>
                  </a:lnTo>
                  <a:lnTo>
                    <a:pt x="32" y="8"/>
                  </a:lnTo>
                  <a:lnTo>
                    <a:pt x="22" y="14"/>
                  </a:lnTo>
                  <a:lnTo>
                    <a:pt x="11" y="20"/>
                  </a:lnTo>
                  <a:lnTo>
                    <a:pt x="0" y="29"/>
                  </a:lnTo>
                  <a:lnTo>
                    <a:pt x="2" y="28"/>
                  </a:lnTo>
                  <a:lnTo>
                    <a:pt x="0" y="29"/>
                  </a:lnTo>
                  <a:lnTo>
                    <a:pt x="0" y="31"/>
                  </a:lnTo>
                  <a:lnTo>
                    <a:pt x="1" y="32"/>
                  </a:lnTo>
                  <a:lnTo>
                    <a:pt x="2" y="34"/>
                  </a:lnTo>
                  <a:lnTo>
                    <a:pt x="5" y="34"/>
                  </a:lnTo>
                  <a:lnTo>
                    <a:pt x="2" y="35"/>
                  </a:lnTo>
                  <a:close/>
                </a:path>
              </a:pathLst>
            </a:custGeom>
            <a:solidFill>
              <a:srgbClr val="000000"/>
            </a:solidFill>
            <a:ln w="9525">
              <a:noFill/>
              <a:round/>
              <a:headEnd/>
              <a:tailEnd/>
            </a:ln>
          </p:spPr>
          <p:txBody>
            <a:bodyPr/>
            <a:lstStyle/>
            <a:p>
              <a:endParaRPr lang="en-US">
                <a:latin typeface="Arial" charset="0"/>
              </a:endParaRPr>
            </a:p>
          </p:txBody>
        </p:sp>
        <p:sp>
          <p:nvSpPr>
            <p:cNvPr id="8258" name="Freeform 111"/>
            <p:cNvSpPr>
              <a:spLocks/>
            </p:cNvSpPr>
            <p:nvPr/>
          </p:nvSpPr>
          <p:spPr bwMode="auto">
            <a:xfrm>
              <a:off x="3544" y="1974"/>
              <a:ext cx="60" cy="26"/>
            </a:xfrm>
            <a:custGeom>
              <a:avLst/>
              <a:gdLst>
                <a:gd name="T0" fmla="*/ 1 w 119"/>
                <a:gd name="T1" fmla="*/ 3 h 52"/>
                <a:gd name="T2" fmla="*/ 1 w 119"/>
                <a:gd name="T3" fmla="*/ 3 h 52"/>
                <a:gd name="T4" fmla="*/ 2 w 119"/>
                <a:gd name="T5" fmla="*/ 3 h 52"/>
                <a:gd name="T6" fmla="*/ 2 w 119"/>
                <a:gd name="T7" fmla="*/ 2 h 52"/>
                <a:gd name="T8" fmla="*/ 3 w 119"/>
                <a:gd name="T9" fmla="*/ 2 h 52"/>
                <a:gd name="T10" fmla="*/ 3 w 119"/>
                <a:gd name="T11" fmla="*/ 2 h 52"/>
                <a:gd name="T12" fmla="*/ 4 w 119"/>
                <a:gd name="T13" fmla="*/ 1 h 52"/>
                <a:gd name="T14" fmla="*/ 5 w 119"/>
                <a:gd name="T15" fmla="*/ 1 h 52"/>
                <a:gd name="T16" fmla="*/ 6 w 119"/>
                <a:gd name="T17" fmla="*/ 1 h 52"/>
                <a:gd name="T18" fmla="*/ 8 w 119"/>
                <a:gd name="T19" fmla="*/ 1 h 52"/>
                <a:gd name="T20" fmla="*/ 8 w 119"/>
                <a:gd name="T21" fmla="*/ 0 h 52"/>
                <a:gd name="T22" fmla="*/ 6 w 119"/>
                <a:gd name="T23" fmla="*/ 1 h 52"/>
                <a:gd name="T24" fmla="*/ 5 w 119"/>
                <a:gd name="T25" fmla="*/ 1 h 52"/>
                <a:gd name="T26" fmla="*/ 4 w 119"/>
                <a:gd name="T27" fmla="*/ 1 h 52"/>
                <a:gd name="T28" fmla="*/ 3 w 119"/>
                <a:gd name="T29" fmla="*/ 1 h 52"/>
                <a:gd name="T30" fmla="*/ 2 w 119"/>
                <a:gd name="T31" fmla="*/ 1 h 52"/>
                <a:gd name="T32" fmla="*/ 2 w 119"/>
                <a:gd name="T33" fmla="*/ 2 h 52"/>
                <a:gd name="T34" fmla="*/ 1 w 119"/>
                <a:gd name="T35" fmla="*/ 3 h 52"/>
                <a:gd name="T36" fmla="*/ 0 w 119"/>
                <a:gd name="T37" fmla="*/ 3 h 52"/>
                <a:gd name="T38" fmla="*/ 0 w 119"/>
                <a:gd name="T39" fmla="*/ 3 h 52"/>
                <a:gd name="T40" fmla="*/ 1 w 119"/>
                <a:gd name="T41" fmla="*/ 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52"/>
                <a:gd name="T65" fmla="*/ 119 w 11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52">
                  <a:moveTo>
                    <a:pt x="7" y="52"/>
                  </a:moveTo>
                  <a:lnTo>
                    <a:pt x="7" y="52"/>
                  </a:lnTo>
                  <a:lnTo>
                    <a:pt x="17" y="38"/>
                  </a:lnTo>
                  <a:lnTo>
                    <a:pt x="25" y="30"/>
                  </a:lnTo>
                  <a:lnTo>
                    <a:pt x="34" y="23"/>
                  </a:lnTo>
                  <a:lnTo>
                    <a:pt x="45" y="17"/>
                  </a:lnTo>
                  <a:lnTo>
                    <a:pt x="57" y="14"/>
                  </a:lnTo>
                  <a:lnTo>
                    <a:pt x="73" y="11"/>
                  </a:lnTo>
                  <a:lnTo>
                    <a:pt x="94" y="9"/>
                  </a:lnTo>
                  <a:lnTo>
                    <a:pt x="119" y="7"/>
                  </a:lnTo>
                  <a:lnTo>
                    <a:pt x="119" y="0"/>
                  </a:lnTo>
                  <a:lnTo>
                    <a:pt x="94" y="2"/>
                  </a:lnTo>
                  <a:lnTo>
                    <a:pt x="73" y="4"/>
                  </a:lnTo>
                  <a:lnTo>
                    <a:pt x="57" y="7"/>
                  </a:lnTo>
                  <a:lnTo>
                    <a:pt x="42" y="10"/>
                  </a:lnTo>
                  <a:lnTo>
                    <a:pt x="30" y="16"/>
                  </a:lnTo>
                  <a:lnTo>
                    <a:pt x="20" y="23"/>
                  </a:lnTo>
                  <a:lnTo>
                    <a:pt x="10" y="33"/>
                  </a:lnTo>
                  <a:lnTo>
                    <a:pt x="0" y="47"/>
                  </a:lnTo>
                  <a:lnTo>
                    <a:pt x="7" y="52"/>
                  </a:lnTo>
                  <a:close/>
                </a:path>
              </a:pathLst>
            </a:custGeom>
            <a:solidFill>
              <a:srgbClr val="000000"/>
            </a:solidFill>
            <a:ln w="9525">
              <a:noFill/>
              <a:round/>
              <a:headEnd/>
              <a:tailEnd/>
            </a:ln>
          </p:spPr>
          <p:txBody>
            <a:bodyPr/>
            <a:lstStyle/>
            <a:p>
              <a:endParaRPr lang="en-US">
                <a:latin typeface="Arial" charset="0"/>
              </a:endParaRPr>
            </a:p>
          </p:txBody>
        </p:sp>
        <p:sp>
          <p:nvSpPr>
            <p:cNvPr id="8259" name="Freeform 112"/>
            <p:cNvSpPr>
              <a:spLocks/>
            </p:cNvSpPr>
            <p:nvPr/>
          </p:nvSpPr>
          <p:spPr bwMode="auto">
            <a:xfrm>
              <a:off x="3541" y="1998"/>
              <a:ext cx="10" cy="9"/>
            </a:xfrm>
            <a:custGeom>
              <a:avLst/>
              <a:gdLst>
                <a:gd name="T0" fmla="*/ 2 w 18"/>
                <a:gd name="T1" fmla="*/ 0 h 20"/>
                <a:gd name="T2" fmla="*/ 2 w 18"/>
                <a:gd name="T3" fmla="*/ 0 h 20"/>
                <a:gd name="T4" fmla="*/ 1 w 18"/>
                <a:gd name="T5" fmla="*/ 0 h 20"/>
                <a:gd name="T6" fmla="*/ 1 w 18"/>
                <a:gd name="T7" fmla="*/ 0 h 20"/>
                <a:gd name="T8" fmla="*/ 1 w 18"/>
                <a:gd name="T9" fmla="*/ 0 h 20"/>
                <a:gd name="T10" fmla="*/ 1 w 18"/>
                <a:gd name="T11" fmla="*/ 0 h 20"/>
                <a:gd name="T12" fmla="*/ 1 w 18"/>
                <a:gd name="T13" fmla="*/ 0 h 20"/>
                <a:gd name="T14" fmla="*/ 0 w 18"/>
                <a:gd name="T15" fmla="*/ 0 h 20"/>
                <a:gd name="T16" fmla="*/ 1 w 18"/>
                <a:gd name="T17" fmla="*/ 1 h 20"/>
                <a:gd name="T18" fmla="*/ 1 w 18"/>
                <a:gd name="T19" fmla="*/ 1 h 20"/>
                <a:gd name="T20" fmla="*/ 1 w 18"/>
                <a:gd name="T21" fmla="*/ 0 h 20"/>
                <a:gd name="T22" fmla="*/ 1 w 18"/>
                <a:gd name="T23" fmla="*/ 0 h 20"/>
                <a:gd name="T24" fmla="*/ 2 w 1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8" y="16"/>
                  </a:moveTo>
                  <a:lnTo>
                    <a:pt x="18" y="16"/>
                  </a:lnTo>
                  <a:lnTo>
                    <a:pt x="13" y="10"/>
                  </a:lnTo>
                  <a:lnTo>
                    <a:pt x="7" y="10"/>
                  </a:lnTo>
                  <a:lnTo>
                    <a:pt x="7" y="14"/>
                  </a:lnTo>
                  <a:lnTo>
                    <a:pt x="13" y="5"/>
                  </a:lnTo>
                  <a:lnTo>
                    <a:pt x="6" y="0"/>
                  </a:lnTo>
                  <a:lnTo>
                    <a:pt x="0" y="14"/>
                  </a:lnTo>
                  <a:lnTo>
                    <a:pt x="7" y="20"/>
                  </a:lnTo>
                  <a:lnTo>
                    <a:pt x="13" y="17"/>
                  </a:lnTo>
                  <a:lnTo>
                    <a:pt x="11" y="16"/>
                  </a:lnTo>
                  <a:lnTo>
                    <a:pt x="18" y="16"/>
                  </a:lnTo>
                  <a:close/>
                </a:path>
              </a:pathLst>
            </a:custGeom>
            <a:solidFill>
              <a:srgbClr val="000000"/>
            </a:solidFill>
            <a:ln w="9525">
              <a:noFill/>
              <a:round/>
              <a:headEnd/>
              <a:tailEnd/>
            </a:ln>
          </p:spPr>
          <p:txBody>
            <a:bodyPr/>
            <a:lstStyle/>
            <a:p>
              <a:endParaRPr lang="en-US">
                <a:latin typeface="Arial" charset="0"/>
              </a:endParaRPr>
            </a:p>
          </p:txBody>
        </p:sp>
        <p:sp>
          <p:nvSpPr>
            <p:cNvPr id="8260" name="Freeform 113"/>
            <p:cNvSpPr>
              <a:spLocks/>
            </p:cNvSpPr>
            <p:nvPr/>
          </p:nvSpPr>
          <p:spPr bwMode="auto">
            <a:xfrm>
              <a:off x="3540" y="2006"/>
              <a:ext cx="11" cy="7"/>
            </a:xfrm>
            <a:custGeom>
              <a:avLst/>
              <a:gdLst>
                <a:gd name="T0" fmla="*/ 0 w 22"/>
                <a:gd name="T1" fmla="*/ 0 h 15"/>
                <a:gd name="T2" fmla="*/ 0 w 22"/>
                <a:gd name="T3" fmla="*/ 0 h 15"/>
                <a:gd name="T4" fmla="*/ 1 w 22"/>
                <a:gd name="T5" fmla="*/ 0 h 15"/>
                <a:gd name="T6" fmla="*/ 1 w 22"/>
                <a:gd name="T7" fmla="*/ 0 h 15"/>
                <a:gd name="T8" fmla="*/ 1 w 22"/>
                <a:gd name="T9" fmla="*/ 0 h 15"/>
                <a:gd name="T10" fmla="*/ 1 w 22"/>
                <a:gd name="T11" fmla="*/ 0 h 15"/>
                <a:gd name="T12" fmla="*/ 1 w 22"/>
                <a:gd name="T13" fmla="*/ 0 h 15"/>
                <a:gd name="T14" fmla="*/ 1 w 22"/>
                <a:gd name="T15" fmla="*/ 0 h 15"/>
                <a:gd name="T16" fmla="*/ 1 w 22"/>
                <a:gd name="T17" fmla="*/ 0 h 15"/>
                <a:gd name="T18" fmla="*/ 1 w 22"/>
                <a:gd name="T19" fmla="*/ 0 h 15"/>
                <a:gd name="T20" fmla="*/ 0 w 22"/>
                <a:gd name="T21" fmla="*/ 0 h 15"/>
                <a:gd name="T22" fmla="*/ 0 w 22"/>
                <a:gd name="T23" fmla="*/ 0 h 15"/>
                <a:gd name="T24" fmla="*/ 0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0" y="15"/>
                  </a:moveTo>
                  <a:lnTo>
                    <a:pt x="0" y="15"/>
                  </a:lnTo>
                  <a:lnTo>
                    <a:pt x="11" y="13"/>
                  </a:lnTo>
                  <a:lnTo>
                    <a:pt x="17" y="11"/>
                  </a:lnTo>
                  <a:lnTo>
                    <a:pt x="21" y="6"/>
                  </a:lnTo>
                  <a:lnTo>
                    <a:pt x="22" y="0"/>
                  </a:lnTo>
                  <a:lnTo>
                    <a:pt x="15" y="0"/>
                  </a:lnTo>
                  <a:lnTo>
                    <a:pt x="14" y="4"/>
                  </a:lnTo>
                  <a:lnTo>
                    <a:pt x="9" y="6"/>
                  </a:lnTo>
                  <a:lnTo>
                    <a:pt x="0" y="8"/>
                  </a:lnTo>
                  <a:lnTo>
                    <a:pt x="0" y="15"/>
                  </a:lnTo>
                  <a:close/>
                </a:path>
              </a:pathLst>
            </a:custGeom>
            <a:solidFill>
              <a:srgbClr val="000000"/>
            </a:solidFill>
            <a:ln w="9525">
              <a:noFill/>
              <a:round/>
              <a:headEnd/>
              <a:tailEnd/>
            </a:ln>
          </p:spPr>
          <p:txBody>
            <a:bodyPr/>
            <a:lstStyle/>
            <a:p>
              <a:endParaRPr lang="en-US">
                <a:latin typeface="Arial" charset="0"/>
              </a:endParaRPr>
            </a:p>
          </p:txBody>
        </p:sp>
        <p:sp>
          <p:nvSpPr>
            <p:cNvPr id="8261" name="Freeform 114"/>
            <p:cNvSpPr>
              <a:spLocks/>
            </p:cNvSpPr>
            <p:nvPr/>
          </p:nvSpPr>
          <p:spPr bwMode="auto">
            <a:xfrm>
              <a:off x="3523" y="2010"/>
              <a:ext cx="17" cy="14"/>
            </a:xfrm>
            <a:custGeom>
              <a:avLst/>
              <a:gdLst>
                <a:gd name="T0" fmla="*/ 0 w 33"/>
                <a:gd name="T1" fmla="*/ 1 h 29"/>
                <a:gd name="T2" fmla="*/ 0 w 33"/>
                <a:gd name="T3" fmla="*/ 1 h 29"/>
                <a:gd name="T4" fmla="*/ 1 w 33"/>
                <a:gd name="T5" fmla="*/ 1 h 29"/>
                <a:gd name="T6" fmla="*/ 1 w 33"/>
                <a:gd name="T7" fmla="*/ 1 h 29"/>
                <a:gd name="T8" fmla="*/ 2 w 33"/>
                <a:gd name="T9" fmla="*/ 0 h 29"/>
                <a:gd name="T10" fmla="*/ 3 w 33"/>
                <a:gd name="T11" fmla="*/ 0 h 29"/>
                <a:gd name="T12" fmla="*/ 3 w 33"/>
                <a:gd name="T13" fmla="*/ 0 h 29"/>
                <a:gd name="T14" fmla="*/ 2 w 33"/>
                <a:gd name="T15" fmla="*/ 0 h 29"/>
                <a:gd name="T16" fmla="*/ 1 w 33"/>
                <a:gd name="T17" fmla="*/ 0 h 29"/>
                <a:gd name="T18" fmla="*/ 1 w 33"/>
                <a:gd name="T19" fmla="*/ 1 h 29"/>
                <a:gd name="T20" fmla="*/ 0 w 33"/>
                <a:gd name="T21" fmla="*/ 1 h 29"/>
                <a:gd name="T22" fmla="*/ 0 w 33"/>
                <a:gd name="T23" fmla="*/ 1 h 29"/>
                <a:gd name="T24" fmla="*/ 0 w 33"/>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0" y="29"/>
                  </a:moveTo>
                  <a:lnTo>
                    <a:pt x="0" y="29"/>
                  </a:lnTo>
                  <a:lnTo>
                    <a:pt x="10" y="26"/>
                  </a:lnTo>
                  <a:lnTo>
                    <a:pt x="16" y="17"/>
                  </a:lnTo>
                  <a:lnTo>
                    <a:pt x="23" y="12"/>
                  </a:lnTo>
                  <a:lnTo>
                    <a:pt x="33" y="7"/>
                  </a:lnTo>
                  <a:lnTo>
                    <a:pt x="33" y="0"/>
                  </a:lnTo>
                  <a:lnTo>
                    <a:pt x="19" y="5"/>
                  </a:lnTo>
                  <a:lnTo>
                    <a:pt x="12" y="13"/>
                  </a:lnTo>
                  <a:lnTo>
                    <a:pt x="6" y="19"/>
                  </a:lnTo>
                  <a:lnTo>
                    <a:pt x="0" y="20"/>
                  </a:lnTo>
                  <a:lnTo>
                    <a:pt x="0" y="29"/>
                  </a:lnTo>
                  <a:close/>
                </a:path>
              </a:pathLst>
            </a:custGeom>
            <a:solidFill>
              <a:srgbClr val="000000"/>
            </a:solidFill>
            <a:ln w="9525">
              <a:noFill/>
              <a:round/>
              <a:headEnd/>
              <a:tailEnd/>
            </a:ln>
          </p:spPr>
          <p:txBody>
            <a:bodyPr/>
            <a:lstStyle/>
            <a:p>
              <a:endParaRPr lang="en-US">
                <a:latin typeface="Arial" charset="0"/>
              </a:endParaRPr>
            </a:p>
          </p:txBody>
        </p:sp>
        <p:sp>
          <p:nvSpPr>
            <p:cNvPr id="8262" name="Freeform 115"/>
            <p:cNvSpPr>
              <a:spLocks/>
            </p:cNvSpPr>
            <p:nvPr/>
          </p:nvSpPr>
          <p:spPr bwMode="auto">
            <a:xfrm>
              <a:off x="3511" y="2018"/>
              <a:ext cx="12" cy="6"/>
            </a:xfrm>
            <a:custGeom>
              <a:avLst/>
              <a:gdLst>
                <a:gd name="T0" fmla="*/ 1 w 24"/>
                <a:gd name="T1" fmla="*/ 0 h 13"/>
                <a:gd name="T2" fmla="*/ 1 w 24"/>
                <a:gd name="T3" fmla="*/ 0 h 13"/>
                <a:gd name="T4" fmla="*/ 1 w 24"/>
                <a:gd name="T5" fmla="*/ 0 h 13"/>
                <a:gd name="T6" fmla="*/ 1 w 24"/>
                <a:gd name="T7" fmla="*/ 0 h 13"/>
                <a:gd name="T8" fmla="*/ 1 w 24"/>
                <a:gd name="T9" fmla="*/ 0 h 13"/>
                <a:gd name="T10" fmla="*/ 2 w 24"/>
                <a:gd name="T11" fmla="*/ 0 h 13"/>
                <a:gd name="T12" fmla="*/ 2 w 24"/>
                <a:gd name="T13" fmla="*/ 0 h 13"/>
                <a:gd name="T14" fmla="*/ 1 w 24"/>
                <a:gd name="T15" fmla="*/ 0 h 13"/>
                <a:gd name="T16" fmla="*/ 1 w 24"/>
                <a:gd name="T17" fmla="*/ 0 h 13"/>
                <a:gd name="T18" fmla="*/ 1 w 24"/>
                <a:gd name="T19" fmla="*/ 0 h 13"/>
                <a:gd name="T20" fmla="*/ 1 w 24"/>
                <a:gd name="T21" fmla="*/ 0 h 13"/>
                <a:gd name="T22" fmla="*/ 1 w 24"/>
                <a:gd name="T23" fmla="*/ 0 h 13"/>
                <a:gd name="T24" fmla="*/ 1 w 24"/>
                <a:gd name="T25" fmla="*/ 0 h 13"/>
                <a:gd name="T26" fmla="*/ 1 w 24"/>
                <a:gd name="T27" fmla="*/ 0 h 13"/>
                <a:gd name="T28" fmla="*/ 1 w 24"/>
                <a:gd name="T29" fmla="*/ 0 h 13"/>
                <a:gd name="T30" fmla="*/ 0 w 24"/>
                <a:gd name="T31" fmla="*/ 0 h 13"/>
                <a:gd name="T32" fmla="*/ 1 w 24"/>
                <a:gd name="T33" fmla="*/ 0 h 13"/>
                <a:gd name="T34" fmla="*/ 1 w 24"/>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3"/>
                <a:gd name="T56" fmla="*/ 24 w 2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3">
                  <a:moveTo>
                    <a:pt x="8" y="4"/>
                  </a:moveTo>
                  <a:lnTo>
                    <a:pt x="2" y="7"/>
                  </a:lnTo>
                  <a:lnTo>
                    <a:pt x="5" y="8"/>
                  </a:lnTo>
                  <a:lnTo>
                    <a:pt x="9" y="10"/>
                  </a:lnTo>
                  <a:lnTo>
                    <a:pt x="15" y="11"/>
                  </a:lnTo>
                  <a:lnTo>
                    <a:pt x="24" y="13"/>
                  </a:lnTo>
                  <a:lnTo>
                    <a:pt x="24" y="4"/>
                  </a:lnTo>
                  <a:lnTo>
                    <a:pt x="15" y="4"/>
                  </a:lnTo>
                  <a:lnTo>
                    <a:pt x="9" y="3"/>
                  </a:lnTo>
                  <a:lnTo>
                    <a:pt x="7" y="1"/>
                  </a:lnTo>
                  <a:lnTo>
                    <a:pt x="7" y="0"/>
                  </a:lnTo>
                  <a:lnTo>
                    <a:pt x="1" y="4"/>
                  </a:lnTo>
                  <a:lnTo>
                    <a:pt x="7" y="0"/>
                  </a:lnTo>
                  <a:lnTo>
                    <a:pt x="3" y="0"/>
                  </a:lnTo>
                  <a:lnTo>
                    <a:pt x="1" y="1"/>
                  </a:lnTo>
                  <a:lnTo>
                    <a:pt x="0" y="5"/>
                  </a:lnTo>
                  <a:lnTo>
                    <a:pt x="2" y="7"/>
                  </a:lnTo>
                  <a:lnTo>
                    <a:pt x="8" y="4"/>
                  </a:lnTo>
                  <a:close/>
                </a:path>
              </a:pathLst>
            </a:custGeom>
            <a:solidFill>
              <a:srgbClr val="000000"/>
            </a:solidFill>
            <a:ln w="9525">
              <a:noFill/>
              <a:round/>
              <a:headEnd/>
              <a:tailEnd/>
            </a:ln>
          </p:spPr>
          <p:txBody>
            <a:bodyPr/>
            <a:lstStyle/>
            <a:p>
              <a:endParaRPr lang="en-US">
                <a:latin typeface="Arial" charset="0"/>
              </a:endParaRPr>
            </a:p>
          </p:txBody>
        </p:sp>
        <p:sp>
          <p:nvSpPr>
            <p:cNvPr id="8263" name="Freeform 116"/>
            <p:cNvSpPr>
              <a:spLocks/>
            </p:cNvSpPr>
            <p:nvPr/>
          </p:nvSpPr>
          <p:spPr bwMode="auto">
            <a:xfrm>
              <a:off x="3512" y="2019"/>
              <a:ext cx="5" cy="14"/>
            </a:xfrm>
            <a:custGeom>
              <a:avLst/>
              <a:gdLst>
                <a:gd name="T0" fmla="*/ 1 w 10"/>
                <a:gd name="T1" fmla="*/ 2 h 27"/>
                <a:gd name="T2" fmla="*/ 1 w 10"/>
                <a:gd name="T3" fmla="*/ 2 h 27"/>
                <a:gd name="T4" fmla="*/ 1 w 10"/>
                <a:gd name="T5" fmla="*/ 2 h 27"/>
                <a:gd name="T6" fmla="*/ 1 w 10"/>
                <a:gd name="T7" fmla="*/ 1 h 27"/>
                <a:gd name="T8" fmla="*/ 1 w 10"/>
                <a:gd name="T9" fmla="*/ 1 h 27"/>
                <a:gd name="T10" fmla="*/ 1 w 10"/>
                <a:gd name="T11" fmla="*/ 0 h 27"/>
                <a:gd name="T12" fmla="*/ 0 w 10"/>
                <a:gd name="T13" fmla="*/ 0 h 27"/>
                <a:gd name="T14" fmla="*/ 1 w 10"/>
                <a:gd name="T15" fmla="*/ 1 h 27"/>
                <a:gd name="T16" fmla="*/ 1 w 10"/>
                <a:gd name="T17" fmla="*/ 1 h 27"/>
                <a:gd name="T18" fmla="*/ 1 w 10"/>
                <a:gd name="T19" fmla="*/ 2 h 27"/>
                <a:gd name="T20" fmla="*/ 1 w 10"/>
                <a:gd name="T21" fmla="*/ 2 h 27"/>
                <a:gd name="T22" fmla="*/ 1 w 10"/>
                <a:gd name="T23" fmla="*/ 2 h 27"/>
                <a:gd name="T24" fmla="*/ 1 w 10"/>
                <a:gd name="T25" fmla="*/ 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7"/>
                <a:gd name="T41" fmla="*/ 10 w 1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7">
                  <a:moveTo>
                    <a:pt x="10" y="27"/>
                  </a:moveTo>
                  <a:lnTo>
                    <a:pt x="10" y="26"/>
                  </a:lnTo>
                  <a:lnTo>
                    <a:pt x="10" y="19"/>
                  </a:lnTo>
                  <a:lnTo>
                    <a:pt x="9" y="10"/>
                  </a:lnTo>
                  <a:lnTo>
                    <a:pt x="8" y="3"/>
                  </a:lnTo>
                  <a:lnTo>
                    <a:pt x="7" y="0"/>
                  </a:lnTo>
                  <a:lnTo>
                    <a:pt x="0" y="0"/>
                  </a:lnTo>
                  <a:lnTo>
                    <a:pt x="1" y="3"/>
                  </a:lnTo>
                  <a:lnTo>
                    <a:pt x="2" y="10"/>
                  </a:lnTo>
                  <a:lnTo>
                    <a:pt x="4" y="19"/>
                  </a:lnTo>
                  <a:lnTo>
                    <a:pt x="4" y="26"/>
                  </a:lnTo>
                  <a:lnTo>
                    <a:pt x="4" y="25"/>
                  </a:lnTo>
                  <a:lnTo>
                    <a:pt x="10" y="27"/>
                  </a:lnTo>
                  <a:close/>
                </a:path>
              </a:pathLst>
            </a:custGeom>
            <a:solidFill>
              <a:srgbClr val="000000"/>
            </a:solidFill>
            <a:ln w="9525">
              <a:noFill/>
              <a:round/>
              <a:headEnd/>
              <a:tailEnd/>
            </a:ln>
          </p:spPr>
          <p:txBody>
            <a:bodyPr/>
            <a:lstStyle/>
            <a:p>
              <a:endParaRPr lang="en-US">
                <a:latin typeface="Arial" charset="0"/>
              </a:endParaRPr>
            </a:p>
          </p:txBody>
        </p:sp>
        <p:sp>
          <p:nvSpPr>
            <p:cNvPr id="8264" name="Freeform 117"/>
            <p:cNvSpPr>
              <a:spLocks/>
            </p:cNvSpPr>
            <p:nvPr/>
          </p:nvSpPr>
          <p:spPr bwMode="auto">
            <a:xfrm>
              <a:off x="3513" y="2032"/>
              <a:ext cx="17" cy="20"/>
            </a:xfrm>
            <a:custGeom>
              <a:avLst/>
              <a:gdLst>
                <a:gd name="T0" fmla="*/ 3 w 33"/>
                <a:gd name="T1" fmla="*/ 3 h 39"/>
                <a:gd name="T2" fmla="*/ 2 w 33"/>
                <a:gd name="T3" fmla="*/ 2 h 39"/>
                <a:gd name="T4" fmla="*/ 2 w 33"/>
                <a:gd name="T5" fmla="*/ 2 h 39"/>
                <a:gd name="T6" fmla="*/ 1 w 33"/>
                <a:gd name="T7" fmla="*/ 2 h 39"/>
                <a:gd name="T8" fmla="*/ 1 w 33"/>
                <a:gd name="T9" fmla="*/ 1 h 39"/>
                <a:gd name="T10" fmla="*/ 1 w 33"/>
                <a:gd name="T11" fmla="*/ 1 h 39"/>
                <a:gd name="T12" fmla="*/ 0 w 33"/>
                <a:gd name="T13" fmla="*/ 0 h 39"/>
                <a:gd name="T14" fmla="*/ 0 w 33"/>
                <a:gd name="T15" fmla="*/ 1 h 39"/>
                <a:gd name="T16" fmla="*/ 1 w 33"/>
                <a:gd name="T17" fmla="*/ 2 h 39"/>
                <a:gd name="T18" fmla="*/ 2 w 33"/>
                <a:gd name="T19" fmla="*/ 3 h 39"/>
                <a:gd name="T20" fmla="*/ 2 w 33"/>
                <a:gd name="T21" fmla="*/ 3 h 39"/>
                <a:gd name="T22" fmla="*/ 2 w 33"/>
                <a:gd name="T23" fmla="*/ 3 h 39"/>
                <a:gd name="T24" fmla="*/ 2 w 33"/>
                <a:gd name="T25" fmla="*/ 3 h 39"/>
                <a:gd name="T26" fmla="*/ 2 w 33"/>
                <a:gd name="T27" fmla="*/ 3 h 39"/>
                <a:gd name="T28" fmla="*/ 3 w 33"/>
                <a:gd name="T29" fmla="*/ 3 h 39"/>
                <a:gd name="T30" fmla="*/ 2 w 33"/>
                <a:gd name="T31" fmla="*/ 3 h 39"/>
                <a:gd name="T32" fmla="*/ 2 w 33"/>
                <a:gd name="T33" fmla="*/ 2 h 39"/>
                <a:gd name="T34" fmla="*/ 3 w 33"/>
                <a:gd name="T35" fmla="*/ 3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33" y="38"/>
                  </a:moveTo>
                  <a:lnTo>
                    <a:pt x="29" y="32"/>
                  </a:lnTo>
                  <a:lnTo>
                    <a:pt x="19" y="29"/>
                  </a:lnTo>
                  <a:lnTo>
                    <a:pt x="12" y="23"/>
                  </a:lnTo>
                  <a:lnTo>
                    <a:pt x="6" y="15"/>
                  </a:lnTo>
                  <a:lnTo>
                    <a:pt x="6" y="2"/>
                  </a:lnTo>
                  <a:lnTo>
                    <a:pt x="0" y="0"/>
                  </a:lnTo>
                  <a:lnTo>
                    <a:pt x="0" y="15"/>
                  </a:lnTo>
                  <a:lnTo>
                    <a:pt x="5" y="28"/>
                  </a:lnTo>
                  <a:lnTo>
                    <a:pt x="17" y="36"/>
                  </a:lnTo>
                  <a:lnTo>
                    <a:pt x="29" y="39"/>
                  </a:lnTo>
                  <a:lnTo>
                    <a:pt x="26" y="34"/>
                  </a:lnTo>
                  <a:lnTo>
                    <a:pt x="29" y="39"/>
                  </a:lnTo>
                  <a:lnTo>
                    <a:pt x="32" y="38"/>
                  </a:lnTo>
                  <a:lnTo>
                    <a:pt x="33" y="36"/>
                  </a:lnTo>
                  <a:lnTo>
                    <a:pt x="32" y="34"/>
                  </a:lnTo>
                  <a:lnTo>
                    <a:pt x="29" y="32"/>
                  </a:lnTo>
                  <a:lnTo>
                    <a:pt x="33" y="38"/>
                  </a:lnTo>
                  <a:close/>
                </a:path>
              </a:pathLst>
            </a:custGeom>
            <a:solidFill>
              <a:srgbClr val="000000"/>
            </a:solidFill>
            <a:ln w="9525">
              <a:noFill/>
              <a:round/>
              <a:headEnd/>
              <a:tailEnd/>
            </a:ln>
          </p:spPr>
          <p:txBody>
            <a:bodyPr/>
            <a:lstStyle/>
            <a:p>
              <a:endParaRPr lang="en-US">
                <a:latin typeface="Arial" charset="0"/>
              </a:endParaRPr>
            </a:p>
          </p:txBody>
        </p:sp>
        <p:sp>
          <p:nvSpPr>
            <p:cNvPr id="8265" name="Freeform 118"/>
            <p:cNvSpPr>
              <a:spLocks/>
            </p:cNvSpPr>
            <p:nvPr/>
          </p:nvSpPr>
          <p:spPr bwMode="auto">
            <a:xfrm>
              <a:off x="3510" y="2049"/>
              <a:ext cx="20" cy="38"/>
            </a:xfrm>
            <a:custGeom>
              <a:avLst/>
              <a:gdLst>
                <a:gd name="T0" fmla="*/ 1 w 40"/>
                <a:gd name="T1" fmla="*/ 4 h 77"/>
                <a:gd name="T2" fmla="*/ 1 w 40"/>
                <a:gd name="T3" fmla="*/ 4 h 77"/>
                <a:gd name="T4" fmla="*/ 1 w 40"/>
                <a:gd name="T5" fmla="*/ 4 h 77"/>
                <a:gd name="T6" fmla="*/ 1 w 40"/>
                <a:gd name="T7" fmla="*/ 2 h 77"/>
                <a:gd name="T8" fmla="*/ 1 w 40"/>
                <a:gd name="T9" fmla="*/ 1 h 77"/>
                <a:gd name="T10" fmla="*/ 3 w 40"/>
                <a:gd name="T11" fmla="*/ 0 h 77"/>
                <a:gd name="T12" fmla="*/ 3 w 40"/>
                <a:gd name="T13" fmla="*/ 0 h 77"/>
                <a:gd name="T14" fmla="*/ 1 w 40"/>
                <a:gd name="T15" fmla="*/ 1 h 77"/>
                <a:gd name="T16" fmla="*/ 1 w 40"/>
                <a:gd name="T17" fmla="*/ 2 h 77"/>
                <a:gd name="T18" fmla="*/ 1 w 40"/>
                <a:gd name="T19" fmla="*/ 3 h 77"/>
                <a:gd name="T20" fmla="*/ 0 w 40"/>
                <a:gd name="T21" fmla="*/ 4 h 77"/>
                <a:gd name="T22" fmla="*/ 0 w 40"/>
                <a:gd name="T23" fmla="*/ 4 h 77"/>
                <a:gd name="T24" fmla="*/ 1 w 40"/>
                <a:gd name="T25" fmla="*/ 4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7"/>
                <a:gd name="T41" fmla="*/ 40 w 40"/>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7">
                  <a:moveTo>
                    <a:pt x="7" y="76"/>
                  </a:moveTo>
                  <a:lnTo>
                    <a:pt x="7" y="77"/>
                  </a:lnTo>
                  <a:lnTo>
                    <a:pt x="11" y="65"/>
                  </a:lnTo>
                  <a:lnTo>
                    <a:pt x="19" y="44"/>
                  </a:lnTo>
                  <a:lnTo>
                    <a:pt x="30" y="23"/>
                  </a:lnTo>
                  <a:lnTo>
                    <a:pt x="40" y="4"/>
                  </a:lnTo>
                  <a:lnTo>
                    <a:pt x="33" y="0"/>
                  </a:lnTo>
                  <a:lnTo>
                    <a:pt x="23" y="20"/>
                  </a:lnTo>
                  <a:lnTo>
                    <a:pt x="12" y="42"/>
                  </a:lnTo>
                  <a:lnTo>
                    <a:pt x="4" y="63"/>
                  </a:lnTo>
                  <a:lnTo>
                    <a:pt x="0" y="74"/>
                  </a:lnTo>
                  <a:lnTo>
                    <a:pt x="0" y="76"/>
                  </a:lnTo>
                  <a:lnTo>
                    <a:pt x="7" y="76"/>
                  </a:lnTo>
                  <a:close/>
                </a:path>
              </a:pathLst>
            </a:custGeom>
            <a:solidFill>
              <a:srgbClr val="000000"/>
            </a:solidFill>
            <a:ln w="9525">
              <a:noFill/>
              <a:round/>
              <a:headEnd/>
              <a:tailEnd/>
            </a:ln>
          </p:spPr>
          <p:txBody>
            <a:bodyPr/>
            <a:lstStyle/>
            <a:p>
              <a:endParaRPr lang="en-US">
                <a:latin typeface="Arial" charset="0"/>
              </a:endParaRPr>
            </a:p>
          </p:txBody>
        </p:sp>
        <p:sp>
          <p:nvSpPr>
            <p:cNvPr id="8266" name="Freeform 119"/>
            <p:cNvSpPr>
              <a:spLocks/>
            </p:cNvSpPr>
            <p:nvPr/>
          </p:nvSpPr>
          <p:spPr bwMode="auto">
            <a:xfrm>
              <a:off x="3492" y="2087"/>
              <a:ext cx="21" cy="42"/>
            </a:xfrm>
            <a:custGeom>
              <a:avLst/>
              <a:gdLst>
                <a:gd name="T0" fmla="*/ 0 w 43"/>
                <a:gd name="T1" fmla="*/ 5 h 84"/>
                <a:gd name="T2" fmla="*/ 0 w 43"/>
                <a:gd name="T3" fmla="*/ 5 h 84"/>
                <a:gd name="T4" fmla="*/ 0 w 43"/>
                <a:gd name="T5" fmla="*/ 5 h 84"/>
                <a:gd name="T6" fmla="*/ 0 w 43"/>
                <a:gd name="T7" fmla="*/ 5 h 84"/>
                <a:gd name="T8" fmla="*/ 1 w 43"/>
                <a:gd name="T9" fmla="*/ 3 h 84"/>
                <a:gd name="T10" fmla="*/ 1 w 43"/>
                <a:gd name="T11" fmla="*/ 3 h 84"/>
                <a:gd name="T12" fmla="*/ 1 w 43"/>
                <a:gd name="T13" fmla="*/ 1 h 84"/>
                <a:gd name="T14" fmla="*/ 2 w 43"/>
                <a:gd name="T15" fmla="*/ 1 h 84"/>
                <a:gd name="T16" fmla="*/ 2 w 43"/>
                <a:gd name="T17" fmla="*/ 1 h 84"/>
                <a:gd name="T18" fmla="*/ 2 w 43"/>
                <a:gd name="T19" fmla="*/ 0 h 84"/>
                <a:gd name="T20" fmla="*/ 2 w 43"/>
                <a:gd name="T21" fmla="*/ 0 h 84"/>
                <a:gd name="T22" fmla="*/ 2 w 43"/>
                <a:gd name="T23" fmla="*/ 1 h 84"/>
                <a:gd name="T24" fmla="*/ 1 w 43"/>
                <a:gd name="T25" fmla="*/ 1 h 84"/>
                <a:gd name="T26" fmla="*/ 1 w 43"/>
                <a:gd name="T27" fmla="*/ 1 h 84"/>
                <a:gd name="T28" fmla="*/ 1 w 43"/>
                <a:gd name="T29" fmla="*/ 3 h 84"/>
                <a:gd name="T30" fmla="*/ 0 w 43"/>
                <a:gd name="T31" fmla="*/ 3 h 84"/>
                <a:gd name="T32" fmla="*/ 0 w 43"/>
                <a:gd name="T33" fmla="*/ 5 h 84"/>
                <a:gd name="T34" fmla="*/ 0 w 43"/>
                <a:gd name="T35" fmla="*/ 5 h 84"/>
                <a:gd name="T36" fmla="*/ 0 w 43"/>
                <a:gd name="T37" fmla="*/ 5 h 84"/>
                <a:gd name="T38" fmla="*/ 0 w 43"/>
                <a:gd name="T39" fmla="*/ 5 h 84"/>
                <a:gd name="T40" fmla="*/ 0 w 43"/>
                <a:gd name="T41" fmla="*/ 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84"/>
                <a:gd name="T65" fmla="*/ 43 w 4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84">
                  <a:moveTo>
                    <a:pt x="7" y="84"/>
                  </a:moveTo>
                  <a:lnTo>
                    <a:pt x="7" y="84"/>
                  </a:lnTo>
                  <a:lnTo>
                    <a:pt x="9" y="78"/>
                  </a:lnTo>
                  <a:lnTo>
                    <a:pt x="14" y="68"/>
                  </a:lnTo>
                  <a:lnTo>
                    <a:pt x="19" y="56"/>
                  </a:lnTo>
                  <a:lnTo>
                    <a:pt x="25" y="42"/>
                  </a:lnTo>
                  <a:lnTo>
                    <a:pt x="31" y="28"/>
                  </a:lnTo>
                  <a:lnTo>
                    <a:pt x="37" y="16"/>
                  </a:lnTo>
                  <a:lnTo>
                    <a:pt x="40" y="6"/>
                  </a:lnTo>
                  <a:lnTo>
                    <a:pt x="43" y="0"/>
                  </a:lnTo>
                  <a:lnTo>
                    <a:pt x="36" y="0"/>
                  </a:lnTo>
                  <a:lnTo>
                    <a:pt x="33" y="4"/>
                  </a:lnTo>
                  <a:lnTo>
                    <a:pt x="30" y="13"/>
                  </a:lnTo>
                  <a:lnTo>
                    <a:pt x="24" y="26"/>
                  </a:lnTo>
                  <a:lnTo>
                    <a:pt x="18" y="40"/>
                  </a:lnTo>
                  <a:lnTo>
                    <a:pt x="13" y="54"/>
                  </a:lnTo>
                  <a:lnTo>
                    <a:pt x="7" y="65"/>
                  </a:lnTo>
                  <a:lnTo>
                    <a:pt x="2" y="76"/>
                  </a:lnTo>
                  <a:lnTo>
                    <a:pt x="0" y="81"/>
                  </a:lnTo>
                  <a:lnTo>
                    <a:pt x="7" y="84"/>
                  </a:lnTo>
                  <a:close/>
                </a:path>
              </a:pathLst>
            </a:custGeom>
            <a:solidFill>
              <a:srgbClr val="000000"/>
            </a:solidFill>
            <a:ln w="9525">
              <a:noFill/>
              <a:round/>
              <a:headEnd/>
              <a:tailEnd/>
            </a:ln>
          </p:spPr>
          <p:txBody>
            <a:bodyPr/>
            <a:lstStyle/>
            <a:p>
              <a:endParaRPr lang="en-US">
                <a:latin typeface="Arial" charset="0"/>
              </a:endParaRPr>
            </a:p>
          </p:txBody>
        </p:sp>
        <p:sp>
          <p:nvSpPr>
            <p:cNvPr id="8267" name="Freeform 120"/>
            <p:cNvSpPr>
              <a:spLocks/>
            </p:cNvSpPr>
            <p:nvPr/>
          </p:nvSpPr>
          <p:spPr bwMode="auto">
            <a:xfrm>
              <a:off x="3491" y="2128"/>
              <a:ext cx="4" cy="7"/>
            </a:xfrm>
            <a:custGeom>
              <a:avLst/>
              <a:gdLst>
                <a:gd name="T0" fmla="*/ 0 w 9"/>
                <a:gd name="T1" fmla="*/ 0 h 15"/>
                <a:gd name="T2" fmla="*/ 0 w 9"/>
                <a:gd name="T3" fmla="*/ 0 h 15"/>
                <a:gd name="T4" fmla="*/ 0 w 9"/>
                <a:gd name="T5" fmla="*/ 0 h 15"/>
                <a:gd name="T6" fmla="*/ 0 w 9"/>
                <a:gd name="T7" fmla="*/ 0 h 15"/>
                <a:gd name="T8" fmla="*/ 0 w 9"/>
                <a:gd name="T9" fmla="*/ 0 h 15"/>
                <a:gd name="T10" fmla="*/ 0 w 9"/>
                <a:gd name="T11" fmla="*/ 0 h 15"/>
                <a:gd name="T12" fmla="*/ 0 w 9"/>
                <a:gd name="T13" fmla="*/ 0 h 15"/>
                <a:gd name="T14" fmla="*/ 0 w 9"/>
                <a:gd name="T15" fmla="*/ 0 h 15"/>
                <a:gd name="T16" fmla="*/ 0 w 9"/>
                <a:gd name="T17" fmla="*/ 0 h 15"/>
                <a:gd name="T18" fmla="*/ 0 w 9"/>
                <a:gd name="T19" fmla="*/ 0 h 15"/>
                <a:gd name="T20" fmla="*/ 0 w 9"/>
                <a:gd name="T21" fmla="*/ 0 h 15"/>
                <a:gd name="T22" fmla="*/ 0 w 9"/>
                <a:gd name="T23" fmla="*/ 0 h 15"/>
                <a:gd name="T24" fmla="*/ 0 w 9"/>
                <a:gd name="T25" fmla="*/ 0 h 15"/>
                <a:gd name="T26" fmla="*/ 0 w 9"/>
                <a:gd name="T27" fmla="*/ 0 h 15"/>
                <a:gd name="T28" fmla="*/ 0 w 9"/>
                <a:gd name="T29" fmla="*/ 0 h 15"/>
                <a:gd name="T30" fmla="*/ 0 w 9"/>
                <a:gd name="T31" fmla="*/ 0 h 15"/>
                <a:gd name="T32" fmla="*/ 0 w 9"/>
                <a:gd name="T33" fmla="*/ 0 h 15"/>
                <a:gd name="T34" fmla="*/ 0 w 9"/>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5"/>
                <a:gd name="T56" fmla="*/ 9 w 9"/>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5">
                  <a:moveTo>
                    <a:pt x="5" y="14"/>
                  </a:moveTo>
                  <a:lnTo>
                    <a:pt x="9" y="11"/>
                  </a:lnTo>
                  <a:lnTo>
                    <a:pt x="9" y="8"/>
                  </a:lnTo>
                  <a:lnTo>
                    <a:pt x="9" y="6"/>
                  </a:lnTo>
                  <a:lnTo>
                    <a:pt x="8" y="4"/>
                  </a:lnTo>
                  <a:lnTo>
                    <a:pt x="9" y="3"/>
                  </a:lnTo>
                  <a:lnTo>
                    <a:pt x="2" y="0"/>
                  </a:lnTo>
                  <a:lnTo>
                    <a:pt x="1" y="4"/>
                  </a:lnTo>
                  <a:lnTo>
                    <a:pt x="0" y="6"/>
                  </a:lnTo>
                  <a:lnTo>
                    <a:pt x="0" y="8"/>
                  </a:lnTo>
                  <a:lnTo>
                    <a:pt x="0" y="11"/>
                  </a:lnTo>
                  <a:lnTo>
                    <a:pt x="3" y="7"/>
                  </a:lnTo>
                  <a:lnTo>
                    <a:pt x="0" y="11"/>
                  </a:lnTo>
                  <a:lnTo>
                    <a:pt x="1" y="14"/>
                  </a:lnTo>
                  <a:lnTo>
                    <a:pt x="4" y="15"/>
                  </a:lnTo>
                  <a:lnTo>
                    <a:pt x="8" y="14"/>
                  </a:lnTo>
                  <a:lnTo>
                    <a:pt x="9" y="11"/>
                  </a:lnTo>
                  <a:lnTo>
                    <a:pt x="5" y="14"/>
                  </a:lnTo>
                  <a:close/>
                </a:path>
              </a:pathLst>
            </a:custGeom>
            <a:solidFill>
              <a:srgbClr val="000000"/>
            </a:solidFill>
            <a:ln w="9525">
              <a:noFill/>
              <a:round/>
              <a:headEnd/>
              <a:tailEnd/>
            </a:ln>
          </p:spPr>
          <p:txBody>
            <a:bodyPr/>
            <a:lstStyle/>
            <a:p>
              <a:endParaRPr lang="en-US">
                <a:latin typeface="Arial" charset="0"/>
              </a:endParaRPr>
            </a:p>
          </p:txBody>
        </p:sp>
        <p:sp>
          <p:nvSpPr>
            <p:cNvPr id="8268" name="Freeform 121"/>
            <p:cNvSpPr>
              <a:spLocks/>
            </p:cNvSpPr>
            <p:nvPr/>
          </p:nvSpPr>
          <p:spPr bwMode="auto">
            <a:xfrm>
              <a:off x="3489" y="2131"/>
              <a:ext cx="10" cy="19"/>
            </a:xfrm>
            <a:custGeom>
              <a:avLst/>
              <a:gdLst>
                <a:gd name="T0" fmla="*/ 1 w 20"/>
                <a:gd name="T1" fmla="*/ 3 h 37"/>
                <a:gd name="T2" fmla="*/ 1 w 20"/>
                <a:gd name="T3" fmla="*/ 2 h 37"/>
                <a:gd name="T4" fmla="*/ 1 w 20"/>
                <a:gd name="T5" fmla="*/ 2 h 37"/>
                <a:gd name="T6" fmla="*/ 1 w 20"/>
                <a:gd name="T7" fmla="*/ 1 h 37"/>
                <a:gd name="T8" fmla="*/ 1 w 20"/>
                <a:gd name="T9" fmla="*/ 1 h 37"/>
                <a:gd name="T10" fmla="*/ 1 w 20"/>
                <a:gd name="T11" fmla="*/ 1 h 37"/>
                <a:gd name="T12" fmla="*/ 1 w 20"/>
                <a:gd name="T13" fmla="*/ 0 h 37"/>
                <a:gd name="T14" fmla="*/ 0 w 20"/>
                <a:gd name="T15" fmla="*/ 1 h 37"/>
                <a:gd name="T16" fmla="*/ 1 w 20"/>
                <a:gd name="T17" fmla="*/ 2 h 37"/>
                <a:gd name="T18" fmla="*/ 1 w 20"/>
                <a:gd name="T19" fmla="*/ 2 h 37"/>
                <a:gd name="T20" fmla="*/ 1 w 20"/>
                <a:gd name="T21" fmla="*/ 3 h 37"/>
                <a:gd name="T22" fmla="*/ 1 w 20"/>
                <a:gd name="T23" fmla="*/ 3 h 37"/>
                <a:gd name="T24" fmla="*/ 1 w 20"/>
                <a:gd name="T25" fmla="*/ 3 h 37"/>
                <a:gd name="T26" fmla="*/ 1 w 20"/>
                <a:gd name="T27" fmla="*/ 3 h 37"/>
                <a:gd name="T28" fmla="*/ 1 w 20"/>
                <a:gd name="T29" fmla="*/ 3 h 37"/>
                <a:gd name="T30" fmla="*/ 1 w 20"/>
                <a:gd name="T31" fmla="*/ 3 h 37"/>
                <a:gd name="T32" fmla="*/ 1 w 20"/>
                <a:gd name="T33" fmla="*/ 2 h 37"/>
                <a:gd name="T34" fmla="*/ 1 w 20"/>
                <a:gd name="T35" fmla="*/ 3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37"/>
                <a:gd name="T56" fmla="*/ 20 w 20"/>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37">
                  <a:moveTo>
                    <a:pt x="19" y="34"/>
                  </a:moveTo>
                  <a:lnTo>
                    <a:pt x="17" y="30"/>
                  </a:lnTo>
                  <a:lnTo>
                    <a:pt x="13" y="24"/>
                  </a:lnTo>
                  <a:lnTo>
                    <a:pt x="8" y="16"/>
                  </a:lnTo>
                  <a:lnTo>
                    <a:pt x="7" y="10"/>
                  </a:lnTo>
                  <a:lnTo>
                    <a:pt x="9" y="7"/>
                  </a:lnTo>
                  <a:lnTo>
                    <a:pt x="7" y="0"/>
                  </a:lnTo>
                  <a:lnTo>
                    <a:pt x="0" y="10"/>
                  </a:lnTo>
                  <a:lnTo>
                    <a:pt x="1" y="19"/>
                  </a:lnTo>
                  <a:lnTo>
                    <a:pt x="6" y="29"/>
                  </a:lnTo>
                  <a:lnTo>
                    <a:pt x="13" y="37"/>
                  </a:lnTo>
                  <a:lnTo>
                    <a:pt x="12" y="34"/>
                  </a:lnTo>
                  <a:lnTo>
                    <a:pt x="13" y="37"/>
                  </a:lnTo>
                  <a:lnTo>
                    <a:pt x="16" y="37"/>
                  </a:lnTo>
                  <a:lnTo>
                    <a:pt x="19" y="35"/>
                  </a:lnTo>
                  <a:lnTo>
                    <a:pt x="20" y="33"/>
                  </a:lnTo>
                  <a:lnTo>
                    <a:pt x="17" y="30"/>
                  </a:lnTo>
                  <a:lnTo>
                    <a:pt x="19" y="34"/>
                  </a:lnTo>
                  <a:close/>
                </a:path>
              </a:pathLst>
            </a:custGeom>
            <a:solidFill>
              <a:srgbClr val="000000"/>
            </a:solidFill>
            <a:ln w="9525">
              <a:noFill/>
              <a:round/>
              <a:headEnd/>
              <a:tailEnd/>
            </a:ln>
          </p:spPr>
          <p:txBody>
            <a:bodyPr/>
            <a:lstStyle/>
            <a:p>
              <a:endParaRPr lang="en-US">
                <a:latin typeface="Arial" charset="0"/>
              </a:endParaRPr>
            </a:p>
          </p:txBody>
        </p:sp>
        <p:sp>
          <p:nvSpPr>
            <p:cNvPr id="8269" name="Freeform 122"/>
            <p:cNvSpPr>
              <a:spLocks/>
            </p:cNvSpPr>
            <p:nvPr/>
          </p:nvSpPr>
          <p:spPr bwMode="auto">
            <a:xfrm>
              <a:off x="3495" y="2148"/>
              <a:ext cx="11" cy="26"/>
            </a:xfrm>
            <a:custGeom>
              <a:avLst/>
              <a:gdLst>
                <a:gd name="T0" fmla="*/ 1 w 22"/>
                <a:gd name="T1" fmla="*/ 3 h 52"/>
                <a:gd name="T2" fmla="*/ 1 w 22"/>
                <a:gd name="T3" fmla="*/ 3 h 52"/>
                <a:gd name="T4" fmla="*/ 1 w 22"/>
                <a:gd name="T5" fmla="*/ 3 h 52"/>
                <a:gd name="T6" fmla="*/ 1 w 22"/>
                <a:gd name="T7" fmla="*/ 2 h 52"/>
                <a:gd name="T8" fmla="*/ 1 w 22"/>
                <a:gd name="T9" fmla="*/ 1 h 52"/>
                <a:gd name="T10" fmla="*/ 1 w 22"/>
                <a:gd name="T11" fmla="*/ 0 h 52"/>
                <a:gd name="T12" fmla="*/ 0 w 22"/>
                <a:gd name="T13" fmla="*/ 0 h 52"/>
                <a:gd name="T14" fmla="*/ 1 w 22"/>
                <a:gd name="T15" fmla="*/ 1 h 52"/>
                <a:gd name="T16" fmla="*/ 1 w 22"/>
                <a:gd name="T17" fmla="*/ 2 h 52"/>
                <a:gd name="T18" fmla="*/ 1 w 22"/>
                <a:gd name="T19" fmla="*/ 3 h 52"/>
                <a:gd name="T20" fmla="*/ 1 w 22"/>
                <a:gd name="T21" fmla="*/ 3 h 52"/>
                <a:gd name="T22" fmla="*/ 1 w 22"/>
                <a:gd name="T23" fmla="*/ 3 h 52"/>
                <a:gd name="T24" fmla="*/ 1 w 22"/>
                <a:gd name="T25" fmla="*/ 3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52"/>
                <a:gd name="T41" fmla="*/ 22 w 22"/>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52">
                  <a:moveTo>
                    <a:pt x="20" y="52"/>
                  </a:moveTo>
                  <a:lnTo>
                    <a:pt x="22" y="52"/>
                  </a:lnTo>
                  <a:lnTo>
                    <a:pt x="18" y="41"/>
                  </a:lnTo>
                  <a:lnTo>
                    <a:pt x="13" y="24"/>
                  </a:lnTo>
                  <a:lnTo>
                    <a:pt x="9" y="8"/>
                  </a:lnTo>
                  <a:lnTo>
                    <a:pt x="7" y="0"/>
                  </a:lnTo>
                  <a:lnTo>
                    <a:pt x="0" y="0"/>
                  </a:lnTo>
                  <a:lnTo>
                    <a:pt x="2" y="10"/>
                  </a:lnTo>
                  <a:lnTo>
                    <a:pt x="7" y="26"/>
                  </a:lnTo>
                  <a:lnTo>
                    <a:pt x="11" y="43"/>
                  </a:lnTo>
                  <a:lnTo>
                    <a:pt x="12" y="52"/>
                  </a:lnTo>
                  <a:lnTo>
                    <a:pt x="13" y="52"/>
                  </a:lnTo>
                  <a:lnTo>
                    <a:pt x="20" y="52"/>
                  </a:lnTo>
                  <a:close/>
                </a:path>
              </a:pathLst>
            </a:custGeom>
            <a:solidFill>
              <a:srgbClr val="000000"/>
            </a:solidFill>
            <a:ln w="9525">
              <a:noFill/>
              <a:round/>
              <a:headEnd/>
              <a:tailEnd/>
            </a:ln>
          </p:spPr>
          <p:txBody>
            <a:bodyPr/>
            <a:lstStyle/>
            <a:p>
              <a:endParaRPr lang="en-US">
                <a:latin typeface="Arial" charset="0"/>
              </a:endParaRPr>
            </a:p>
          </p:txBody>
        </p:sp>
        <p:sp>
          <p:nvSpPr>
            <p:cNvPr id="8270" name="Freeform 123"/>
            <p:cNvSpPr>
              <a:spLocks/>
            </p:cNvSpPr>
            <p:nvPr/>
          </p:nvSpPr>
          <p:spPr bwMode="auto">
            <a:xfrm>
              <a:off x="3490" y="2174"/>
              <a:ext cx="15" cy="21"/>
            </a:xfrm>
            <a:custGeom>
              <a:avLst/>
              <a:gdLst>
                <a:gd name="T0" fmla="*/ 0 w 31"/>
                <a:gd name="T1" fmla="*/ 3 h 42"/>
                <a:gd name="T2" fmla="*/ 0 w 31"/>
                <a:gd name="T3" fmla="*/ 3 h 42"/>
                <a:gd name="T4" fmla="*/ 0 w 31"/>
                <a:gd name="T5" fmla="*/ 3 h 42"/>
                <a:gd name="T6" fmla="*/ 1 w 31"/>
                <a:gd name="T7" fmla="*/ 1 h 42"/>
                <a:gd name="T8" fmla="*/ 1 w 31"/>
                <a:gd name="T9" fmla="*/ 1 h 42"/>
                <a:gd name="T10" fmla="*/ 1 w 31"/>
                <a:gd name="T11" fmla="*/ 0 h 42"/>
                <a:gd name="T12" fmla="*/ 1 w 31"/>
                <a:gd name="T13" fmla="*/ 0 h 42"/>
                <a:gd name="T14" fmla="*/ 1 w 31"/>
                <a:gd name="T15" fmla="*/ 1 h 42"/>
                <a:gd name="T16" fmla="*/ 0 w 31"/>
                <a:gd name="T17" fmla="*/ 1 h 42"/>
                <a:gd name="T18" fmla="*/ 0 w 31"/>
                <a:gd name="T19" fmla="*/ 1 h 42"/>
                <a:gd name="T20" fmla="*/ 0 w 31"/>
                <a:gd name="T21" fmla="*/ 3 h 42"/>
                <a:gd name="T22" fmla="*/ 0 w 31"/>
                <a:gd name="T23" fmla="*/ 3 h 42"/>
                <a:gd name="T24" fmla="*/ 0 w 31"/>
                <a:gd name="T25" fmla="*/ 3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2"/>
                <a:gd name="T41" fmla="*/ 31 w 3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2">
                  <a:moveTo>
                    <a:pt x="7" y="42"/>
                  </a:moveTo>
                  <a:lnTo>
                    <a:pt x="7" y="42"/>
                  </a:lnTo>
                  <a:lnTo>
                    <a:pt x="13" y="34"/>
                  </a:lnTo>
                  <a:lnTo>
                    <a:pt x="21" y="23"/>
                  </a:lnTo>
                  <a:lnTo>
                    <a:pt x="28" y="9"/>
                  </a:lnTo>
                  <a:lnTo>
                    <a:pt x="31" y="0"/>
                  </a:lnTo>
                  <a:lnTo>
                    <a:pt x="24" y="0"/>
                  </a:lnTo>
                  <a:lnTo>
                    <a:pt x="21" y="6"/>
                  </a:lnTo>
                  <a:lnTo>
                    <a:pt x="14" y="18"/>
                  </a:lnTo>
                  <a:lnTo>
                    <a:pt x="6" y="29"/>
                  </a:lnTo>
                  <a:lnTo>
                    <a:pt x="0" y="40"/>
                  </a:lnTo>
                  <a:lnTo>
                    <a:pt x="7" y="42"/>
                  </a:lnTo>
                  <a:close/>
                </a:path>
              </a:pathLst>
            </a:custGeom>
            <a:solidFill>
              <a:srgbClr val="000000"/>
            </a:solidFill>
            <a:ln w="9525">
              <a:noFill/>
              <a:round/>
              <a:headEnd/>
              <a:tailEnd/>
            </a:ln>
          </p:spPr>
          <p:txBody>
            <a:bodyPr/>
            <a:lstStyle/>
            <a:p>
              <a:endParaRPr lang="en-US">
                <a:latin typeface="Arial" charset="0"/>
              </a:endParaRPr>
            </a:p>
          </p:txBody>
        </p:sp>
        <p:sp>
          <p:nvSpPr>
            <p:cNvPr id="8271" name="Freeform 124"/>
            <p:cNvSpPr>
              <a:spLocks/>
            </p:cNvSpPr>
            <p:nvPr/>
          </p:nvSpPr>
          <p:spPr bwMode="auto">
            <a:xfrm>
              <a:off x="3475" y="2194"/>
              <a:ext cx="18" cy="29"/>
            </a:xfrm>
            <a:custGeom>
              <a:avLst/>
              <a:gdLst>
                <a:gd name="T0" fmla="*/ 0 w 37"/>
                <a:gd name="T1" fmla="*/ 3 h 59"/>
                <a:gd name="T2" fmla="*/ 0 w 37"/>
                <a:gd name="T3" fmla="*/ 3 h 59"/>
                <a:gd name="T4" fmla="*/ 0 w 37"/>
                <a:gd name="T5" fmla="*/ 2 h 59"/>
                <a:gd name="T6" fmla="*/ 1 w 37"/>
                <a:gd name="T7" fmla="*/ 1 h 59"/>
                <a:gd name="T8" fmla="*/ 1 w 37"/>
                <a:gd name="T9" fmla="*/ 0 h 59"/>
                <a:gd name="T10" fmla="*/ 2 w 37"/>
                <a:gd name="T11" fmla="*/ 0 h 59"/>
                <a:gd name="T12" fmla="*/ 1 w 37"/>
                <a:gd name="T13" fmla="*/ 0 h 59"/>
                <a:gd name="T14" fmla="*/ 1 w 37"/>
                <a:gd name="T15" fmla="*/ 0 h 59"/>
                <a:gd name="T16" fmla="*/ 0 w 37"/>
                <a:gd name="T17" fmla="*/ 1 h 59"/>
                <a:gd name="T18" fmla="*/ 0 w 37"/>
                <a:gd name="T19" fmla="*/ 2 h 59"/>
                <a:gd name="T20" fmla="*/ 0 w 37"/>
                <a:gd name="T21" fmla="*/ 3 h 59"/>
                <a:gd name="T22" fmla="*/ 0 w 37"/>
                <a:gd name="T23" fmla="*/ 3 h 59"/>
                <a:gd name="T24" fmla="*/ 0 w 37"/>
                <a:gd name="T25" fmla="*/ 3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59"/>
                <a:gd name="T41" fmla="*/ 37 w 37"/>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59">
                  <a:moveTo>
                    <a:pt x="7" y="59"/>
                  </a:moveTo>
                  <a:lnTo>
                    <a:pt x="7" y="59"/>
                  </a:lnTo>
                  <a:lnTo>
                    <a:pt x="13" y="47"/>
                  </a:lnTo>
                  <a:lnTo>
                    <a:pt x="22" y="31"/>
                  </a:lnTo>
                  <a:lnTo>
                    <a:pt x="31" y="14"/>
                  </a:lnTo>
                  <a:lnTo>
                    <a:pt x="37" y="2"/>
                  </a:lnTo>
                  <a:lnTo>
                    <a:pt x="30" y="0"/>
                  </a:lnTo>
                  <a:lnTo>
                    <a:pt x="25" y="11"/>
                  </a:lnTo>
                  <a:lnTo>
                    <a:pt x="15" y="29"/>
                  </a:lnTo>
                  <a:lnTo>
                    <a:pt x="6" y="45"/>
                  </a:lnTo>
                  <a:lnTo>
                    <a:pt x="0" y="54"/>
                  </a:lnTo>
                  <a:lnTo>
                    <a:pt x="7" y="59"/>
                  </a:lnTo>
                  <a:close/>
                </a:path>
              </a:pathLst>
            </a:custGeom>
            <a:solidFill>
              <a:srgbClr val="000000"/>
            </a:solidFill>
            <a:ln w="9525">
              <a:noFill/>
              <a:round/>
              <a:headEnd/>
              <a:tailEnd/>
            </a:ln>
          </p:spPr>
          <p:txBody>
            <a:bodyPr/>
            <a:lstStyle/>
            <a:p>
              <a:endParaRPr lang="en-US">
                <a:latin typeface="Arial" charset="0"/>
              </a:endParaRPr>
            </a:p>
          </p:txBody>
        </p:sp>
        <p:sp>
          <p:nvSpPr>
            <p:cNvPr id="8272" name="Freeform 125"/>
            <p:cNvSpPr>
              <a:spLocks/>
            </p:cNvSpPr>
            <p:nvPr/>
          </p:nvSpPr>
          <p:spPr bwMode="auto">
            <a:xfrm>
              <a:off x="3456" y="2221"/>
              <a:ext cx="22" cy="22"/>
            </a:xfrm>
            <a:custGeom>
              <a:avLst/>
              <a:gdLst>
                <a:gd name="T0" fmla="*/ 0 w 45"/>
                <a:gd name="T1" fmla="*/ 2 h 45"/>
                <a:gd name="T2" fmla="*/ 0 w 45"/>
                <a:gd name="T3" fmla="*/ 2 h 45"/>
                <a:gd name="T4" fmla="*/ 0 w 45"/>
                <a:gd name="T5" fmla="*/ 2 h 45"/>
                <a:gd name="T6" fmla="*/ 0 w 45"/>
                <a:gd name="T7" fmla="*/ 2 h 45"/>
                <a:gd name="T8" fmla="*/ 1 w 45"/>
                <a:gd name="T9" fmla="*/ 2 h 45"/>
                <a:gd name="T10" fmla="*/ 1 w 45"/>
                <a:gd name="T11" fmla="*/ 1 h 45"/>
                <a:gd name="T12" fmla="*/ 1 w 45"/>
                <a:gd name="T13" fmla="*/ 1 h 45"/>
                <a:gd name="T14" fmla="*/ 2 w 45"/>
                <a:gd name="T15" fmla="*/ 0 h 45"/>
                <a:gd name="T16" fmla="*/ 2 w 45"/>
                <a:gd name="T17" fmla="*/ 0 h 45"/>
                <a:gd name="T18" fmla="*/ 2 w 45"/>
                <a:gd name="T19" fmla="*/ 0 h 45"/>
                <a:gd name="T20" fmla="*/ 2 w 45"/>
                <a:gd name="T21" fmla="*/ 0 h 45"/>
                <a:gd name="T22" fmla="*/ 2 w 45"/>
                <a:gd name="T23" fmla="*/ 0 h 45"/>
                <a:gd name="T24" fmla="*/ 1 w 45"/>
                <a:gd name="T25" fmla="*/ 0 h 45"/>
                <a:gd name="T26" fmla="*/ 1 w 45"/>
                <a:gd name="T27" fmla="*/ 0 h 45"/>
                <a:gd name="T28" fmla="*/ 1 w 45"/>
                <a:gd name="T29" fmla="*/ 1 h 45"/>
                <a:gd name="T30" fmla="*/ 0 w 45"/>
                <a:gd name="T31" fmla="*/ 1 h 45"/>
                <a:gd name="T32" fmla="*/ 0 w 45"/>
                <a:gd name="T33" fmla="*/ 2 h 45"/>
                <a:gd name="T34" fmla="*/ 0 w 45"/>
                <a:gd name="T35" fmla="*/ 2 h 45"/>
                <a:gd name="T36" fmla="*/ 0 w 45"/>
                <a:gd name="T37" fmla="*/ 2 h 45"/>
                <a:gd name="T38" fmla="*/ 0 w 45"/>
                <a:gd name="T39" fmla="*/ 2 h 45"/>
                <a:gd name="T40" fmla="*/ 0 w 45"/>
                <a:gd name="T41" fmla="*/ 2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5"/>
                <a:gd name="T65" fmla="*/ 45 w 45"/>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5">
                  <a:moveTo>
                    <a:pt x="10" y="45"/>
                  </a:moveTo>
                  <a:lnTo>
                    <a:pt x="10" y="45"/>
                  </a:lnTo>
                  <a:lnTo>
                    <a:pt x="10" y="44"/>
                  </a:lnTo>
                  <a:lnTo>
                    <a:pt x="13" y="39"/>
                  </a:lnTo>
                  <a:lnTo>
                    <a:pt x="18" y="33"/>
                  </a:lnTo>
                  <a:lnTo>
                    <a:pt x="23" y="27"/>
                  </a:lnTo>
                  <a:lnTo>
                    <a:pt x="30" y="20"/>
                  </a:lnTo>
                  <a:lnTo>
                    <a:pt x="36" y="14"/>
                  </a:lnTo>
                  <a:lnTo>
                    <a:pt x="42" y="8"/>
                  </a:lnTo>
                  <a:lnTo>
                    <a:pt x="45" y="5"/>
                  </a:lnTo>
                  <a:lnTo>
                    <a:pt x="38" y="0"/>
                  </a:lnTo>
                  <a:lnTo>
                    <a:pt x="35" y="3"/>
                  </a:lnTo>
                  <a:lnTo>
                    <a:pt x="31" y="9"/>
                  </a:lnTo>
                  <a:lnTo>
                    <a:pt x="26" y="15"/>
                  </a:lnTo>
                  <a:lnTo>
                    <a:pt x="19" y="22"/>
                  </a:lnTo>
                  <a:lnTo>
                    <a:pt x="13" y="29"/>
                  </a:lnTo>
                  <a:lnTo>
                    <a:pt x="6" y="35"/>
                  </a:lnTo>
                  <a:lnTo>
                    <a:pt x="3" y="41"/>
                  </a:lnTo>
                  <a:lnTo>
                    <a:pt x="0" y="45"/>
                  </a:lnTo>
                  <a:lnTo>
                    <a:pt x="10" y="45"/>
                  </a:lnTo>
                  <a:close/>
                </a:path>
              </a:pathLst>
            </a:custGeom>
            <a:solidFill>
              <a:srgbClr val="000000"/>
            </a:solidFill>
            <a:ln w="9525">
              <a:noFill/>
              <a:round/>
              <a:headEnd/>
              <a:tailEnd/>
            </a:ln>
          </p:spPr>
          <p:txBody>
            <a:bodyPr/>
            <a:lstStyle/>
            <a:p>
              <a:endParaRPr lang="en-US">
                <a:latin typeface="Arial" charset="0"/>
              </a:endParaRPr>
            </a:p>
          </p:txBody>
        </p:sp>
        <p:sp>
          <p:nvSpPr>
            <p:cNvPr id="8273" name="Freeform 126"/>
            <p:cNvSpPr>
              <a:spLocks/>
            </p:cNvSpPr>
            <p:nvPr/>
          </p:nvSpPr>
          <p:spPr bwMode="auto">
            <a:xfrm>
              <a:off x="3456" y="2243"/>
              <a:ext cx="8" cy="17"/>
            </a:xfrm>
            <a:custGeom>
              <a:avLst/>
              <a:gdLst>
                <a:gd name="T0" fmla="*/ 1 w 18"/>
                <a:gd name="T1" fmla="*/ 2 h 32"/>
                <a:gd name="T2" fmla="*/ 1 w 18"/>
                <a:gd name="T3" fmla="*/ 2 h 32"/>
                <a:gd name="T4" fmla="*/ 0 w 18"/>
                <a:gd name="T5" fmla="*/ 2 h 32"/>
                <a:gd name="T6" fmla="*/ 0 w 18"/>
                <a:gd name="T7" fmla="*/ 1 h 32"/>
                <a:gd name="T8" fmla="*/ 0 w 18"/>
                <a:gd name="T9" fmla="*/ 1 h 32"/>
                <a:gd name="T10" fmla="*/ 0 w 18"/>
                <a:gd name="T11" fmla="*/ 0 h 32"/>
                <a:gd name="T12" fmla="*/ 0 w 18"/>
                <a:gd name="T13" fmla="*/ 0 h 32"/>
                <a:gd name="T14" fmla="*/ 0 w 18"/>
                <a:gd name="T15" fmla="*/ 1 h 32"/>
                <a:gd name="T16" fmla="*/ 0 w 18"/>
                <a:gd name="T17" fmla="*/ 1 h 32"/>
                <a:gd name="T18" fmla="*/ 0 w 18"/>
                <a:gd name="T19" fmla="*/ 2 h 32"/>
                <a:gd name="T20" fmla="*/ 0 w 18"/>
                <a:gd name="T21" fmla="*/ 3 h 32"/>
                <a:gd name="T22" fmla="*/ 0 w 18"/>
                <a:gd name="T23" fmla="*/ 3 h 32"/>
                <a:gd name="T24" fmla="*/ 1 w 18"/>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2"/>
                <a:gd name="T41" fmla="*/ 18 w 1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2">
                  <a:moveTo>
                    <a:pt x="18" y="25"/>
                  </a:moveTo>
                  <a:lnTo>
                    <a:pt x="18" y="25"/>
                  </a:lnTo>
                  <a:lnTo>
                    <a:pt x="14" y="22"/>
                  </a:lnTo>
                  <a:lnTo>
                    <a:pt x="11" y="13"/>
                  </a:lnTo>
                  <a:lnTo>
                    <a:pt x="10" y="6"/>
                  </a:lnTo>
                  <a:lnTo>
                    <a:pt x="10" y="0"/>
                  </a:lnTo>
                  <a:lnTo>
                    <a:pt x="0" y="0"/>
                  </a:lnTo>
                  <a:lnTo>
                    <a:pt x="3" y="6"/>
                  </a:lnTo>
                  <a:lnTo>
                    <a:pt x="4" y="15"/>
                  </a:lnTo>
                  <a:lnTo>
                    <a:pt x="7" y="24"/>
                  </a:lnTo>
                  <a:lnTo>
                    <a:pt x="13" y="32"/>
                  </a:lnTo>
                  <a:lnTo>
                    <a:pt x="18" y="25"/>
                  </a:lnTo>
                  <a:close/>
                </a:path>
              </a:pathLst>
            </a:custGeom>
            <a:solidFill>
              <a:srgbClr val="000000"/>
            </a:solidFill>
            <a:ln w="9525">
              <a:noFill/>
              <a:round/>
              <a:headEnd/>
              <a:tailEnd/>
            </a:ln>
          </p:spPr>
          <p:txBody>
            <a:bodyPr/>
            <a:lstStyle/>
            <a:p>
              <a:endParaRPr lang="en-US">
                <a:latin typeface="Arial" charset="0"/>
              </a:endParaRPr>
            </a:p>
          </p:txBody>
        </p:sp>
        <p:sp>
          <p:nvSpPr>
            <p:cNvPr id="8274" name="Freeform 127"/>
            <p:cNvSpPr>
              <a:spLocks/>
            </p:cNvSpPr>
            <p:nvPr/>
          </p:nvSpPr>
          <p:spPr bwMode="auto">
            <a:xfrm>
              <a:off x="3462" y="2256"/>
              <a:ext cx="12" cy="6"/>
            </a:xfrm>
            <a:custGeom>
              <a:avLst/>
              <a:gdLst>
                <a:gd name="T0" fmla="*/ 2 w 24"/>
                <a:gd name="T1" fmla="*/ 0 h 13"/>
                <a:gd name="T2" fmla="*/ 2 w 24"/>
                <a:gd name="T3" fmla="*/ 0 h 13"/>
                <a:gd name="T4" fmla="*/ 2 w 24"/>
                <a:gd name="T5" fmla="*/ 0 h 13"/>
                <a:gd name="T6" fmla="*/ 1 w 24"/>
                <a:gd name="T7" fmla="*/ 0 h 13"/>
                <a:gd name="T8" fmla="*/ 1 w 24"/>
                <a:gd name="T9" fmla="*/ 0 h 13"/>
                <a:gd name="T10" fmla="*/ 1 w 24"/>
                <a:gd name="T11" fmla="*/ 0 h 13"/>
                <a:gd name="T12" fmla="*/ 0 w 24"/>
                <a:gd name="T13" fmla="*/ 0 h 13"/>
                <a:gd name="T14" fmla="*/ 1 w 24"/>
                <a:gd name="T15" fmla="*/ 0 h 13"/>
                <a:gd name="T16" fmla="*/ 1 w 24"/>
                <a:gd name="T17" fmla="*/ 0 h 13"/>
                <a:gd name="T18" fmla="*/ 2 w 24"/>
                <a:gd name="T19" fmla="*/ 0 h 13"/>
                <a:gd name="T20" fmla="*/ 2 w 24"/>
                <a:gd name="T21" fmla="*/ 0 h 13"/>
                <a:gd name="T22" fmla="*/ 2 w 24"/>
                <a:gd name="T23" fmla="*/ 0 h 13"/>
                <a:gd name="T24" fmla="*/ 2 w 24"/>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3"/>
                <a:gd name="T41" fmla="*/ 24 w 24"/>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3">
                  <a:moveTo>
                    <a:pt x="24" y="6"/>
                  </a:moveTo>
                  <a:lnTo>
                    <a:pt x="24" y="6"/>
                  </a:lnTo>
                  <a:lnTo>
                    <a:pt x="18" y="6"/>
                  </a:lnTo>
                  <a:lnTo>
                    <a:pt x="13" y="5"/>
                  </a:lnTo>
                  <a:lnTo>
                    <a:pt x="8" y="4"/>
                  </a:lnTo>
                  <a:lnTo>
                    <a:pt x="5" y="0"/>
                  </a:lnTo>
                  <a:lnTo>
                    <a:pt x="0" y="7"/>
                  </a:lnTo>
                  <a:lnTo>
                    <a:pt x="6" y="11"/>
                  </a:lnTo>
                  <a:lnTo>
                    <a:pt x="13" y="12"/>
                  </a:lnTo>
                  <a:lnTo>
                    <a:pt x="18" y="13"/>
                  </a:lnTo>
                  <a:lnTo>
                    <a:pt x="24" y="13"/>
                  </a:lnTo>
                  <a:lnTo>
                    <a:pt x="24" y="6"/>
                  </a:lnTo>
                  <a:close/>
                </a:path>
              </a:pathLst>
            </a:custGeom>
            <a:solidFill>
              <a:srgbClr val="000000"/>
            </a:solidFill>
            <a:ln w="9525">
              <a:noFill/>
              <a:round/>
              <a:headEnd/>
              <a:tailEnd/>
            </a:ln>
          </p:spPr>
          <p:txBody>
            <a:bodyPr/>
            <a:lstStyle/>
            <a:p>
              <a:endParaRPr lang="en-US">
                <a:latin typeface="Arial" charset="0"/>
              </a:endParaRPr>
            </a:p>
          </p:txBody>
        </p:sp>
        <p:sp>
          <p:nvSpPr>
            <p:cNvPr id="8275" name="Freeform 128"/>
            <p:cNvSpPr>
              <a:spLocks/>
            </p:cNvSpPr>
            <p:nvPr/>
          </p:nvSpPr>
          <p:spPr bwMode="auto">
            <a:xfrm>
              <a:off x="3474" y="2259"/>
              <a:ext cx="25" cy="12"/>
            </a:xfrm>
            <a:custGeom>
              <a:avLst/>
              <a:gdLst>
                <a:gd name="T0" fmla="*/ 3 w 50"/>
                <a:gd name="T1" fmla="*/ 2 h 24"/>
                <a:gd name="T2" fmla="*/ 3 w 50"/>
                <a:gd name="T3" fmla="*/ 2 h 24"/>
                <a:gd name="T4" fmla="*/ 3 w 50"/>
                <a:gd name="T5" fmla="*/ 2 h 24"/>
                <a:gd name="T6" fmla="*/ 3 w 50"/>
                <a:gd name="T7" fmla="*/ 1 h 24"/>
                <a:gd name="T8" fmla="*/ 3 w 50"/>
                <a:gd name="T9" fmla="*/ 1 h 24"/>
                <a:gd name="T10" fmla="*/ 2 w 50"/>
                <a:gd name="T11" fmla="*/ 1 h 24"/>
                <a:gd name="T12" fmla="*/ 2 w 50"/>
                <a:gd name="T13" fmla="*/ 1 h 24"/>
                <a:gd name="T14" fmla="*/ 1 w 50"/>
                <a:gd name="T15" fmla="*/ 1 h 24"/>
                <a:gd name="T16" fmla="*/ 1 w 50"/>
                <a:gd name="T17" fmla="*/ 0 h 24"/>
                <a:gd name="T18" fmla="*/ 0 w 50"/>
                <a:gd name="T19" fmla="*/ 0 h 24"/>
                <a:gd name="T20" fmla="*/ 0 w 50"/>
                <a:gd name="T21" fmla="*/ 1 h 24"/>
                <a:gd name="T22" fmla="*/ 1 w 50"/>
                <a:gd name="T23" fmla="*/ 1 h 24"/>
                <a:gd name="T24" fmla="*/ 1 w 50"/>
                <a:gd name="T25" fmla="*/ 1 h 24"/>
                <a:gd name="T26" fmla="*/ 1 w 50"/>
                <a:gd name="T27" fmla="*/ 1 h 24"/>
                <a:gd name="T28" fmla="*/ 2 w 50"/>
                <a:gd name="T29" fmla="*/ 1 h 24"/>
                <a:gd name="T30" fmla="*/ 2 w 50"/>
                <a:gd name="T31" fmla="*/ 1 h 24"/>
                <a:gd name="T32" fmla="*/ 3 w 50"/>
                <a:gd name="T33" fmla="*/ 2 h 24"/>
                <a:gd name="T34" fmla="*/ 3 w 50"/>
                <a:gd name="T35" fmla="*/ 2 h 24"/>
                <a:gd name="T36" fmla="*/ 3 w 50"/>
                <a:gd name="T37" fmla="*/ 2 h 24"/>
                <a:gd name="T38" fmla="*/ 3 w 50"/>
                <a:gd name="T39" fmla="*/ 2 h 24"/>
                <a:gd name="T40" fmla="*/ 3 w 50"/>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24"/>
                <a:gd name="T65" fmla="*/ 50 w 5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24">
                  <a:moveTo>
                    <a:pt x="50" y="22"/>
                  </a:moveTo>
                  <a:lnTo>
                    <a:pt x="50" y="23"/>
                  </a:lnTo>
                  <a:lnTo>
                    <a:pt x="47" y="17"/>
                  </a:lnTo>
                  <a:lnTo>
                    <a:pt x="42" y="12"/>
                  </a:lnTo>
                  <a:lnTo>
                    <a:pt x="34" y="8"/>
                  </a:lnTo>
                  <a:lnTo>
                    <a:pt x="27" y="6"/>
                  </a:lnTo>
                  <a:lnTo>
                    <a:pt x="19" y="4"/>
                  </a:lnTo>
                  <a:lnTo>
                    <a:pt x="11" y="1"/>
                  </a:lnTo>
                  <a:lnTo>
                    <a:pt x="4" y="0"/>
                  </a:lnTo>
                  <a:lnTo>
                    <a:pt x="0" y="0"/>
                  </a:lnTo>
                  <a:lnTo>
                    <a:pt x="0" y="7"/>
                  </a:lnTo>
                  <a:lnTo>
                    <a:pt x="4" y="7"/>
                  </a:lnTo>
                  <a:lnTo>
                    <a:pt x="11" y="8"/>
                  </a:lnTo>
                  <a:lnTo>
                    <a:pt x="16" y="10"/>
                  </a:lnTo>
                  <a:lnTo>
                    <a:pt x="24" y="13"/>
                  </a:lnTo>
                  <a:lnTo>
                    <a:pt x="31" y="15"/>
                  </a:lnTo>
                  <a:lnTo>
                    <a:pt x="37" y="18"/>
                  </a:lnTo>
                  <a:lnTo>
                    <a:pt x="40" y="22"/>
                  </a:lnTo>
                  <a:lnTo>
                    <a:pt x="43" y="23"/>
                  </a:lnTo>
                  <a:lnTo>
                    <a:pt x="43" y="24"/>
                  </a:lnTo>
                  <a:lnTo>
                    <a:pt x="50" y="22"/>
                  </a:lnTo>
                  <a:close/>
                </a:path>
              </a:pathLst>
            </a:custGeom>
            <a:solidFill>
              <a:srgbClr val="000000"/>
            </a:solidFill>
            <a:ln w="9525">
              <a:noFill/>
              <a:round/>
              <a:headEnd/>
              <a:tailEnd/>
            </a:ln>
          </p:spPr>
          <p:txBody>
            <a:bodyPr/>
            <a:lstStyle/>
            <a:p>
              <a:endParaRPr lang="en-US">
                <a:latin typeface="Arial" charset="0"/>
              </a:endParaRPr>
            </a:p>
          </p:txBody>
        </p:sp>
        <p:sp>
          <p:nvSpPr>
            <p:cNvPr id="8276" name="Freeform 129"/>
            <p:cNvSpPr>
              <a:spLocks/>
            </p:cNvSpPr>
            <p:nvPr/>
          </p:nvSpPr>
          <p:spPr bwMode="auto">
            <a:xfrm>
              <a:off x="3495" y="2270"/>
              <a:ext cx="6" cy="17"/>
            </a:xfrm>
            <a:custGeom>
              <a:avLst/>
              <a:gdLst>
                <a:gd name="T0" fmla="*/ 1 w 11"/>
                <a:gd name="T1" fmla="*/ 2 h 34"/>
                <a:gd name="T2" fmla="*/ 1 w 11"/>
                <a:gd name="T3" fmla="*/ 2 h 34"/>
                <a:gd name="T4" fmla="*/ 1 w 11"/>
                <a:gd name="T5" fmla="*/ 1 h 34"/>
                <a:gd name="T6" fmla="*/ 1 w 11"/>
                <a:gd name="T7" fmla="*/ 1 h 34"/>
                <a:gd name="T8" fmla="*/ 1 w 11"/>
                <a:gd name="T9" fmla="*/ 1 h 34"/>
                <a:gd name="T10" fmla="*/ 1 w 11"/>
                <a:gd name="T11" fmla="*/ 0 h 34"/>
                <a:gd name="T12" fmla="*/ 0 w 11"/>
                <a:gd name="T13" fmla="*/ 1 h 34"/>
                <a:gd name="T14" fmla="*/ 1 w 11"/>
                <a:gd name="T15" fmla="*/ 1 h 34"/>
                <a:gd name="T16" fmla="*/ 1 w 11"/>
                <a:gd name="T17" fmla="*/ 1 h 34"/>
                <a:gd name="T18" fmla="*/ 1 w 11"/>
                <a:gd name="T19" fmla="*/ 1 h 34"/>
                <a:gd name="T20" fmla="*/ 1 w 11"/>
                <a:gd name="T21" fmla="*/ 2 h 34"/>
                <a:gd name="T22" fmla="*/ 1 w 11"/>
                <a:gd name="T23" fmla="*/ 2 h 34"/>
                <a:gd name="T24" fmla="*/ 1 w 11"/>
                <a:gd name="T25" fmla="*/ 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4"/>
                <a:gd name="T41" fmla="*/ 11 w 11"/>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4">
                  <a:moveTo>
                    <a:pt x="10" y="34"/>
                  </a:moveTo>
                  <a:lnTo>
                    <a:pt x="10" y="33"/>
                  </a:lnTo>
                  <a:lnTo>
                    <a:pt x="11" y="28"/>
                  </a:lnTo>
                  <a:lnTo>
                    <a:pt x="10" y="18"/>
                  </a:lnTo>
                  <a:lnTo>
                    <a:pt x="9" y="9"/>
                  </a:lnTo>
                  <a:lnTo>
                    <a:pt x="7" y="0"/>
                  </a:lnTo>
                  <a:lnTo>
                    <a:pt x="0" y="2"/>
                  </a:lnTo>
                  <a:lnTo>
                    <a:pt x="2" y="9"/>
                  </a:lnTo>
                  <a:lnTo>
                    <a:pt x="3" y="18"/>
                  </a:lnTo>
                  <a:lnTo>
                    <a:pt x="2" y="28"/>
                  </a:lnTo>
                  <a:lnTo>
                    <a:pt x="3" y="33"/>
                  </a:lnTo>
                  <a:lnTo>
                    <a:pt x="3" y="32"/>
                  </a:lnTo>
                  <a:lnTo>
                    <a:pt x="10" y="34"/>
                  </a:lnTo>
                  <a:close/>
                </a:path>
              </a:pathLst>
            </a:custGeom>
            <a:solidFill>
              <a:srgbClr val="000000"/>
            </a:solidFill>
            <a:ln w="9525">
              <a:noFill/>
              <a:round/>
              <a:headEnd/>
              <a:tailEnd/>
            </a:ln>
          </p:spPr>
          <p:txBody>
            <a:bodyPr/>
            <a:lstStyle/>
            <a:p>
              <a:endParaRPr lang="en-US">
                <a:latin typeface="Arial" charset="0"/>
              </a:endParaRPr>
            </a:p>
          </p:txBody>
        </p:sp>
        <p:sp>
          <p:nvSpPr>
            <p:cNvPr id="8277" name="Freeform 130"/>
            <p:cNvSpPr>
              <a:spLocks/>
            </p:cNvSpPr>
            <p:nvPr/>
          </p:nvSpPr>
          <p:spPr bwMode="auto">
            <a:xfrm>
              <a:off x="3487" y="2286"/>
              <a:ext cx="14" cy="16"/>
            </a:xfrm>
            <a:custGeom>
              <a:avLst/>
              <a:gdLst>
                <a:gd name="T0" fmla="*/ 1 w 26"/>
                <a:gd name="T1" fmla="*/ 2 h 31"/>
                <a:gd name="T2" fmla="*/ 1 w 26"/>
                <a:gd name="T3" fmla="*/ 2 h 31"/>
                <a:gd name="T4" fmla="*/ 1 w 26"/>
                <a:gd name="T5" fmla="*/ 2 h 31"/>
                <a:gd name="T6" fmla="*/ 2 w 26"/>
                <a:gd name="T7" fmla="*/ 2 h 31"/>
                <a:gd name="T8" fmla="*/ 2 w 26"/>
                <a:gd name="T9" fmla="*/ 1 h 31"/>
                <a:gd name="T10" fmla="*/ 2 w 26"/>
                <a:gd name="T11" fmla="*/ 1 h 31"/>
                <a:gd name="T12" fmla="*/ 2 w 26"/>
                <a:gd name="T13" fmla="*/ 0 h 31"/>
                <a:gd name="T14" fmla="*/ 2 w 26"/>
                <a:gd name="T15" fmla="*/ 1 h 31"/>
                <a:gd name="T16" fmla="*/ 1 w 26"/>
                <a:gd name="T17" fmla="*/ 1 h 31"/>
                <a:gd name="T18" fmla="*/ 1 w 26"/>
                <a:gd name="T19" fmla="*/ 2 h 31"/>
                <a:gd name="T20" fmla="*/ 0 w 26"/>
                <a:gd name="T21" fmla="*/ 2 h 31"/>
                <a:gd name="T22" fmla="*/ 0 w 26"/>
                <a:gd name="T23" fmla="*/ 2 h 31"/>
                <a:gd name="T24" fmla="*/ 1 w 26"/>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1"/>
                <a:gd name="T41" fmla="*/ 26 w 2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1">
                  <a:moveTo>
                    <a:pt x="9" y="31"/>
                  </a:moveTo>
                  <a:lnTo>
                    <a:pt x="9" y="31"/>
                  </a:lnTo>
                  <a:lnTo>
                    <a:pt x="10" y="27"/>
                  </a:lnTo>
                  <a:lnTo>
                    <a:pt x="16" y="19"/>
                  </a:lnTo>
                  <a:lnTo>
                    <a:pt x="23" y="11"/>
                  </a:lnTo>
                  <a:lnTo>
                    <a:pt x="26" y="2"/>
                  </a:lnTo>
                  <a:lnTo>
                    <a:pt x="19" y="0"/>
                  </a:lnTo>
                  <a:lnTo>
                    <a:pt x="16" y="6"/>
                  </a:lnTo>
                  <a:lnTo>
                    <a:pt x="9" y="14"/>
                  </a:lnTo>
                  <a:lnTo>
                    <a:pt x="3" y="24"/>
                  </a:lnTo>
                  <a:lnTo>
                    <a:pt x="0" y="31"/>
                  </a:lnTo>
                  <a:lnTo>
                    <a:pt x="9" y="31"/>
                  </a:lnTo>
                  <a:close/>
                </a:path>
              </a:pathLst>
            </a:custGeom>
            <a:solidFill>
              <a:srgbClr val="000000"/>
            </a:solidFill>
            <a:ln w="9525">
              <a:noFill/>
              <a:round/>
              <a:headEnd/>
              <a:tailEnd/>
            </a:ln>
          </p:spPr>
          <p:txBody>
            <a:bodyPr/>
            <a:lstStyle/>
            <a:p>
              <a:endParaRPr lang="en-US">
                <a:latin typeface="Arial" charset="0"/>
              </a:endParaRPr>
            </a:p>
          </p:txBody>
        </p:sp>
        <p:sp>
          <p:nvSpPr>
            <p:cNvPr id="8278" name="Freeform 131"/>
            <p:cNvSpPr>
              <a:spLocks/>
            </p:cNvSpPr>
            <p:nvPr/>
          </p:nvSpPr>
          <p:spPr bwMode="auto">
            <a:xfrm>
              <a:off x="3487" y="2302"/>
              <a:ext cx="8" cy="9"/>
            </a:xfrm>
            <a:custGeom>
              <a:avLst/>
              <a:gdLst>
                <a:gd name="T0" fmla="*/ 1 w 15"/>
                <a:gd name="T1" fmla="*/ 0 h 20"/>
                <a:gd name="T2" fmla="*/ 1 w 15"/>
                <a:gd name="T3" fmla="*/ 0 h 20"/>
                <a:gd name="T4" fmla="*/ 1 w 15"/>
                <a:gd name="T5" fmla="*/ 0 h 20"/>
                <a:gd name="T6" fmla="*/ 1 w 15"/>
                <a:gd name="T7" fmla="*/ 0 h 20"/>
                <a:gd name="T8" fmla="*/ 1 w 15"/>
                <a:gd name="T9" fmla="*/ 0 h 20"/>
                <a:gd name="T10" fmla="*/ 1 w 15"/>
                <a:gd name="T11" fmla="*/ 0 h 20"/>
                <a:gd name="T12" fmla="*/ 0 w 15"/>
                <a:gd name="T13" fmla="*/ 0 h 20"/>
                <a:gd name="T14" fmla="*/ 1 w 15"/>
                <a:gd name="T15" fmla="*/ 0 h 20"/>
                <a:gd name="T16" fmla="*/ 1 w 15"/>
                <a:gd name="T17" fmla="*/ 0 h 20"/>
                <a:gd name="T18" fmla="*/ 1 w 15"/>
                <a:gd name="T19" fmla="*/ 0 h 20"/>
                <a:gd name="T20" fmla="*/ 1 w 15"/>
                <a:gd name="T21" fmla="*/ 1 h 20"/>
                <a:gd name="T22" fmla="*/ 1 w 15"/>
                <a:gd name="T23" fmla="*/ 1 h 20"/>
                <a:gd name="T24" fmla="*/ 1 w 15"/>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0"/>
                <a:gd name="T41" fmla="*/ 15 w 1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0">
                  <a:moveTo>
                    <a:pt x="15" y="15"/>
                  </a:moveTo>
                  <a:lnTo>
                    <a:pt x="15" y="15"/>
                  </a:lnTo>
                  <a:lnTo>
                    <a:pt x="11" y="12"/>
                  </a:lnTo>
                  <a:lnTo>
                    <a:pt x="10" y="7"/>
                  </a:lnTo>
                  <a:lnTo>
                    <a:pt x="8" y="4"/>
                  </a:lnTo>
                  <a:lnTo>
                    <a:pt x="9" y="0"/>
                  </a:lnTo>
                  <a:lnTo>
                    <a:pt x="0" y="0"/>
                  </a:lnTo>
                  <a:lnTo>
                    <a:pt x="1" y="6"/>
                  </a:lnTo>
                  <a:lnTo>
                    <a:pt x="3" y="10"/>
                  </a:lnTo>
                  <a:lnTo>
                    <a:pt x="4" y="14"/>
                  </a:lnTo>
                  <a:lnTo>
                    <a:pt x="8" y="20"/>
                  </a:lnTo>
                  <a:lnTo>
                    <a:pt x="15" y="15"/>
                  </a:lnTo>
                  <a:close/>
                </a:path>
              </a:pathLst>
            </a:custGeom>
            <a:solidFill>
              <a:srgbClr val="000000"/>
            </a:solidFill>
            <a:ln w="9525">
              <a:noFill/>
              <a:round/>
              <a:headEnd/>
              <a:tailEnd/>
            </a:ln>
          </p:spPr>
          <p:txBody>
            <a:bodyPr/>
            <a:lstStyle/>
            <a:p>
              <a:endParaRPr lang="en-US">
                <a:latin typeface="Arial" charset="0"/>
              </a:endParaRPr>
            </a:p>
          </p:txBody>
        </p:sp>
        <p:sp>
          <p:nvSpPr>
            <p:cNvPr id="8279" name="Freeform 132"/>
            <p:cNvSpPr>
              <a:spLocks/>
            </p:cNvSpPr>
            <p:nvPr/>
          </p:nvSpPr>
          <p:spPr bwMode="auto">
            <a:xfrm>
              <a:off x="3491" y="2309"/>
              <a:ext cx="18" cy="16"/>
            </a:xfrm>
            <a:custGeom>
              <a:avLst/>
              <a:gdLst>
                <a:gd name="T0" fmla="*/ 3 w 35"/>
                <a:gd name="T1" fmla="*/ 2 h 31"/>
                <a:gd name="T2" fmla="*/ 3 w 35"/>
                <a:gd name="T3" fmla="*/ 2 h 31"/>
                <a:gd name="T4" fmla="*/ 2 w 35"/>
                <a:gd name="T5" fmla="*/ 2 h 31"/>
                <a:gd name="T6" fmla="*/ 2 w 35"/>
                <a:gd name="T7" fmla="*/ 1 h 31"/>
                <a:gd name="T8" fmla="*/ 1 w 35"/>
                <a:gd name="T9" fmla="*/ 1 h 31"/>
                <a:gd name="T10" fmla="*/ 1 w 35"/>
                <a:gd name="T11" fmla="*/ 0 h 31"/>
                <a:gd name="T12" fmla="*/ 0 w 35"/>
                <a:gd name="T13" fmla="*/ 1 h 31"/>
                <a:gd name="T14" fmla="*/ 1 w 35"/>
                <a:gd name="T15" fmla="*/ 1 h 31"/>
                <a:gd name="T16" fmla="*/ 2 w 35"/>
                <a:gd name="T17" fmla="*/ 2 h 31"/>
                <a:gd name="T18" fmla="*/ 2 w 35"/>
                <a:gd name="T19" fmla="*/ 2 h 31"/>
                <a:gd name="T20" fmla="*/ 2 w 35"/>
                <a:gd name="T21" fmla="*/ 2 h 31"/>
                <a:gd name="T22" fmla="*/ 2 w 35"/>
                <a:gd name="T23" fmla="*/ 2 h 31"/>
                <a:gd name="T24" fmla="*/ 3 w 35"/>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1"/>
                <a:gd name="T41" fmla="*/ 35 w 35"/>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1">
                  <a:moveTo>
                    <a:pt x="34" y="29"/>
                  </a:moveTo>
                  <a:lnTo>
                    <a:pt x="35" y="30"/>
                  </a:lnTo>
                  <a:lnTo>
                    <a:pt x="30" y="23"/>
                  </a:lnTo>
                  <a:lnTo>
                    <a:pt x="22" y="14"/>
                  </a:lnTo>
                  <a:lnTo>
                    <a:pt x="11" y="7"/>
                  </a:lnTo>
                  <a:lnTo>
                    <a:pt x="7" y="0"/>
                  </a:lnTo>
                  <a:lnTo>
                    <a:pt x="0" y="5"/>
                  </a:lnTo>
                  <a:lnTo>
                    <a:pt x="7" y="12"/>
                  </a:lnTo>
                  <a:lnTo>
                    <a:pt x="17" y="21"/>
                  </a:lnTo>
                  <a:lnTo>
                    <a:pt x="25" y="28"/>
                  </a:lnTo>
                  <a:lnTo>
                    <a:pt x="26" y="30"/>
                  </a:lnTo>
                  <a:lnTo>
                    <a:pt x="27" y="31"/>
                  </a:lnTo>
                  <a:lnTo>
                    <a:pt x="34" y="29"/>
                  </a:lnTo>
                  <a:close/>
                </a:path>
              </a:pathLst>
            </a:custGeom>
            <a:solidFill>
              <a:srgbClr val="000000"/>
            </a:solidFill>
            <a:ln w="9525">
              <a:noFill/>
              <a:round/>
              <a:headEnd/>
              <a:tailEnd/>
            </a:ln>
          </p:spPr>
          <p:txBody>
            <a:bodyPr/>
            <a:lstStyle/>
            <a:p>
              <a:endParaRPr lang="en-US">
                <a:latin typeface="Arial" charset="0"/>
              </a:endParaRPr>
            </a:p>
          </p:txBody>
        </p:sp>
        <p:sp>
          <p:nvSpPr>
            <p:cNvPr id="8280" name="Freeform 133"/>
            <p:cNvSpPr>
              <a:spLocks/>
            </p:cNvSpPr>
            <p:nvPr/>
          </p:nvSpPr>
          <p:spPr bwMode="auto">
            <a:xfrm>
              <a:off x="3504" y="2324"/>
              <a:ext cx="5" cy="7"/>
            </a:xfrm>
            <a:custGeom>
              <a:avLst/>
              <a:gdLst>
                <a:gd name="T0" fmla="*/ 1 w 10"/>
                <a:gd name="T1" fmla="*/ 0 h 15"/>
                <a:gd name="T2" fmla="*/ 1 w 10"/>
                <a:gd name="T3" fmla="*/ 0 h 15"/>
                <a:gd name="T4" fmla="*/ 1 w 10"/>
                <a:gd name="T5" fmla="*/ 0 h 15"/>
                <a:gd name="T6" fmla="*/ 1 w 10"/>
                <a:gd name="T7" fmla="*/ 0 h 15"/>
                <a:gd name="T8" fmla="*/ 1 w 10"/>
                <a:gd name="T9" fmla="*/ 0 h 15"/>
                <a:gd name="T10" fmla="*/ 1 w 10"/>
                <a:gd name="T11" fmla="*/ 0 h 15"/>
                <a:gd name="T12" fmla="*/ 1 w 10"/>
                <a:gd name="T13" fmla="*/ 0 h 15"/>
                <a:gd name="T14" fmla="*/ 1 w 10"/>
                <a:gd name="T15" fmla="*/ 0 h 15"/>
                <a:gd name="T16" fmla="*/ 1 w 10"/>
                <a:gd name="T17" fmla="*/ 0 h 15"/>
                <a:gd name="T18" fmla="*/ 1 w 10"/>
                <a:gd name="T19" fmla="*/ 0 h 15"/>
                <a:gd name="T20" fmla="*/ 0 w 10"/>
                <a:gd name="T21" fmla="*/ 0 h 15"/>
                <a:gd name="T22" fmla="*/ 0 w 10"/>
                <a:gd name="T23" fmla="*/ 0 h 15"/>
                <a:gd name="T24" fmla="*/ 1 w 1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5"/>
                <a:gd name="T41" fmla="*/ 10 w 1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5">
                  <a:moveTo>
                    <a:pt x="5" y="14"/>
                  </a:moveTo>
                  <a:lnTo>
                    <a:pt x="5" y="15"/>
                  </a:lnTo>
                  <a:lnTo>
                    <a:pt x="8" y="12"/>
                  </a:lnTo>
                  <a:lnTo>
                    <a:pt x="9" y="6"/>
                  </a:lnTo>
                  <a:lnTo>
                    <a:pt x="10" y="4"/>
                  </a:lnTo>
                  <a:lnTo>
                    <a:pt x="9" y="0"/>
                  </a:lnTo>
                  <a:lnTo>
                    <a:pt x="2" y="2"/>
                  </a:lnTo>
                  <a:lnTo>
                    <a:pt x="1" y="4"/>
                  </a:lnTo>
                  <a:lnTo>
                    <a:pt x="2" y="6"/>
                  </a:lnTo>
                  <a:lnTo>
                    <a:pt x="1" y="7"/>
                  </a:lnTo>
                  <a:lnTo>
                    <a:pt x="0" y="8"/>
                  </a:lnTo>
                  <a:lnTo>
                    <a:pt x="0" y="9"/>
                  </a:lnTo>
                  <a:lnTo>
                    <a:pt x="5" y="14"/>
                  </a:lnTo>
                  <a:close/>
                </a:path>
              </a:pathLst>
            </a:custGeom>
            <a:solidFill>
              <a:srgbClr val="000000"/>
            </a:solidFill>
            <a:ln w="9525">
              <a:noFill/>
              <a:round/>
              <a:headEnd/>
              <a:tailEnd/>
            </a:ln>
          </p:spPr>
          <p:txBody>
            <a:bodyPr/>
            <a:lstStyle/>
            <a:p>
              <a:endParaRPr lang="en-US">
                <a:latin typeface="Arial" charset="0"/>
              </a:endParaRPr>
            </a:p>
          </p:txBody>
        </p:sp>
        <p:sp>
          <p:nvSpPr>
            <p:cNvPr id="8281" name="Freeform 134"/>
            <p:cNvSpPr>
              <a:spLocks/>
            </p:cNvSpPr>
            <p:nvPr/>
          </p:nvSpPr>
          <p:spPr bwMode="auto">
            <a:xfrm>
              <a:off x="3494" y="2328"/>
              <a:ext cx="12" cy="9"/>
            </a:xfrm>
            <a:custGeom>
              <a:avLst/>
              <a:gdLst>
                <a:gd name="T0" fmla="*/ 0 w 25"/>
                <a:gd name="T1" fmla="*/ 1 h 19"/>
                <a:gd name="T2" fmla="*/ 0 w 25"/>
                <a:gd name="T3" fmla="*/ 1 h 19"/>
                <a:gd name="T4" fmla="*/ 0 w 25"/>
                <a:gd name="T5" fmla="*/ 1 h 19"/>
                <a:gd name="T6" fmla="*/ 0 w 25"/>
                <a:gd name="T7" fmla="*/ 0 h 19"/>
                <a:gd name="T8" fmla="*/ 1 w 25"/>
                <a:gd name="T9" fmla="*/ 0 h 19"/>
                <a:gd name="T10" fmla="*/ 1 w 25"/>
                <a:gd name="T11" fmla="*/ 0 h 19"/>
                <a:gd name="T12" fmla="*/ 1 w 25"/>
                <a:gd name="T13" fmla="*/ 0 h 19"/>
                <a:gd name="T14" fmla="*/ 1 w 25"/>
                <a:gd name="T15" fmla="*/ 0 h 19"/>
                <a:gd name="T16" fmla="*/ 0 w 25"/>
                <a:gd name="T17" fmla="*/ 0 h 19"/>
                <a:gd name="T18" fmla="*/ 0 w 25"/>
                <a:gd name="T19" fmla="*/ 0 h 19"/>
                <a:gd name="T20" fmla="*/ 0 w 25"/>
                <a:gd name="T21" fmla="*/ 1 h 19"/>
                <a:gd name="T22" fmla="*/ 0 w 25"/>
                <a:gd name="T23" fmla="*/ 1 h 19"/>
                <a:gd name="T24" fmla="*/ 0 w 25"/>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0" y="19"/>
                  </a:moveTo>
                  <a:lnTo>
                    <a:pt x="9" y="19"/>
                  </a:lnTo>
                  <a:lnTo>
                    <a:pt x="11" y="16"/>
                  </a:lnTo>
                  <a:lnTo>
                    <a:pt x="15" y="13"/>
                  </a:lnTo>
                  <a:lnTo>
                    <a:pt x="21" y="8"/>
                  </a:lnTo>
                  <a:lnTo>
                    <a:pt x="25" y="5"/>
                  </a:lnTo>
                  <a:lnTo>
                    <a:pt x="20" y="0"/>
                  </a:lnTo>
                  <a:lnTo>
                    <a:pt x="17" y="1"/>
                  </a:lnTo>
                  <a:lnTo>
                    <a:pt x="11" y="6"/>
                  </a:lnTo>
                  <a:lnTo>
                    <a:pt x="4" y="12"/>
                  </a:lnTo>
                  <a:lnTo>
                    <a:pt x="2" y="19"/>
                  </a:lnTo>
                  <a:lnTo>
                    <a:pt x="0" y="19"/>
                  </a:lnTo>
                  <a:lnTo>
                    <a:pt x="10" y="19"/>
                  </a:lnTo>
                  <a:close/>
                </a:path>
              </a:pathLst>
            </a:custGeom>
            <a:solidFill>
              <a:srgbClr val="000000"/>
            </a:solidFill>
            <a:ln w="9525">
              <a:noFill/>
              <a:round/>
              <a:headEnd/>
              <a:tailEnd/>
            </a:ln>
          </p:spPr>
          <p:txBody>
            <a:bodyPr/>
            <a:lstStyle/>
            <a:p>
              <a:endParaRPr lang="en-US">
                <a:latin typeface="Arial" charset="0"/>
              </a:endParaRPr>
            </a:p>
          </p:txBody>
        </p:sp>
        <p:sp>
          <p:nvSpPr>
            <p:cNvPr id="8282" name="Freeform 135"/>
            <p:cNvSpPr>
              <a:spLocks/>
            </p:cNvSpPr>
            <p:nvPr/>
          </p:nvSpPr>
          <p:spPr bwMode="auto">
            <a:xfrm>
              <a:off x="3494" y="2337"/>
              <a:ext cx="5" cy="11"/>
            </a:xfrm>
            <a:custGeom>
              <a:avLst/>
              <a:gdLst>
                <a:gd name="T0" fmla="*/ 0 w 11"/>
                <a:gd name="T1" fmla="*/ 2 h 20"/>
                <a:gd name="T2" fmla="*/ 0 w 11"/>
                <a:gd name="T3" fmla="*/ 2 h 20"/>
                <a:gd name="T4" fmla="*/ 0 w 11"/>
                <a:gd name="T5" fmla="*/ 1 h 20"/>
                <a:gd name="T6" fmla="*/ 0 w 11"/>
                <a:gd name="T7" fmla="*/ 1 h 20"/>
                <a:gd name="T8" fmla="*/ 0 w 11"/>
                <a:gd name="T9" fmla="*/ 1 h 20"/>
                <a:gd name="T10" fmla="*/ 0 w 11"/>
                <a:gd name="T11" fmla="*/ 0 h 20"/>
                <a:gd name="T12" fmla="*/ 0 w 11"/>
                <a:gd name="T13" fmla="*/ 0 h 20"/>
                <a:gd name="T14" fmla="*/ 0 w 11"/>
                <a:gd name="T15" fmla="*/ 1 h 20"/>
                <a:gd name="T16" fmla="*/ 0 w 11"/>
                <a:gd name="T17" fmla="*/ 1 h 20"/>
                <a:gd name="T18" fmla="*/ 0 w 11"/>
                <a:gd name="T19" fmla="*/ 1 h 20"/>
                <a:gd name="T20" fmla="*/ 0 w 11"/>
                <a:gd name="T21" fmla="*/ 2 h 20"/>
                <a:gd name="T22" fmla="*/ 0 w 11"/>
                <a:gd name="T23" fmla="*/ 2 h 20"/>
                <a:gd name="T24" fmla="*/ 0 w 11"/>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0"/>
                <a:gd name="T41" fmla="*/ 11 w 1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0">
                  <a:moveTo>
                    <a:pt x="11" y="16"/>
                  </a:moveTo>
                  <a:lnTo>
                    <a:pt x="11" y="16"/>
                  </a:lnTo>
                  <a:lnTo>
                    <a:pt x="9" y="14"/>
                  </a:lnTo>
                  <a:lnTo>
                    <a:pt x="10" y="9"/>
                  </a:lnTo>
                  <a:lnTo>
                    <a:pt x="10" y="4"/>
                  </a:lnTo>
                  <a:lnTo>
                    <a:pt x="10" y="0"/>
                  </a:lnTo>
                  <a:lnTo>
                    <a:pt x="0" y="0"/>
                  </a:lnTo>
                  <a:lnTo>
                    <a:pt x="0" y="4"/>
                  </a:lnTo>
                  <a:lnTo>
                    <a:pt x="0" y="9"/>
                  </a:lnTo>
                  <a:lnTo>
                    <a:pt x="2" y="14"/>
                  </a:lnTo>
                  <a:lnTo>
                    <a:pt x="4" y="20"/>
                  </a:lnTo>
                  <a:lnTo>
                    <a:pt x="11" y="16"/>
                  </a:lnTo>
                  <a:close/>
                </a:path>
              </a:pathLst>
            </a:custGeom>
            <a:solidFill>
              <a:srgbClr val="000000"/>
            </a:solidFill>
            <a:ln w="9525">
              <a:noFill/>
              <a:round/>
              <a:headEnd/>
              <a:tailEnd/>
            </a:ln>
          </p:spPr>
          <p:txBody>
            <a:bodyPr/>
            <a:lstStyle/>
            <a:p>
              <a:endParaRPr lang="en-US">
                <a:latin typeface="Arial" charset="0"/>
              </a:endParaRPr>
            </a:p>
          </p:txBody>
        </p:sp>
        <p:sp>
          <p:nvSpPr>
            <p:cNvPr id="8283" name="Freeform 136"/>
            <p:cNvSpPr>
              <a:spLocks/>
            </p:cNvSpPr>
            <p:nvPr/>
          </p:nvSpPr>
          <p:spPr bwMode="auto">
            <a:xfrm>
              <a:off x="3496" y="2345"/>
              <a:ext cx="16" cy="18"/>
            </a:xfrm>
            <a:custGeom>
              <a:avLst/>
              <a:gdLst>
                <a:gd name="T0" fmla="*/ 2 w 31"/>
                <a:gd name="T1" fmla="*/ 3 h 34"/>
                <a:gd name="T2" fmla="*/ 2 w 31"/>
                <a:gd name="T3" fmla="*/ 3 h 34"/>
                <a:gd name="T4" fmla="*/ 2 w 31"/>
                <a:gd name="T5" fmla="*/ 2 h 34"/>
                <a:gd name="T6" fmla="*/ 2 w 31"/>
                <a:gd name="T7" fmla="*/ 2 h 34"/>
                <a:gd name="T8" fmla="*/ 1 w 31"/>
                <a:gd name="T9" fmla="*/ 1 h 34"/>
                <a:gd name="T10" fmla="*/ 1 w 31"/>
                <a:gd name="T11" fmla="*/ 0 h 34"/>
                <a:gd name="T12" fmla="*/ 0 w 31"/>
                <a:gd name="T13" fmla="*/ 1 h 34"/>
                <a:gd name="T14" fmla="*/ 1 w 31"/>
                <a:gd name="T15" fmla="*/ 1 h 34"/>
                <a:gd name="T16" fmla="*/ 1 w 31"/>
                <a:gd name="T17" fmla="*/ 2 h 34"/>
                <a:gd name="T18" fmla="*/ 2 w 31"/>
                <a:gd name="T19" fmla="*/ 2 h 34"/>
                <a:gd name="T20" fmla="*/ 2 w 31"/>
                <a:gd name="T21" fmla="*/ 3 h 34"/>
                <a:gd name="T22" fmla="*/ 2 w 31"/>
                <a:gd name="T23" fmla="*/ 3 h 34"/>
                <a:gd name="T24" fmla="*/ 2 w 31"/>
                <a:gd name="T25" fmla="*/ 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34"/>
                <a:gd name="T41" fmla="*/ 31 w 31"/>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34">
                  <a:moveTo>
                    <a:pt x="31" y="34"/>
                  </a:moveTo>
                  <a:lnTo>
                    <a:pt x="31" y="34"/>
                  </a:lnTo>
                  <a:lnTo>
                    <a:pt x="26" y="26"/>
                  </a:lnTo>
                  <a:lnTo>
                    <a:pt x="21" y="17"/>
                  </a:lnTo>
                  <a:lnTo>
                    <a:pt x="13" y="7"/>
                  </a:lnTo>
                  <a:lnTo>
                    <a:pt x="7" y="0"/>
                  </a:lnTo>
                  <a:lnTo>
                    <a:pt x="0" y="4"/>
                  </a:lnTo>
                  <a:lnTo>
                    <a:pt x="6" y="11"/>
                  </a:lnTo>
                  <a:lnTo>
                    <a:pt x="14" y="22"/>
                  </a:lnTo>
                  <a:lnTo>
                    <a:pt x="20" y="31"/>
                  </a:lnTo>
                  <a:lnTo>
                    <a:pt x="22" y="34"/>
                  </a:lnTo>
                  <a:lnTo>
                    <a:pt x="31" y="34"/>
                  </a:lnTo>
                  <a:close/>
                </a:path>
              </a:pathLst>
            </a:custGeom>
            <a:solidFill>
              <a:srgbClr val="000000"/>
            </a:solidFill>
            <a:ln w="9525">
              <a:noFill/>
              <a:round/>
              <a:headEnd/>
              <a:tailEnd/>
            </a:ln>
          </p:spPr>
          <p:txBody>
            <a:bodyPr/>
            <a:lstStyle/>
            <a:p>
              <a:endParaRPr lang="en-US">
                <a:latin typeface="Arial" charset="0"/>
              </a:endParaRPr>
            </a:p>
          </p:txBody>
        </p:sp>
        <p:sp>
          <p:nvSpPr>
            <p:cNvPr id="8284" name="Freeform 137"/>
            <p:cNvSpPr>
              <a:spLocks/>
            </p:cNvSpPr>
            <p:nvPr/>
          </p:nvSpPr>
          <p:spPr bwMode="auto">
            <a:xfrm>
              <a:off x="3507" y="2363"/>
              <a:ext cx="5" cy="5"/>
            </a:xfrm>
            <a:custGeom>
              <a:avLst/>
              <a:gdLst>
                <a:gd name="T0" fmla="*/ 1 w 9"/>
                <a:gd name="T1" fmla="*/ 0 h 12"/>
                <a:gd name="T2" fmla="*/ 1 w 9"/>
                <a:gd name="T3" fmla="*/ 0 h 12"/>
                <a:gd name="T4" fmla="*/ 1 w 9"/>
                <a:gd name="T5" fmla="*/ 0 h 12"/>
                <a:gd name="T6" fmla="*/ 1 w 9"/>
                <a:gd name="T7" fmla="*/ 0 h 12"/>
                <a:gd name="T8" fmla="*/ 1 w 9"/>
                <a:gd name="T9" fmla="*/ 0 h 12"/>
                <a:gd name="T10" fmla="*/ 1 w 9"/>
                <a:gd name="T11" fmla="*/ 0 h 12"/>
                <a:gd name="T12" fmla="*/ 0 w 9"/>
                <a:gd name="T13" fmla="*/ 0 h 12"/>
                <a:gd name="T14" fmla="*/ 0 w 9"/>
                <a:gd name="T15" fmla="*/ 0 h 12"/>
                <a:gd name="T16" fmla="*/ 0 w 9"/>
                <a:gd name="T17" fmla="*/ 0 h 12"/>
                <a:gd name="T18" fmla="*/ 1 w 9"/>
                <a:gd name="T19" fmla="*/ 0 h 12"/>
                <a:gd name="T20" fmla="*/ 0 w 9"/>
                <a:gd name="T21" fmla="*/ 0 h 12"/>
                <a:gd name="T22" fmla="*/ 0 w 9"/>
                <a:gd name="T23" fmla="*/ 0 h 12"/>
                <a:gd name="T24" fmla="*/ 1 w 9"/>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2"/>
                <a:gd name="T41" fmla="*/ 9 w 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2">
                  <a:moveTo>
                    <a:pt x="7" y="12"/>
                  </a:moveTo>
                  <a:lnTo>
                    <a:pt x="7" y="12"/>
                  </a:lnTo>
                  <a:lnTo>
                    <a:pt x="8" y="8"/>
                  </a:lnTo>
                  <a:lnTo>
                    <a:pt x="9" y="6"/>
                  </a:lnTo>
                  <a:lnTo>
                    <a:pt x="9" y="3"/>
                  </a:lnTo>
                  <a:lnTo>
                    <a:pt x="9" y="0"/>
                  </a:lnTo>
                  <a:lnTo>
                    <a:pt x="0" y="0"/>
                  </a:lnTo>
                  <a:lnTo>
                    <a:pt x="0" y="3"/>
                  </a:lnTo>
                  <a:lnTo>
                    <a:pt x="0" y="6"/>
                  </a:lnTo>
                  <a:lnTo>
                    <a:pt x="1" y="8"/>
                  </a:lnTo>
                  <a:lnTo>
                    <a:pt x="0" y="12"/>
                  </a:lnTo>
                  <a:lnTo>
                    <a:pt x="7" y="12"/>
                  </a:lnTo>
                  <a:close/>
                </a:path>
              </a:pathLst>
            </a:custGeom>
            <a:solidFill>
              <a:srgbClr val="000000"/>
            </a:solidFill>
            <a:ln w="9525">
              <a:noFill/>
              <a:round/>
              <a:headEnd/>
              <a:tailEnd/>
            </a:ln>
          </p:spPr>
          <p:txBody>
            <a:bodyPr/>
            <a:lstStyle/>
            <a:p>
              <a:endParaRPr lang="en-US">
                <a:latin typeface="Arial" charset="0"/>
              </a:endParaRPr>
            </a:p>
          </p:txBody>
        </p:sp>
        <p:sp>
          <p:nvSpPr>
            <p:cNvPr id="8285" name="Freeform 138"/>
            <p:cNvSpPr>
              <a:spLocks/>
            </p:cNvSpPr>
            <p:nvPr/>
          </p:nvSpPr>
          <p:spPr bwMode="auto">
            <a:xfrm>
              <a:off x="3506" y="2368"/>
              <a:ext cx="45" cy="53"/>
            </a:xfrm>
            <a:custGeom>
              <a:avLst/>
              <a:gdLst>
                <a:gd name="T0" fmla="*/ 6 w 88"/>
                <a:gd name="T1" fmla="*/ 7 h 105"/>
                <a:gd name="T2" fmla="*/ 6 w 88"/>
                <a:gd name="T3" fmla="*/ 7 h 105"/>
                <a:gd name="T4" fmla="*/ 5 w 88"/>
                <a:gd name="T5" fmla="*/ 7 h 105"/>
                <a:gd name="T6" fmla="*/ 4 w 88"/>
                <a:gd name="T7" fmla="*/ 6 h 105"/>
                <a:gd name="T8" fmla="*/ 3 w 88"/>
                <a:gd name="T9" fmla="*/ 6 h 105"/>
                <a:gd name="T10" fmla="*/ 2 w 88"/>
                <a:gd name="T11" fmla="*/ 5 h 105"/>
                <a:gd name="T12" fmla="*/ 2 w 88"/>
                <a:gd name="T13" fmla="*/ 4 h 105"/>
                <a:gd name="T14" fmla="*/ 1 w 88"/>
                <a:gd name="T15" fmla="*/ 3 h 105"/>
                <a:gd name="T16" fmla="*/ 1 w 88"/>
                <a:gd name="T17" fmla="*/ 2 h 105"/>
                <a:gd name="T18" fmla="*/ 1 w 88"/>
                <a:gd name="T19" fmla="*/ 0 h 105"/>
                <a:gd name="T20" fmla="*/ 1 w 88"/>
                <a:gd name="T21" fmla="*/ 0 h 105"/>
                <a:gd name="T22" fmla="*/ 0 w 88"/>
                <a:gd name="T23" fmla="*/ 2 h 105"/>
                <a:gd name="T24" fmla="*/ 1 w 88"/>
                <a:gd name="T25" fmla="*/ 3 h 105"/>
                <a:gd name="T26" fmla="*/ 1 w 88"/>
                <a:gd name="T27" fmla="*/ 4 h 105"/>
                <a:gd name="T28" fmla="*/ 2 w 88"/>
                <a:gd name="T29" fmla="*/ 5 h 105"/>
                <a:gd name="T30" fmla="*/ 3 w 88"/>
                <a:gd name="T31" fmla="*/ 6 h 105"/>
                <a:gd name="T32" fmla="*/ 4 w 88"/>
                <a:gd name="T33" fmla="*/ 7 h 105"/>
                <a:gd name="T34" fmla="*/ 5 w 88"/>
                <a:gd name="T35" fmla="*/ 7 h 105"/>
                <a:gd name="T36" fmla="*/ 6 w 88"/>
                <a:gd name="T37" fmla="*/ 7 h 105"/>
                <a:gd name="T38" fmla="*/ 6 w 88"/>
                <a:gd name="T39" fmla="*/ 7 h 105"/>
                <a:gd name="T40" fmla="*/ 6 w 88"/>
                <a:gd name="T41" fmla="*/ 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105"/>
                <a:gd name="T65" fmla="*/ 88 w 88"/>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105">
                  <a:moveTo>
                    <a:pt x="88" y="98"/>
                  </a:moveTo>
                  <a:lnTo>
                    <a:pt x="88" y="98"/>
                  </a:lnTo>
                  <a:lnTo>
                    <a:pt x="69" y="98"/>
                  </a:lnTo>
                  <a:lnTo>
                    <a:pt x="52" y="92"/>
                  </a:lnTo>
                  <a:lnTo>
                    <a:pt x="38" y="84"/>
                  </a:lnTo>
                  <a:lnTo>
                    <a:pt x="26" y="73"/>
                  </a:lnTo>
                  <a:lnTo>
                    <a:pt x="17" y="59"/>
                  </a:lnTo>
                  <a:lnTo>
                    <a:pt x="10" y="41"/>
                  </a:lnTo>
                  <a:lnTo>
                    <a:pt x="7" y="22"/>
                  </a:lnTo>
                  <a:lnTo>
                    <a:pt x="8" y="0"/>
                  </a:lnTo>
                  <a:lnTo>
                    <a:pt x="1" y="0"/>
                  </a:lnTo>
                  <a:lnTo>
                    <a:pt x="0" y="22"/>
                  </a:lnTo>
                  <a:lnTo>
                    <a:pt x="3" y="44"/>
                  </a:lnTo>
                  <a:lnTo>
                    <a:pt x="10" y="61"/>
                  </a:lnTo>
                  <a:lnTo>
                    <a:pt x="19" y="77"/>
                  </a:lnTo>
                  <a:lnTo>
                    <a:pt x="33" y="91"/>
                  </a:lnTo>
                  <a:lnTo>
                    <a:pt x="49" y="99"/>
                  </a:lnTo>
                  <a:lnTo>
                    <a:pt x="69" y="105"/>
                  </a:lnTo>
                  <a:lnTo>
                    <a:pt x="88" y="105"/>
                  </a:lnTo>
                  <a:lnTo>
                    <a:pt x="88" y="98"/>
                  </a:lnTo>
                  <a:close/>
                </a:path>
              </a:pathLst>
            </a:custGeom>
            <a:solidFill>
              <a:srgbClr val="000000"/>
            </a:solidFill>
            <a:ln w="9525">
              <a:noFill/>
              <a:round/>
              <a:headEnd/>
              <a:tailEnd/>
            </a:ln>
          </p:spPr>
          <p:txBody>
            <a:bodyPr/>
            <a:lstStyle/>
            <a:p>
              <a:endParaRPr lang="en-US">
                <a:latin typeface="Arial" charset="0"/>
              </a:endParaRPr>
            </a:p>
          </p:txBody>
        </p:sp>
        <p:sp>
          <p:nvSpPr>
            <p:cNvPr id="8286" name="Freeform 139"/>
            <p:cNvSpPr>
              <a:spLocks/>
            </p:cNvSpPr>
            <p:nvPr/>
          </p:nvSpPr>
          <p:spPr bwMode="auto">
            <a:xfrm>
              <a:off x="3551" y="2415"/>
              <a:ext cx="56" cy="6"/>
            </a:xfrm>
            <a:custGeom>
              <a:avLst/>
              <a:gdLst>
                <a:gd name="T0" fmla="*/ 7 w 112"/>
                <a:gd name="T1" fmla="*/ 0 h 13"/>
                <a:gd name="T2" fmla="*/ 7 w 112"/>
                <a:gd name="T3" fmla="*/ 0 h 13"/>
                <a:gd name="T4" fmla="*/ 7 w 112"/>
                <a:gd name="T5" fmla="*/ 0 h 13"/>
                <a:gd name="T6" fmla="*/ 6 w 112"/>
                <a:gd name="T7" fmla="*/ 0 h 13"/>
                <a:gd name="T8" fmla="*/ 6 w 112"/>
                <a:gd name="T9" fmla="*/ 0 h 13"/>
                <a:gd name="T10" fmla="*/ 5 w 112"/>
                <a:gd name="T11" fmla="*/ 0 h 13"/>
                <a:gd name="T12" fmla="*/ 4 w 112"/>
                <a:gd name="T13" fmla="*/ 0 h 13"/>
                <a:gd name="T14" fmla="*/ 3 w 112"/>
                <a:gd name="T15" fmla="*/ 0 h 13"/>
                <a:gd name="T16" fmla="*/ 2 w 112"/>
                <a:gd name="T17" fmla="*/ 0 h 13"/>
                <a:gd name="T18" fmla="*/ 0 w 112"/>
                <a:gd name="T19" fmla="*/ 0 h 13"/>
                <a:gd name="T20" fmla="*/ 0 w 112"/>
                <a:gd name="T21" fmla="*/ 0 h 13"/>
                <a:gd name="T22" fmla="*/ 2 w 112"/>
                <a:gd name="T23" fmla="*/ 0 h 13"/>
                <a:gd name="T24" fmla="*/ 3 w 112"/>
                <a:gd name="T25" fmla="*/ 0 h 13"/>
                <a:gd name="T26" fmla="*/ 4 w 112"/>
                <a:gd name="T27" fmla="*/ 0 h 13"/>
                <a:gd name="T28" fmla="*/ 5 w 112"/>
                <a:gd name="T29" fmla="*/ 0 h 13"/>
                <a:gd name="T30" fmla="*/ 6 w 112"/>
                <a:gd name="T31" fmla="*/ 0 h 13"/>
                <a:gd name="T32" fmla="*/ 6 w 112"/>
                <a:gd name="T33" fmla="*/ 0 h 13"/>
                <a:gd name="T34" fmla="*/ 7 w 112"/>
                <a:gd name="T35" fmla="*/ 0 h 13"/>
                <a:gd name="T36" fmla="*/ 7 w 112"/>
                <a:gd name="T37" fmla="*/ 0 h 13"/>
                <a:gd name="T38" fmla="*/ 7 w 112"/>
                <a:gd name="T39" fmla="*/ 0 h 13"/>
                <a:gd name="T40" fmla="*/ 7 w 1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3"/>
                <a:gd name="T65" fmla="*/ 112 w 11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3">
                  <a:moveTo>
                    <a:pt x="112" y="5"/>
                  </a:moveTo>
                  <a:lnTo>
                    <a:pt x="112" y="5"/>
                  </a:lnTo>
                  <a:lnTo>
                    <a:pt x="105" y="2"/>
                  </a:lnTo>
                  <a:lnTo>
                    <a:pt x="95" y="0"/>
                  </a:lnTo>
                  <a:lnTo>
                    <a:pt x="83" y="0"/>
                  </a:lnTo>
                  <a:lnTo>
                    <a:pt x="68" y="0"/>
                  </a:lnTo>
                  <a:lnTo>
                    <a:pt x="52" y="1"/>
                  </a:lnTo>
                  <a:lnTo>
                    <a:pt x="35" y="2"/>
                  </a:lnTo>
                  <a:lnTo>
                    <a:pt x="18" y="5"/>
                  </a:lnTo>
                  <a:lnTo>
                    <a:pt x="0" y="6"/>
                  </a:lnTo>
                  <a:lnTo>
                    <a:pt x="0" y="13"/>
                  </a:lnTo>
                  <a:lnTo>
                    <a:pt x="18" y="12"/>
                  </a:lnTo>
                  <a:lnTo>
                    <a:pt x="35" y="9"/>
                  </a:lnTo>
                  <a:lnTo>
                    <a:pt x="52" y="10"/>
                  </a:lnTo>
                  <a:lnTo>
                    <a:pt x="68" y="9"/>
                  </a:lnTo>
                  <a:lnTo>
                    <a:pt x="83" y="9"/>
                  </a:lnTo>
                  <a:lnTo>
                    <a:pt x="95" y="9"/>
                  </a:lnTo>
                  <a:lnTo>
                    <a:pt x="105" y="9"/>
                  </a:lnTo>
                  <a:lnTo>
                    <a:pt x="110" y="12"/>
                  </a:lnTo>
                  <a:lnTo>
                    <a:pt x="112" y="5"/>
                  </a:lnTo>
                  <a:close/>
                </a:path>
              </a:pathLst>
            </a:custGeom>
            <a:solidFill>
              <a:srgbClr val="000000"/>
            </a:solidFill>
            <a:ln w="9525">
              <a:noFill/>
              <a:round/>
              <a:headEnd/>
              <a:tailEnd/>
            </a:ln>
          </p:spPr>
          <p:txBody>
            <a:bodyPr/>
            <a:lstStyle/>
            <a:p>
              <a:endParaRPr lang="en-US">
                <a:latin typeface="Arial" charset="0"/>
              </a:endParaRPr>
            </a:p>
          </p:txBody>
        </p:sp>
        <p:sp>
          <p:nvSpPr>
            <p:cNvPr id="8287" name="Freeform 140"/>
            <p:cNvSpPr>
              <a:spLocks/>
            </p:cNvSpPr>
            <p:nvPr/>
          </p:nvSpPr>
          <p:spPr bwMode="auto">
            <a:xfrm>
              <a:off x="3605" y="2417"/>
              <a:ext cx="23" cy="30"/>
            </a:xfrm>
            <a:custGeom>
              <a:avLst/>
              <a:gdLst>
                <a:gd name="T0" fmla="*/ 3 w 46"/>
                <a:gd name="T1" fmla="*/ 4 h 60"/>
                <a:gd name="T2" fmla="*/ 3 w 46"/>
                <a:gd name="T3" fmla="*/ 4 h 60"/>
                <a:gd name="T4" fmla="*/ 3 w 46"/>
                <a:gd name="T5" fmla="*/ 4 h 60"/>
                <a:gd name="T6" fmla="*/ 3 w 46"/>
                <a:gd name="T7" fmla="*/ 3 h 60"/>
                <a:gd name="T8" fmla="*/ 3 w 46"/>
                <a:gd name="T9" fmla="*/ 3 h 60"/>
                <a:gd name="T10" fmla="*/ 1 w 46"/>
                <a:gd name="T11" fmla="*/ 2 h 60"/>
                <a:gd name="T12" fmla="*/ 1 w 46"/>
                <a:gd name="T13" fmla="*/ 2 h 60"/>
                <a:gd name="T14" fmla="*/ 1 w 46"/>
                <a:gd name="T15" fmla="*/ 1 h 60"/>
                <a:gd name="T16" fmla="*/ 1 w 46"/>
                <a:gd name="T17" fmla="*/ 1 h 60"/>
                <a:gd name="T18" fmla="*/ 1 w 46"/>
                <a:gd name="T19" fmla="*/ 0 h 60"/>
                <a:gd name="T20" fmla="*/ 0 w 46"/>
                <a:gd name="T21" fmla="*/ 1 h 60"/>
                <a:gd name="T22" fmla="*/ 1 w 46"/>
                <a:gd name="T23" fmla="*/ 1 h 60"/>
                <a:gd name="T24" fmla="*/ 1 w 46"/>
                <a:gd name="T25" fmla="*/ 1 h 60"/>
                <a:gd name="T26" fmla="*/ 1 w 46"/>
                <a:gd name="T27" fmla="*/ 2 h 60"/>
                <a:gd name="T28" fmla="*/ 1 w 46"/>
                <a:gd name="T29" fmla="*/ 3 h 60"/>
                <a:gd name="T30" fmla="*/ 1 w 46"/>
                <a:gd name="T31" fmla="*/ 3 h 60"/>
                <a:gd name="T32" fmla="*/ 3 w 46"/>
                <a:gd name="T33" fmla="*/ 4 h 60"/>
                <a:gd name="T34" fmla="*/ 3 w 46"/>
                <a:gd name="T35" fmla="*/ 4 h 60"/>
                <a:gd name="T36" fmla="*/ 3 w 46"/>
                <a:gd name="T37" fmla="*/ 4 h 60"/>
                <a:gd name="T38" fmla="*/ 3 w 46"/>
                <a:gd name="T39" fmla="*/ 4 h 60"/>
                <a:gd name="T40" fmla="*/ 3 w 46"/>
                <a:gd name="T41" fmla="*/ 4 h 60"/>
                <a:gd name="T42" fmla="*/ 3 w 46"/>
                <a:gd name="T43" fmla="*/ 4 h 60"/>
                <a:gd name="T44" fmla="*/ 3 w 46"/>
                <a:gd name="T45" fmla="*/ 4 h 60"/>
                <a:gd name="T46" fmla="*/ 3 w 46"/>
                <a:gd name="T47" fmla="*/ 4 h 60"/>
                <a:gd name="T48" fmla="*/ 3 w 46"/>
                <a:gd name="T49" fmla="*/ 4 h 60"/>
                <a:gd name="T50" fmla="*/ 3 w 46"/>
                <a:gd name="T51" fmla="*/ 4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60"/>
                <a:gd name="T80" fmla="*/ 46 w 46"/>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60">
                  <a:moveTo>
                    <a:pt x="40" y="52"/>
                  </a:moveTo>
                  <a:lnTo>
                    <a:pt x="46" y="53"/>
                  </a:lnTo>
                  <a:lnTo>
                    <a:pt x="45" y="50"/>
                  </a:lnTo>
                  <a:lnTo>
                    <a:pt x="41" y="46"/>
                  </a:lnTo>
                  <a:lnTo>
                    <a:pt x="35" y="38"/>
                  </a:lnTo>
                  <a:lnTo>
                    <a:pt x="30" y="29"/>
                  </a:lnTo>
                  <a:lnTo>
                    <a:pt x="23" y="19"/>
                  </a:lnTo>
                  <a:lnTo>
                    <a:pt x="15" y="11"/>
                  </a:lnTo>
                  <a:lnTo>
                    <a:pt x="8" y="4"/>
                  </a:lnTo>
                  <a:lnTo>
                    <a:pt x="2" y="0"/>
                  </a:lnTo>
                  <a:lnTo>
                    <a:pt x="0" y="7"/>
                  </a:lnTo>
                  <a:lnTo>
                    <a:pt x="3" y="9"/>
                  </a:lnTo>
                  <a:lnTo>
                    <a:pt x="10" y="16"/>
                  </a:lnTo>
                  <a:lnTo>
                    <a:pt x="16" y="24"/>
                  </a:lnTo>
                  <a:lnTo>
                    <a:pt x="23" y="33"/>
                  </a:lnTo>
                  <a:lnTo>
                    <a:pt x="29" y="42"/>
                  </a:lnTo>
                  <a:lnTo>
                    <a:pt x="34" y="50"/>
                  </a:lnTo>
                  <a:lnTo>
                    <a:pt x="38" y="55"/>
                  </a:lnTo>
                  <a:lnTo>
                    <a:pt x="39" y="57"/>
                  </a:lnTo>
                  <a:lnTo>
                    <a:pt x="45" y="58"/>
                  </a:lnTo>
                  <a:lnTo>
                    <a:pt x="39" y="57"/>
                  </a:lnTo>
                  <a:lnTo>
                    <a:pt x="41" y="60"/>
                  </a:lnTo>
                  <a:lnTo>
                    <a:pt x="45" y="58"/>
                  </a:lnTo>
                  <a:lnTo>
                    <a:pt x="46" y="56"/>
                  </a:lnTo>
                  <a:lnTo>
                    <a:pt x="46" y="53"/>
                  </a:lnTo>
                  <a:lnTo>
                    <a:pt x="40" y="52"/>
                  </a:lnTo>
                  <a:close/>
                </a:path>
              </a:pathLst>
            </a:custGeom>
            <a:solidFill>
              <a:srgbClr val="000000"/>
            </a:solidFill>
            <a:ln w="9525">
              <a:noFill/>
              <a:round/>
              <a:headEnd/>
              <a:tailEnd/>
            </a:ln>
          </p:spPr>
          <p:txBody>
            <a:bodyPr/>
            <a:lstStyle/>
            <a:p>
              <a:endParaRPr lang="en-US">
                <a:latin typeface="Arial" charset="0"/>
              </a:endParaRPr>
            </a:p>
          </p:txBody>
        </p:sp>
        <p:sp>
          <p:nvSpPr>
            <p:cNvPr id="8288" name="Freeform 141"/>
            <p:cNvSpPr>
              <a:spLocks/>
            </p:cNvSpPr>
            <p:nvPr/>
          </p:nvSpPr>
          <p:spPr bwMode="auto">
            <a:xfrm>
              <a:off x="3495" y="2029"/>
              <a:ext cx="168" cy="404"/>
            </a:xfrm>
            <a:custGeom>
              <a:avLst/>
              <a:gdLst>
                <a:gd name="T0" fmla="*/ 1 w 336"/>
                <a:gd name="T1" fmla="*/ 40 h 809"/>
                <a:gd name="T2" fmla="*/ 1 w 336"/>
                <a:gd name="T3" fmla="*/ 39 h 809"/>
                <a:gd name="T4" fmla="*/ 1 w 336"/>
                <a:gd name="T5" fmla="*/ 38 h 809"/>
                <a:gd name="T6" fmla="*/ 1 w 336"/>
                <a:gd name="T7" fmla="*/ 37 h 809"/>
                <a:gd name="T8" fmla="*/ 1 w 336"/>
                <a:gd name="T9" fmla="*/ 37 h 809"/>
                <a:gd name="T10" fmla="*/ 1 w 336"/>
                <a:gd name="T11" fmla="*/ 36 h 809"/>
                <a:gd name="T12" fmla="*/ 1 w 336"/>
                <a:gd name="T13" fmla="*/ 34 h 809"/>
                <a:gd name="T14" fmla="*/ 1 w 336"/>
                <a:gd name="T15" fmla="*/ 34 h 809"/>
                <a:gd name="T16" fmla="*/ 1 w 336"/>
                <a:gd name="T17" fmla="*/ 33 h 809"/>
                <a:gd name="T18" fmla="*/ 1 w 336"/>
                <a:gd name="T19" fmla="*/ 32 h 809"/>
                <a:gd name="T20" fmla="*/ 1 w 336"/>
                <a:gd name="T21" fmla="*/ 32 h 809"/>
                <a:gd name="T22" fmla="*/ 1 w 336"/>
                <a:gd name="T23" fmla="*/ 33 h 809"/>
                <a:gd name="T24" fmla="*/ 1 w 336"/>
                <a:gd name="T25" fmla="*/ 36 h 809"/>
                <a:gd name="T26" fmla="*/ 2 w 336"/>
                <a:gd name="T27" fmla="*/ 37 h 809"/>
                <a:gd name="T28" fmla="*/ 1 w 336"/>
                <a:gd name="T29" fmla="*/ 31 h 809"/>
                <a:gd name="T30" fmla="*/ 1 w 336"/>
                <a:gd name="T31" fmla="*/ 28 h 809"/>
                <a:gd name="T32" fmla="*/ 3 w 336"/>
                <a:gd name="T33" fmla="*/ 26 h 809"/>
                <a:gd name="T34" fmla="*/ 3 w 336"/>
                <a:gd name="T35" fmla="*/ 24 h 809"/>
                <a:gd name="T36" fmla="*/ 3 w 336"/>
                <a:gd name="T37" fmla="*/ 22 h 809"/>
                <a:gd name="T38" fmla="*/ 3 w 336"/>
                <a:gd name="T39" fmla="*/ 21 h 809"/>
                <a:gd name="T40" fmla="*/ 3 w 336"/>
                <a:gd name="T41" fmla="*/ 20 h 809"/>
                <a:gd name="T42" fmla="*/ 3 w 336"/>
                <a:gd name="T43" fmla="*/ 18 h 809"/>
                <a:gd name="T44" fmla="*/ 3 w 336"/>
                <a:gd name="T45" fmla="*/ 17 h 809"/>
                <a:gd name="T46" fmla="*/ 2 w 336"/>
                <a:gd name="T47" fmla="*/ 15 h 809"/>
                <a:gd name="T48" fmla="*/ 3 w 336"/>
                <a:gd name="T49" fmla="*/ 13 h 809"/>
                <a:gd name="T50" fmla="*/ 3 w 336"/>
                <a:gd name="T51" fmla="*/ 11 h 809"/>
                <a:gd name="T52" fmla="*/ 4 w 336"/>
                <a:gd name="T53" fmla="*/ 9 h 809"/>
                <a:gd name="T54" fmla="*/ 5 w 336"/>
                <a:gd name="T55" fmla="*/ 5 h 809"/>
                <a:gd name="T56" fmla="*/ 6 w 336"/>
                <a:gd name="T57" fmla="*/ 2 h 809"/>
                <a:gd name="T58" fmla="*/ 7 w 336"/>
                <a:gd name="T59" fmla="*/ 0 h 809"/>
                <a:gd name="T60" fmla="*/ 10 w 336"/>
                <a:gd name="T61" fmla="*/ 0 h 809"/>
                <a:gd name="T62" fmla="*/ 9 w 336"/>
                <a:gd name="T63" fmla="*/ 3 h 809"/>
                <a:gd name="T64" fmla="*/ 9 w 336"/>
                <a:gd name="T65" fmla="*/ 4 h 809"/>
                <a:gd name="T66" fmla="*/ 9 w 336"/>
                <a:gd name="T67" fmla="*/ 6 h 809"/>
                <a:gd name="T68" fmla="*/ 10 w 336"/>
                <a:gd name="T69" fmla="*/ 9 h 809"/>
                <a:gd name="T70" fmla="*/ 10 w 336"/>
                <a:gd name="T71" fmla="*/ 12 h 809"/>
                <a:gd name="T72" fmla="*/ 10 w 336"/>
                <a:gd name="T73" fmla="*/ 16 h 809"/>
                <a:gd name="T74" fmla="*/ 11 w 336"/>
                <a:gd name="T75" fmla="*/ 20 h 809"/>
                <a:gd name="T76" fmla="*/ 12 w 336"/>
                <a:gd name="T77" fmla="*/ 23 h 809"/>
                <a:gd name="T78" fmla="*/ 14 w 336"/>
                <a:gd name="T79" fmla="*/ 25 h 809"/>
                <a:gd name="T80" fmla="*/ 14 w 336"/>
                <a:gd name="T81" fmla="*/ 24 h 809"/>
                <a:gd name="T82" fmla="*/ 15 w 336"/>
                <a:gd name="T83" fmla="*/ 23 h 809"/>
                <a:gd name="T84" fmla="*/ 15 w 336"/>
                <a:gd name="T85" fmla="*/ 22 h 809"/>
                <a:gd name="T86" fmla="*/ 17 w 336"/>
                <a:gd name="T87" fmla="*/ 21 h 809"/>
                <a:gd name="T88" fmla="*/ 18 w 336"/>
                <a:gd name="T89" fmla="*/ 21 h 809"/>
                <a:gd name="T90" fmla="*/ 19 w 336"/>
                <a:gd name="T91" fmla="*/ 20 h 809"/>
                <a:gd name="T92" fmla="*/ 20 w 336"/>
                <a:gd name="T93" fmla="*/ 20 h 809"/>
                <a:gd name="T94" fmla="*/ 21 w 336"/>
                <a:gd name="T95" fmla="*/ 21 h 809"/>
                <a:gd name="T96" fmla="*/ 21 w 336"/>
                <a:gd name="T97" fmla="*/ 48 h 809"/>
                <a:gd name="T98" fmla="*/ 21 w 336"/>
                <a:gd name="T99" fmla="*/ 49 h 809"/>
                <a:gd name="T100" fmla="*/ 19 w 336"/>
                <a:gd name="T101" fmla="*/ 50 h 809"/>
                <a:gd name="T102" fmla="*/ 18 w 336"/>
                <a:gd name="T103" fmla="*/ 50 h 809"/>
                <a:gd name="T104" fmla="*/ 17 w 336"/>
                <a:gd name="T105" fmla="*/ 48 h 809"/>
                <a:gd name="T106" fmla="*/ 15 w 336"/>
                <a:gd name="T107" fmla="*/ 48 h 809"/>
                <a:gd name="T108" fmla="*/ 14 w 336"/>
                <a:gd name="T109" fmla="*/ 48 h 809"/>
                <a:gd name="T110" fmla="*/ 13 w 336"/>
                <a:gd name="T111" fmla="*/ 47 h 809"/>
                <a:gd name="T112" fmla="*/ 11 w 336"/>
                <a:gd name="T113" fmla="*/ 47 h 809"/>
                <a:gd name="T114" fmla="*/ 7 w 336"/>
                <a:gd name="T115" fmla="*/ 48 h 809"/>
                <a:gd name="T116" fmla="*/ 5 w 336"/>
                <a:gd name="T117" fmla="*/ 48 h 809"/>
                <a:gd name="T118" fmla="*/ 3 w 336"/>
                <a:gd name="T119" fmla="*/ 46 h 809"/>
                <a:gd name="T120" fmla="*/ 3 w 336"/>
                <a:gd name="T121" fmla="*/ 42 h 809"/>
                <a:gd name="T122" fmla="*/ 2 w 336"/>
                <a:gd name="T123" fmla="*/ 41 h 8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809"/>
                <a:gd name="T188" fmla="*/ 336 w 336"/>
                <a:gd name="T189" fmla="*/ 809 h 8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809">
                  <a:moveTo>
                    <a:pt x="28" y="659"/>
                  </a:moveTo>
                  <a:lnTo>
                    <a:pt x="25" y="655"/>
                  </a:lnTo>
                  <a:lnTo>
                    <a:pt x="19" y="649"/>
                  </a:lnTo>
                  <a:lnTo>
                    <a:pt x="11" y="642"/>
                  </a:lnTo>
                  <a:lnTo>
                    <a:pt x="5" y="636"/>
                  </a:lnTo>
                  <a:lnTo>
                    <a:pt x="4" y="632"/>
                  </a:lnTo>
                  <a:lnTo>
                    <a:pt x="7" y="626"/>
                  </a:lnTo>
                  <a:lnTo>
                    <a:pt x="9" y="621"/>
                  </a:lnTo>
                  <a:lnTo>
                    <a:pt x="10" y="617"/>
                  </a:lnTo>
                  <a:lnTo>
                    <a:pt x="12" y="613"/>
                  </a:lnTo>
                  <a:lnTo>
                    <a:pt x="18" y="610"/>
                  </a:lnTo>
                  <a:lnTo>
                    <a:pt x="23" y="607"/>
                  </a:lnTo>
                  <a:lnTo>
                    <a:pt x="26" y="605"/>
                  </a:lnTo>
                  <a:lnTo>
                    <a:pt x="27" y="602"/>
                  </a:lnTo>
                  <a:lnTo>
                    <a:pt x="27" y="595"/>
                  </a:lnTo>
                  <a:lnTo>
                    <a:pt x="25" y="589"/>
                  </a:lnTo>
                  <a:lnTo>
                    <a:pt x="24" y="585"/>
                  </a:lnTo>
                  <a:lnTo>
                    <a:pt x="20" y="581"/>
                  </a:lnTo>
                  <a:lnTo>
                    <a:pt x="15" y="573"/>
                  </a:lnTo>
                  <a:lnTo>
                    <a:pt x="7" y="565"/>
                  </a:lnTo>
                  <a:lnTo>
                    <a:pt x="1" y="558"/>
                  </a:lnTo>
                  <a:lnTo>
                    <a:pt x="0" y="557"/>
                  </a:lnTo>
                  <a:lnTo>
                    <a:pt x="1" y="557"/>
                  </a:lnTo>
                  <a:lnTo>
                    <a:pt x="3" y="557"/>
                  </a:lnTo>
                  <a:lnTo>
                    <a:pt x="4" y="556"/>
                  </a:lnTo>
                  <a:lnTo>
                    <a:pt x="5" y="549"/>
                  </a:lnTo>
                  <a:lnTo>
                    <a:pt x="7" y="541"/>
                  </a:lnTo>
                  <a:lnTo>
                    <a:pt x="9" y="532"/>
                  </a:lnTo>
                  <a:lnTo>
                    <a:pt x="10" y="527"/>
                  </a:lnTo>
                  <a:lnTo>
                    <a:pt x="10" y="524"/>
                  </a:lnTo>
                  <a:lnTo>
                    <a:pt x="10" y="526"/>
                  </a:lnTo>
                  <a:lnTo>
                    <a:pt x="10" y="527"/>
                  </a:lnTo>
                  <a:lnTo>
                    <a:pt x="10" y="532"/>
                  </a:lnTo>
                  <a:lnTo>
                    <a:pt x="11" y="532"/>
                  </a:lnTo>
                  <a:lnTo>
                    <a:pt x="12" y="535"/>
                  </a:lnTo>
                  <a:lnTo>
                    <a:pt x="15" y="543"/>
                  </a:lnTo>
                  <a:lnTo>
                    <a:pt x="20" y="564"/>
                  </a:lnTo>
                  <a:lnTo>
                    <a:pt x="26" y="584"/>
                  </a:lnTo>
                  <a:lnTo>
                    <a:pt x="30" y="603"/>
                  </a:lnTo>
                  <a:lnTo>
                    <a:pt x="32" y="620"/>
                  </a:lnTo>
                  <a:lnTo>
                    <a:pt x="32" y="596"/>
                  </a:lnTo>
                  <a:lnTo>
                    <a:pt x="28" y="559"/>
                  </a:lnTo>
                  <a:lnTo>
                    <a:pt x="25" y="521"/>
                  </a:lnTo>
                  <a:lnTo>
                    <a:pt x="23" y="496"/>
                  </a:lnTo>
                  <a:lnTo>
                    <a:pt x="24" y="478"/>
                  </a:lnTo>
                  <a:lnTo>
                    <a:pt x="26" y="463"/>
                  </a:lnTo>
                  <a:lnTo>
                    <a:pt x="30" y="450"/>
                  </a:lnTo>
                  <a:lnTo>
                    <a:pt x="35" y="438"/>
                  </a:lnTo>
                  <a:lnTo>
                    <a:pt x="40" y="426"/>
                  </a:lnTo>
                  <a:lnTo>
                    <a:pt x="46" y="416"/>
                  </a:lnTo>
                  <a:lnTo>
                    <a:pt x="51" y="407"/>
                  </a:lnTo>
                  <a:lnTo>
                    <a:pt x="57" y="398"/>
                  </a:lnTo>
                  <a:lnTo>
                    <a:pt x="61" y="386"/>
                  </a:lnTo>
                  <a:lnTo>
                    <a:pt x="61" y="373"/>
                  </a:lnTo>
                  <a:lnTo>
                    <a:pt x="55" y="362"/>
                  </a:lnTo>
                  <a:lnTo>
                    <a:pt x="47" y="355"/>
                  </a:lnTo>
                  <a:lnTo>
                    <a:pt x="42" y="354"/>
                  </a:lnTo>
                  <a:lnTo>
                    <a:pt x="39" y="353"/>
                  </a:lnTo>
                  <a:lnTo>
                    <a:pt x="37" y="350"/>
                  </a:lnTo>
                  <a:lnTo>
                    <a:pt x="37" y="347"/>
                  </a:lnTo>
                  <a:lnTo>
                    <a:pt x="39" y="338"/>
                  </a:lnTo>
                  <a:lnTo>
                    <a:pt x="41" y="322"/>
                  </a:lnTo>
                  <a:lnTo>
                    <a:pt x="40" y="304"/>
                  </a:lnTo>
                  <a:lnTo>
                    <a:pt x="34" y="293"/>
                  </a:lnTo>
                  <a:lnTo>
                    <a:pt x="35" y="292"/>
                  </a:lnTo>
                  <a:lnTo>
                    <a:pt x="37" y="289"/>
                  </a:lnTo>
                  <a:lnTo>
                    <a:pt x="38" y="285"/>
                  </a:lnTo>
                  <a:lnTo>
                    <a:pt x="40" y="280"/>
                  </a:lnTo>
                  <a:lnTo>
                    <a:pt x="40" y="273"/>
                  </a:lnTo>
                  <a:lnTo>
                    <a:pt x="37" y="262"/>
                  </a:lnTo>
                  <a:lnTo>
                    <a:pt x="32" y="250"/>
                  </a:lnTo>
                  <a:lnTo>
                    <a:pt x="27" y="239"/>
                  </a:lnTo>
                  <a:lnTo>
                    <a:pt x="33" y="227"/>
                  </a:lnTo>
                  <a:lnTo>
                    <a:pt x="42" y="210"/>
                  </a:lnTo>
                  <a:lnTo>
                    <a:pt x="51" y="195"/>
                  </a:lnTo>
                  <a:lnTo>
                    <a:pt x="58" y="185"/>
                  </a:lnTo>
                  <a:lnTo>
                    <a:pt x="62" y="178"/>
                  </a:lnTo>
                  <a:lnTo>
                    <a:pt x="63" y="171"/>
                  </a:lnTo>
                  <a:lnTo>
                    <a:pt x="64" y="162"/>
                  </a:lnTo>
                  <a:lnTo>
                    <a:pt x="64" y="152"/>
                  </a:lnTo>
                  <a:lnTo>
                    <a:pt x="65" y="135"/>
                  </a:lnTo>
                  <a:lnTo>
                    <a:pt x="71" y="110"/>
                  </a:lnTo>
                  <a:lnTo>
                    <a:pt x="80" y="80"/>
                  </a:lnTo>
                  <a:lnTo>
                    <a:pt x="89" y="53"/>
                  </a:lnTo>
                  <a:lnTo>
                    <a:pt x="95" y="42"/>
                  </a:lnTo>
                  <a:lnTo>
                    <a:pt x="102" y="32"/>
                  </a:lnTo>
                  <a:lnTo>
                    <a:pt x="109" y="26"/>
                  </a:lnTo>
                  <a:lnTo>
                    <a:pt x="118" y="19"/>
                  </a:lnTo>
                  <a:lnTo>
                    <a:pt x="126" y="13"/>
                  </a:lnTo>
                  <a:lnTo>
                    <a:pt x="136" y="8"/>
                  </a:lnTo>
                  <a:lnTo>
                    <a:pt x="145" y="4"/>
                  </a:lnTo>
                  <a:lnTo>
                    <a:pt x="154" y="0"/>
                  </a:lnTo>
                  <a:lnTo>
                    <a:pt x="148" y="14"/>
                  </a:lnTo>
                  <a:lnTo>
                    <a:pt x="146" y="32"/>
                  </a:lnTo>
                  <a:lnTo>
                    <a:pt x="144" y="52"/>
                  </a:lnTo>
                  <a:lnTo>
                    <a:pt x="144" y="62"/>
                  </a:lnTo>
                  <a:lnTo>
                    <a:pt x="142" y="68"/>
                  </a:lnTo>
                  <a:lnTo>
                    <a:pt x="139" y="77"/>
                  </a:lnTo>
                  <a:lnTo>
                    <a:pt x="136" y="87"/>
                  </a:lnTo>
                  <a:lnTo>
                    <a:pt x="132" y="97"/>
                  </a:lnTo>
                  <a:lnTo>
                    <a:pt x="133" y="110"/>
                  </a:lnTo>
                  <a:lnTo>
                    <a:pt x="138" y="127"/>
                  </a:lnTo>
                  <a:lnTo>
                    <a:pt x="144" y="143"/>
                  </a:lnTo>
                  <a:lnTo>
                    <a:pt x="147" y="151"/>
                  </a:lnTo>
                  <a:lnTo>
                    <a:pt x="147" y="159"/>
                  </a:lnTo>
                  <a:lnTo>
                    <a:pt x="146" y="175"/>
                  </a:lnTo>
                  <a:lnTo>
                    <a:pt x="145" y="196"/>
                  </a:lnTo>
                  <a:lnTo>
                    <a:pt x="145" y="220"/>
                  </a:lnTo>
                  <a:lnTo>
                    <a:pt x="149" y="246"/>
                  </a:lnTo>
                  <a:lnTo>
                    <a:pt x="157" y="271"/>
                  </a:lnTo>
                  <a:lnTo>
                    <a:pt x="165" y="293"/>
                  </a:lnTo>
                  <a:lnTo>
                    <a:pt x="170" y="308"/>
                  </a:lnTo>
                  <a:lnTo>
                    <a:pt x="176" y="332"/>
                  </a:lnTo>
                  <a:lnTo>
                    <a:pt x="184" y="353"/>
                  </a:lnTo>
                  <a:lnTo>
                    <a:pt x="194" y="370"/>
                  </a:lnTo>
                  <a:lnTo>
                    <a:pt x="206" y="383"/>
                  </a:lnTo>
                  <a:lnTo>
                    <a:pt x="216" y="393"/>
                  </a:lnTo>
                  <a:lnTo>
                    <a:pt x="227" y="400"/>
                  </a:lnTo>
                  <a:lnTo>
                    <a:pt x="232" y="403"/>
                  </a:lnTo>
                  <a:lnTo>
                    <a:pt x="236" y="405"/>
                  </a:lnTo>
                  <a:lnTo>
                    <a:pt x="236" y="399"/>
                  </a:lnTo>
                  <a:lnTo>
                    <a:pt x="235" y="390"/>
                  </a:lnTo>
                  <a:lnTo>
                    <a:pt x="232" y="380"/>
                  </a:lnTo>
                  <a:lnTo>
                    <a:pt x="231" y="377"/>
                  </a:lnTo>
                  <a:lnTo>
                    <a:pt x="244" y="380"/>
                  </a:lnTo>
                  <a:lnTo>
                    <a:pt x="244" y="373"/>
                  </a:lnTo>
                  <a:lnTo>
                    <a:pt x="245" y="367"/>
                  </a:lnTo>
                  <a:lnTo>
                    <a:pt x="248" y="360"/>
                  </a:lnTo>
                  <a:lnTo>
                    <a:pt x="252" y="354"/>
                  </a:lnTo>
                  <a:lnTo>
                    <a:pt x="255" y="350"/>
                  </a:lnTo>
                  <a:lnTo>
                    <a:pt x="259" y="347"/>
                  </a:lnTo>
                  <a:lnTo>
                    <a:pt x="265" y="344"/>
                  </a:lnTo>
                  <a:lnTo>
                    <a:pt x="270" y="340"/>
                  </a:lnTo>
                  <a:lnTo>
                    <a:pt x="276" y="337"/>
                  </a:lnTo>
                  <a:lnTo>
                    <a:pt x="282" y="334"/>
                  </a:lnTo>
                  <a:lnTo>
                    <a:pt x="288" y="333"/>
                  </a:lnTo>
                  <a:lnTo>
                    <a:pt x="292" y="333"/>
                  </a:lnTo>
                  <a:lnTo>
                    <a:pt x="297" y="333"/>
                  </a:lnTo>
                  <a:lnTo>
                    <a:pt x="301" y="334"/>
                  </a:lnTo>
                  <a:lnTo>
                    <a:pt x="307" y="334"/>
                  </a:lnTo>
                  <a:lnTo>
                    <a:pt x="313" y="335"/>
                  </a:lnTo>
                  <a:lnTo>
                    <a:pt x="319" y="338"/>
                  </a:lnTo>
                  <a:lnTo>
                    <a:pt x="324" y="340"/>
                  </a:lnTo>
                  <a:lnTo>
                    <a:pt x="330" y="344"/>
                  </a:lnTo>
                  <a:lnTo>
                    <a:pt x="336" y="348"/>
                  </a:lnTo>
                  <a:lnTo>
                    <a:pt x="336" y="782"/>
                  </a:lnTo>
                  <a:lnTo>
                    <a:pt x="334" y="784"/>
                  </a:lnTo>
                  <a:lnTo>
                    <a:pt x="329" y="786"/>
                  </a:lnTo>
                  <a:lnTo>
                    <a:pt x="323" y="789"/>
                  </a:lnTo>
                  <a:lnTo>
                    <a:pt x="318" y="793"/>
                  </a:lnTo>
                  <a:lnTo>
                    <a:pt x="311" y="797"/>
                  </a:lnTo>
                  <a:lnTo>
                    <a:pt x="304" y="801"/>
                  </a:lnTo>
                  <a:lnTo>
                    <a:pt x="297" y="806"/>
                  </a:lnTo>
                  <a:lnTo>
                    <a:pt x="291" y="809"/>
                  </a:lnTo>
                  <a:lnTo>
                    <a:pt x="285" y="804"/>
                  </a:lnTo>
                  <a:lnTo>
                    <a:pt x="277" y="796"/>
                  </a:lnTo>
                  <a:lnTo>
                    <a:pt x="269" y="786"/>
                  </a:lnTo>
                  <a:lnTo>
                    <a:pt x="266" y="773"/>
                  </a:lnTo>
                  <a:lnTo>
                    <a:pt x="263" y="769"/>
                  </a:lnTo>
                  <a:lnTo>
                    <a:pt x="256" y="767"/>
                  </a:lnTo>
                  <a:lnTo>
                    <a:pt x="248" y="769"/>
                  </a:lnTo>
                  <a:lnTo>
                    <a:pt x="242" y="771"/>
                  </a:lnTo>
                  <a:lnTo>
                    <a:pt x="236" y="772"/>
                  </a:lnTo>
                  <a:lnTo>
                    <a:pt x="231" y="772"/>
                  </a:lnTo>
                  <a:lnTo>
                    <a:pt x="225" y="771"/>
                  </a:lnTo>
                  <a:lnTo>
                    <a:pt x="220" y="769"/>
                  </a:lnTo>
                  <a:lnTo>
                    <a:pt x="213" y="767"/>
                  </a:lnTo>
                  <a:lnTo>
                    <a:pt x="202" y="766"/>
                  </a:lnTo>
                  <a:lnTo>
                    <a:pt x="190" y="766"/>
                  </a:lnTo>
                  <a:lnTo>
                    <a:pt x="175" y="766"/>
                  </a:lnTo>
                  <a:lnTo>
                    <a:pt x="159" y="767"/>
                  </a:lnTo>
                  <a:lnTo>
                    <a:pt x="141" y="769"/>
                  </a:lnTo>
                  <a:lnTo>
                    <a:pt x="124" y="770"/>
                  </a:lnTo>
                  <a:lnTo>
                    <a:pt x="107" y="771"/>
                  </a:lnTo>
                  <a:lnTo>
                    <a:pt x="87" y="771"/>
                  </a:lnTo>
                  <a:lnTo>
                    <a:pt x="71" y="769"/>
                  </a:lnTo>
                  <a:lnTo>
                    <a:pt x="58" y="762"/>
                  </a:lnTo>
                  <a:lnTo>
                    <a:pt x="48" y="753"/>
                  </a:lnTo>
                  <a:lnTo>
                    <a:pt x="41" y="740"/>
                  </a:lnTo>
                  <a:lnTo>
                    <a:pt x="37" y="724"/>
                  </a:lnTo>
                  <a:lnTo>
                    <a:pt x="35" y="705"/>
                  </a:lnTo>
                  <a:lnTo>
                    <a:pt x="37" y="683"/>
                  </a:lnTo>
                  <a:lnTo>
                    <a:pt x="37" y="679"/>
                  </a:lnTo>
                  <a:lnTo>
                    <a:pt x="34" y="672"/>
                  </a:lnTo>
                  <a:lnTo>
                    <a:pt x="32" y="665"/>
                  </a:lnTo>
                  <a:lnTo>
                    <a:pt x="28" y="659"/>
                  </a:lnTo>
                  <a:close/>
                </a:path>
              </a:pathLst>
            </a:custGeom>
            <a:solidFill>
              <a:srgbClr val="CC998C"/>
            </a:solidFill>
            <a:ln w="9525">
              <a:noFill/>
              <a:round/>
              <a:headEnd/>
              <a:tailEnd/>
            </a:ln>
          </p:spPr>
          <p:txBody>
            <a:bodyPr/>
            <a:lstStyle/>
            <a:p>
              <a:endParaRPr lang="en-US">
                <a:latin typeface="Arial" charset="0"/>
              </a:endParaRPr>
            </a:p>
          </p:txBody>
        </p:sp>
        <p:sp>
          <p:nvSpPr>
            <p:cNvPr id="8289" name="Freeform 142"/>
            <p:cNvSpPr>
              <a:spLocks/>
            </p:cNvSpPr>
            <p:nvPr/>
          </p:nvSpPr>
          <p:spPr bwMode="auto">
            <a:xfrm>
              <a:off x="3033" y="2420"/>
              <a:ext cx="634" cy="748"/>
            </a:xfrm>
            <a:custGeom>
              <a:avLst/>
              <a:gdLst>
                <a:gd name="T0" fmla="*/ 79 w 1268"/>
                <a:gd name="T1" fmla="*/ 0 h 1497"/>
                <a:gd name="T2" fmla="*/ 77 w 1268"/>
                <a:gd name="T3" fmla="*/ 1 h 1497"/>
                <a:gd name="T4" fmla="*/ 76 w 1268"/>
                <a:gd name="T5" fmla="*/ 2 h 1497"/>
                <a:gd name="T6" fmla="*/ 75 w 1268"/>
                <a:gd name="T7" fmla="*/ 2 h 1497"/>
                <a:gd name="T8" fmla="*/ 73 w 1268"/>
                <a:gd name="T9" fmla="*/ 4 h 1497"/>
                <a:gd name="T10" fmla="*/ 72 w 1268"/>
                <a:gd name="T11" fmla="*/ 5 h 1497"/>
                <a:gd name="T12" fmla="*/ 70 w 1268"/>
                <a:gd name="T13" fmla="*/ 6 h 1497"/>
                <a:gd name="T14" fmla="*/ 68 w 1268"/>
                <a:gd name="T15" fmla="*/ 7 h 1497"/>
                <a:gd name="T16" fmla="*/ 65 w 1268"/>
                <a:gd name="T17" fmla="*/ 8 h 1497"/>
                <a:gd name="T18" fmla="*/ 62 w 1268"/>
                <a:gd name="T19" fmla="*/ 9 h 1497"/>
                <a:gd name="T20" fmla="*/ 60 w 1268"/>
                <a:gd name="T21" fmla="*/ 10 h 1497"/>
                <a:gd name="T22" fmla="*/ 58 w 1268"/>
                <a:gd name="T23" fmla="*/ 11 h 1497"/>
                <a:gd name="T24" fmla="*/ 54 w 1268"/>
                <a:gd name="T25" fmla="*/ 13 h 1497"/>
                <a:gd name="T26" fmla="*/ 52 w 1268"/>
                <a:gd name="T27" fmla="*/ 15 h 1497"/>
                <a:gd name="T28" fmla="*/ 51 w 1268"/>
                <a:gd name="T29" fmla="*/ 17 h 1497"/>
                <a:gd name="T30" fmla="*/ 48 w 1268"/>
                <a:gd name="T31" fmla="*/ 21 h 1497"/>
                <a:gd name="T32" fmla="*/ 44 w 1268"/>
                <a:gd name="T33" fmla="*/ 27 h 1497"/>
                <a:gd name="T34" fmla="*/ 41 w 1268"/>
                <a:gd name="T35" fmla="*/ 31 h 1497"/>
                <a:gd name="T36" fmla="*/ 39 w 1268"/>
                <a:gd name="T37" fmla="*/ 38 h 1497"/>
                <a:gd name="T38" fmla="*/ 37 w 1268"/>
                <a:gd name="T39" fmla="*/ 44 h 1497"/>
                <a:gd name="T40" fmla="*/ 34 w 1268"/>
                <a:gd name="T41" fmla="*/ 50 h 1497"/>
                <a:gd name="T42" fmla="*/ 28 w 1268"/>
                <a:gd name="T43" fmla="*/ 57 h 1497"/>
                <a:gd name="T44" fmla="*/ 24 w 1268"/>
                <a:gd name="T45" fmla="*/ 63 h 1497"/>
                <a:gd name="T46" fmla="*/ 20 w 1268"/>
                <a:gd name="T47" fmla="*/ 67 h 1497"/>
                <a:gd name="T48" fmla="*/ 13 w 1268"/>
                <a:gd name="T49" fmla="*/ 69 h 1497"/>
                <a:gd name="T50" fmla="*/ 7 w 1268"/>
                <a:gd name="T51" fmla="*/ 72 h 1497"/>
                <a:gd name="T52" fmla="*/ 3 w 1268"/>
                <a:gd name="T53" fmla="*/ 76 h 1497"/>
                <a:gd name="T54" fmla="*/ 1 w 1268"/>
                <a:gd name="T55" fmla="*/ 81 h 1497"/>
                <a:gd name="T56" fmla="*/ 1 w 1268"/>
                <a:gd name="T57" fmla="*/ 85 h 1497"/>
                <a:gd name="T58" fmla="*/ 2 w 1268"/>
                <a:gd name="T59" fmla="*/ 85 h 1497"/>
                <a:gd name="T60" fmla="*/ 3 w 1268"/>
                <a:gd name="T61" fmla="*/ 85 h 1497"/>
                <a:gd name="T62" fmla="*/ 5 w 1268"/>
                <a:gd name="T63" fmla="*/ 87 h 1497"/>
                <a:gd name="T64" fmla="*/ 7 w 1268"/>
                <a:gd name="T65" fmla="*/ 89 h 1497"/>
                <a:gd name="T66" fmla="*/ 10 w 1268"/>
                <a:gd name="T67" fmla="*/ 90 h 1497"/>
                <a:gd name="T68" fmla="*/ 12 w 1268"/>
                <a:gd name="T69" fmla="*/ 91 h 1497"/>
                <a:gd name="T70" fmla="*/ 18 w 1268"/>
                <a:gd name="T71" fmla="*/ 93 h 1497"/>
                <a:gd name="T72" fmla="*/ 22 w 1268"/>
                <a:gd name="T73" fmla="*/ 93 h 1497"/>
                <a:gd name="T74" fmla="*/ 26 w 1268"/>
                <a:gd name="T75" fmla="*/ 93 h 1497"/>
                <a:gd name="T76" fmla="*/ 29 w 1268"/>
                <a:gd name="T77" fmla="*/ 93 h 1497"/>
                <a:gd name="T78" fmla="*/ 33 w 1268"/>
                <a:gd name="T79" fmla="*/ 92 h 1497"/>
                <a:gd name="T80" fmla="*/ 35 w 1268"/>
                <a:gd name="T81" fmla="*/ 91 h 1497"/>
                <a:gd name="T82" fmla="*/ 37 w 1268"/>
                <a:gd name="T83" fmla="*/ 90 h 1497"/>
                <a:gd name="T84" fmla="*/ 38 w 1268"/>
                <a:gd name="T85" fmla="*/ 89 h 1497"/>
                <a:gd name="T86" fmla="*/ 38 w 1268"/>
                <a:gd name="T87" fmla="*/ 88 h 1497"/>
                <a:gd name="T88" fmla="*/ 40 w 1268"/>
                <a:gd name="T89" fmla="*/ 87 h 1497"/>
                <a:gd name="T90" fmla="*/ 42 w 1268"/>
                <a:gd name="T91" fmla="*/ 86 h 1497"/>
                <a:gd name="T92" fmla="*/ 45 w 1268"/>
                <a:gd name="T93" fmla="*/ 84 h 1497"/>
                <a:gd name="T94" fmla="*/ 47 w 1268"/>
                <a:gd name="T95" fmla="*/ 82 h 1497"/>
                <a:gd name="T96" fmla="*/ 51 w 1268"/>
                <a:gd name="T97" fmla="*/ 78 h 1497"/>
                <a:gd name="T98" fmla="*/ 55 w 1268"/>
                <a:gd name="T99" fmla="*/ 75 h 1497"/>
                <a:gd name="T100" fmla="*/ 58 w 1268"/>
                <a:gd name="T101" fmla="*/ 73 h 1497"/>
                <a:gd name="T102" fmla="*/ 61 w 1268"/>
                <a:gd name="T103" fmla="*/ 71 h 1497"/>
                <a:gd name="T104" fmla="*/ 61 w 1268"/>
                <a:gd name="T105" fmla="*/ 75 h 1497"/>
                <a:gd name="T106" fmla="*/ 61 w 1268"/>
                <a:gd name="T107" fmla="*/ 89 h 1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8"/>
                <a:gd name="T163" fmla="*/ 0 h 1497"/>
                <a:gd name="T164" fmla="*/ 1268 w 1268"/>
                <a:gd name="T165" fmla="*/ 1497 h 14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8" h="1497">
                  <a:moveTo>
                    <a:pt x="1268" y="1427"/>
                  </a:moveTo>
                  <a:lnTo>
                    <a:pt x="1268" y="0"/>
                  </a:lnTo>
                  <a:lnTo>
                    <a:pt x="1253" y="9"/>
                  </a:lnTo>
                  <a:lnTo>
                    <a:pt x="1242" y="14"/>
                  </a:lnTo>
                  <a:lnTo>
                    <a:pt x="1232" y="20"/>
                  </a:lnTo>
                  <a:lnTo>
                    <a:pt x="1225" y="26"/>
                  </a:lnTo>
                  <a:lnTo>
                    <a:pt x="1220" y="29"/>
                  </a:lnTo>
                  <a:lnTo>
                    <a:pt x="1214" y="33"/>
                  </a:lnTo>
                  <a:lnTo>
                    <a:pt x="1210" y="36"/>
                  </a:lnTo>
                  <a:lnTo>
                    <a:pt x="1206" y="38"/>
                  </a:lnTo>
                  <a:lnTo>
                    <a:pt x="1200" y="42"/>
                  </a:lnTo>
                  <a:lnTo>
                    <a:pt x="1192" y="47"/>
                  </a:lnTo>
                  <a:lnTo>
                    <a:pt x="1184" y="53"/>
                  </a:lnTo>
                  <a:lnTo>
                    <a:pt x="1175" y="60"/>
                  </a:lnTo>
                  <a:lnTo>
                    <a:pt x="1167" y="67"/>
                  </a:lnTo>
                  <a:lnTo>
                    <a:pt x="1159" y="75"/>
                  </a:lnTo>
                  <a:lnTo>
                    <a:pt x="1153" y="82"/>
                  </a:lnTo>
                  <a:lnTo>
                    <a:pt x="1149" y="88"/>
                  </a:lnTo>
                  <a:lnTo>
                    <a:pt x="1141" y="90"/>
                  </a:lnTo>
                  <a:lnTo>
                    <a:pt x="1131" y="94"/>
                  </a:lnTo>
                  <a:lnTo>
                    <a:pt x="1119" y="97"/>
                  </a:lnTo>
                  <a:lnTo>
                    <a:pt x="1107" y="102"/>
                  </a:lnTo>
                  <a:lnTo>
                    <a:pt x="1093" y="106"/>
                  </a:lnTo>
                  <a:lnTo>
                    <a:pt x="1079" y="112"/>
                  </a:lnTo>
                  <a:lnTo>
                    <a:pt x="1064" y="117"/>
                  </a:lnTo>
                  <a:lnTo>
                    <a:pt x="1050" y="123"/>
                  </a:lnTo>
                  <a:lnTo>
                    <a:pt x="1035" y="128"/>
                  </a:lnTo>
                  <a:lnTo>
                    <a:pt x="1022" y="134"/>
                  </a:lnTo>
                  <a:lnTo>
                    <a:pt x="1008" y="140"/>
                  </a:lnTo>
                  <a:lnTo>
                    <a:pt x="995" y="146"/>
                  </a:lnTo>
                  <a:lnTo>
                    <a:pt x="984" y="153"/>
                  </a:lnTo>
                  <a:lnTo>
                    <a:pt x="973" y="158"/>
                  </a:lnTo>
                  <a:lnTo>
                    <a:pt x="965" y="163"/>
                  </a:lnTo>
                  <a:lnTo>
                    <a:pt x="958" y="169"/>
                  </a:lnTo>
                  <a:lnTo>
                    <a:pt x="944" y="180"/>
                  </a:lnTo>
                  <a:lnTo>
                    <a:pt x="928" y="191"/>
                  </a:lnTo>
                  <a:lnTo>
                    <a:pt x="910" y="202"/>
                  </a:lnTo>
                  <a:lnTo>
                    <a:pt x="893" y="212"/>
                  </a:lnTo>
                  <a:lnTo>
                    <a:pt x="874" y="223"/>
                  </a:lnTo>
                  <a:lnTo>
                    <a:pt x="859" y="232"/>
                  </a:lnTo>
                  <a:lnTo>
                    <a:pt x="846" y="239"/>
                  </a:lnTo>
                  <a:lnTo>
                    <a:pt x="840" y="245"/>
                  </a:lnTo>
                  <a:lnTo>
                    <a:pt x="833" y="255"/>
                  </a:lnTo>
                  <a:lnTo>
                    <a:pt x="828" y="267"/>
                  </a:lnTo>
                  <a:lnTo>
                    <a:pt x="826" y="275"/>
                  </a:lnTo>
                  <a:lnTo>
                    <a:pt x="825" y="278"/>
                  </a:lnTo>
                  <a:lnTo>
                    <a:pt x="802" y="305"/>
                  </a:lnTo>
                  <a:lnTo>
                    <a:pt x="777" y="337"/>
                  </a:lnTo>
                  <a:lnTo>
                    <a:pt x="753" y="370"/>
                  </a:lnTo>
                  <a:lnTo>
                    <a:pt x="729" y="404"/>
                  </a:lnTo>
                  <a:lnTo>
                    <a:pt x="706" y="437"/>
                  </a:lnTo>
                  <a:lnTo>
                    <a:pt x="688" y="466"/>
                  </a:lnTo>
                  <a:lnTo>
                    <a:pt x="673" y="490"/>
                  </a:lnTo>
                  <a:lnTo>
                    <a:pt x="665" y="506"/>
                  </a:lnTo>
                  <a:lnTo>
                    <a:pt x="648" y="544"/>
                  </a:lnTo>
                  <a:lnTo>
                    <a:pt x="633" y="581"/>
                  </a:lnTo>
                  <a:lnTo>
                    <a:pt x="620" y="618"/>
                  </a:lnTo>
                  <a:lnTo>
                    <a:pt x="607" y="653"/>
                  </a:lnTo>
                  <a:lnTo>
                    <a:pt x="594" y="687"/>
                  </a:lnTo>
                  <a:lnTo>
                    <a:pt x="582" y="718"/>
                  </a:lnTo>
                  <a:lnTo>
                    <a:pt x="570" y="747"/>
                  </a:lnTo>
                  <a:lnTo>
                    <a:pt x="559" y="772"/>
                  </a:lnTo>
                  <a:lnTo>
                    <a:pt x="541" y="802"/>
                  </a:lnTo>
                  <a:lnTo>
                    <a:pt x="517" y="837"/>
                  </a:lnTo>
                  <a:lnTo>
                    <a:pt x="491" y="875"/>
                  </a:lnTo>
                  <a:lnTo>
                    <a:pt x="462" y="914"/>
                  </a:lnTo>
                  <a:lnTo>
                    <a:pt x="435" y="952"/>
                  </a:lnTo>
                  <a:lnTo>
                    <a:pt x="413" y="989"/>
                  </a:lnTo>
                  <a:lnTo>
                    <a:pt x="398" y="1022"/>
                  </a:lnTo>
                  <a:lnTo>
                    <a:pt x="393" y="1050"/>
                  </a:lnTo>
                  <a:lnTo>
                    <a:pt x="355" y="1062"/>
                  </a:lnTo>
                  <a:lnTo>
                    <a:pt x="317" y="1074"/>
                  </a:lnTo>
                  <a:lnTo>
                    <a:pt x="281" y="1087"/>
                  </a:lnTo>
                  <a:lnTo>
                    <a:pt x="246" y="1101"/>
                  </a:lnTo>
                  <a:lnTo>
                    <a:pt x="213" y="1115"/>
                  </a:lnTo>
                  <a:lnTo>
                    <a:pt x="181" y="1129"/>
                  </a:lnTo>
                  <a:lnTo>
                    <a:pt x="152" y="1146"/>
                  </a:lnTo>
                  <a:lnTo>
                    <a:pt x="124" y="1163"/>
                  </a:lnTo>
                  <a:lnTo>
                    <a:pt x="98" y="1181"/>
                  </a:lnTo>
                  <a:lnTo>
                    <a:pt x="76" y="1201"/>
                  </a:lnTo>
                  <a:lnTo>
                    <a:pt x="55" y="1223"/>
                  </a:lnTo>
                  <a:lnTo>
                    <a:pt x="38" y="1247"/>
                  </a:lnTo>
                  <a:lnTo>
                    <a:pt x="23" y="1272"/>
                  </a:lnTo>
                  <a:lnTo>
                    <a:pt x="12" y="1300"/>
                  </a:lnTo>
                  <a:lnTo>
                    <a:pt x="5" y="1330"/>
                  </a:lnTo>
                  <a:lnTo>
                    <a:pt x="0" y="1362"/>
                  </a:lnTo>
                  <a:lnTo>
                    <a:pt x="13" y="1360"/>
                  </a:lnTo>
                  <a:lnTo>
                    <a:pt x="23" y="1359"/>
                  </a:lnTo>
                  <a:lnTo>
                    <a:pt x="32" y="1359"/>
                  </a:lnTo>
                  <a:lnTo>
                    <a:pt x="40" y="1360"/>
                  </a:lnTo>
                  <a:lnTo>
                    <a:pt x="46" y="1361"/>
                  </a:lnTo>
                  <a:lnTo>
                    <a:pt x="51" y="1363"/>
                  </a:lnTo>
                  <a:lnTo>
                    <a:pt x="55" y="1367"/>
                  </a:lnTo>
                  <a:lnTo>
                    <a:pt x="59" y="1370"/>
                  </a:lnTo>
                  <a:lnTo>
                    <a:pt x="73" y="1385"/>
                  </a:lnTo>
                  <a:lnTo>
                    <a:pt x="85" y="1398"/>
                  </a:lnTo>
                  <a:lnTo>
                    <a:pt x="97" y="1411"/>
                  </a:lnTo>
                  <a:lnTo>
                    <a:pt x="108" y="1421"/>
                  </a:lnTo>
                  <a:lnTo>
                    <a:pt x="120" y="1429"/>
                  </a:lnTo>
                  <a:lnTo>
                    <a:pt x="132" y="1435"/>
                  </a:lnTo>
                  <a:lnTo>
                    <a:pt x="145" y="1439"/>
                  </a:lnTo>
                  <a:lnTo>
                    <a:pt x="161" y="1441"/>
                  </a:lnTo>
                  <a:lnTo>
                    <a:pt x="173" y="1443"/>
                  </a:lnTo>
                  <a:lnTo>
                    <a:pt x="188" y="1450"/>
                  </a:lnTo>
                  <a:lnTo>
                    <a:pt x="206" y="1459"/>
                  </a:lnTo>
                  <a:lnTo>
                    <a:pt x="227" y="1468"/>
                  </a:lnTo>
                  <a:lnTo>
                    <a:pt x="251" y="1479"/>
                  </a:lnTo>
                  <a:lnTo>
                    <a:pt x="279" y="1488"/>
                  </a:lnTo>
                  <a:lnTo>
                    <a:pt x="309" y="1495"/>
                  </a:lnTo>
                  <a:lnTo>
                    <a:pt x="343" y="1497"/>
                  </a:lnTo>
                  <a:lnTo>
                    <a:pt x="364" y="1497"/>
                  </a:lnTo>
                  <a:lnTo>
                    <a:pt x="385" y="1497"/>
                  </a:lnTo>
                  <a:lnTo>
                    <a:pt x="403" y="1497"/>
                  </a:lnTo>
                  <a:lnTo>
                    <a:pt x="423" y="1496"/>
                  </a:lnTo>
                  <a:lnTo>
                    <a:pt x="440" y="1496"/>
                  </a:lnTo>
                  <a:lnTo>
                    <a:pt x="457" y="1495"/>
                  </a:lnTo>
                  <a:lnTo>
                    <a:pt x="473" y="1492"/>
                  </a:lnTo>
                  <a:lnTo>
                    <a:pt x="489" y="1490"/>
                  </a:lnTo>
                  <a:lnTo>
                    <a:pt x="504" y="1488"/>
                  </a:lnTo>
                  <a:lnTo>
                    <a:pt x="517" y="1484"/>
                  </a:lnTo>
                  <a:lnTo>
                    <a:pt x="531" y="1481"/>
                  </a:lnTo>
                  <a:lnTo>
                    <a:pt x="542" y="1476"/>
                  </a:lnTo>
                  <a:lnTo>
                    <a:pt x="553" y="1471"/>
                  </a:lnTo>
                  <a:lnTo>
                    <a:pt x="563" y="1465"/>
                  </a:lnTo>
                  <a:lnTo>
                    <a:pt x="571" y="1457"/>
                  </a:lnTo>
                  <a:lnTo>
                    <a:pt x="579" y="1449"/>
                  </a:lnTo>
                  <a:lnTo>
                    <a:pt x="585" y="1442"/>
                  </a:lnTo>
                  <a:lnTo>
                    <a:pt x="590" y="1435"/>
                  </a:lnTo>
                  <a:lnTo>
                    <a:pt x="594" y="1429"/>
                  </a:lnTo>
                  <a:lnTo>
                    <a:pt x="599" y="1423"/>
                  </a:lnTo>
                  <a:lnTo>
                    <a:pt x="603" y="1419"/>
                  </a:lnTo>
                  <a:lnTo>
                    <a:pt x="608" y="1414"/>
                  </a:lnTo>
                  <a:lnTo>
                    <a:pt x="614" y="1411"/>
                  </a:lnTo>
                  <a:lnTo>
                    <a:pt x="621" y="1408"/>
                  </a:lnTo>
                  <a:lnTo>
                    <a:pt x="637" y="1403"/>
                  </a:lnTo>
                  <a:lnTo>
                    <a:pt x="653" y="1397"/>
                  </a:lnTo>
                  <a:lnTo>
                    <a:pt x="669" y="1389"/>
                  </a:lnTo>
                  <a:lnTo>
                    <a:pt x="684" y="1379"/>
                  </a:lnTo>
                  <a:lnTo>
                    <a:pt x="698" y="1371"/>
                  </a:lnTo>
                  <a:lnTo>
                    <a:pt x="711" y="1362"/>
                  </a:lnTo>
                  <a:lnTo>
                    <a:pt x="721" y="1354"/>
                  </a:lnTo>
                  <a:lnTo>
                    <a:pt x="729" y="1347"/>
                  </a:lnTo>
                  <a:lnTo>
                    <a:pt x="746" y="1331"/>
                  </a:lnTo>
                  <a:lnTo>
                    <a:pt x="765" y="1314"/>
                  </a:lnTo>
                  <a:lnTo>
                    <a:pt x="784" y="1297"/>
                  </a:lnTo>
                  <a:lnTo>
                    <a:pt x="804" y="1279"/>
                  </a:lnTo>
                  <a:lnTo>
                    <a:pt x="825" y="1262"/>
                  </a:lnTo>
                  <a:lnTo>
                    <a:pt x="845" y="1245"/>
                  </a:lnTo>
                  <a:lnTo>
                    <a:pt x="866" y="1227"/>
                  </a:lnTo>
                  <a:lnTo>
                    <a:pt x="887" y="1211"/>
                  </a:lnTo>
                  <a:lnTo>
                    <a:pt x="906" y="1196"/>
                  </a:lnTo>
                  <a:lnTo>
                    <a:pt x="925" y="1182"/>
                  </a:lnTo>
                  <a:lnTo>
                    <a:pt x="941" y="1170"/>
                  </a:lnTo>
                  <a:lnTo>
                    <a:pt x="957" y="1159"/>
                  </a:lnTo>
                  <a:lnTo>
                    <a:pt x="970" y="1150"/>
                  </a:lnTo>
                  <a:lnTo>
                    <a:pt x="981" y="1143"/>
                  </a:lnTo>
                  <a:lnTo>
                    <a:pt x="989" y="1138"/>
                  </a:lnTo>
                  <a:lnTo>
                    <a:pt x="995" y="1135"/>
                  </a:lnTo>
                  <a:lnTo>
                    <a:pt x="986" y="1200"/>
                  </a:lnTo>
                  <a:lnTo>
                    <a:pt x="980" y="1276"/>
                  </a:lnTo>
                  <a:lnTo>
                    <a:pt x="981" y="1355"/>
                  </a:lnTo>
                  <a:lnTo>
                    <a:pt x="989" y="1427"/>
                  </a:lnTo>
                  <a:lnTo>
                    <a:pt x="1268" y="1427"/>
                  </a:lnTo>
                  <a:close/>
                </a:path>
              </a:pathLst>
            </a:custGeom>
            <a:solidFill>
              <a:srgbClr val="E2F7DD"/>
            </a:solidFill>
            <a:ln w="9525">
              <a:noFill/>
              <a:round/>
              <a:headEnd/>
              <a:tailEnd/>
            </a:ln>
          </p:spPr>
          <p:txBody>
            <a:bodyPr/>
            <a:lstStyle/>
            <a:p>
              <a:endParaRPr lang="en-US">
                <a:latin typeface="Arial" charset="0"/>
              </a:endParaRPr>
            </a:p>
          </p:txBody>
        </p:sp>
        <p:sp>
          <p:nvSpPr>
            <p:cNvPr id="8290" name="Freeform 143"/>
            <p:cNvSpPr>
              <a:spLocks/>
            </p:cNvSpPr>
            <p:nvPr/>
          </p:nvSpPr>
          <p:spPr bwMode="auto">
            <a:xfrm>
              <a:off x="3635" y="2418"/>
              <a:ext cx="33" cy="22"/>
            </a:xfrm>
            <a:custGeom>
              <a:avLst/>
              <a:gdLst>
                <a:gd name="T0" fmla="*/ 1 w 64"/>
                <a:gd name="T1" fmla="*/ 2 h 45"/>
                <a:gd name="T2" fmla="*/ 1 w 64"/>
                <a:gd name="T3" fmla="*/ 2 h 45"/>
                <a:gd name="T4" fmla="*/ 1 w 64"/>
                <a:gd name="T5" fmla="*/ 2 h 45"/>
                <a:gd name="T6" fmla="*/ 1 w 64"/>
                <a:gd name="T7" fmla="*/ 2 h 45"/>
                <a:gd name="T8" fmla="*/ 2 w 64"/>
                <a:gd name="T9" fmla="*/ 2 h 45"/>
                <a:gd name="T10" fmla="*/ 2 w 64"/>
                <a:gd name="T11" fmla="*/ 2 h 45"/>
                <a:gd name="T12" fmla="*/ 2 w 64"/>
                <a:gd name="T13" fmla="*/ 1 h 45"/>
                <a:gd name="T14" fmla="*/ 3 w 64"/>
                <a:gd name="T15" fmla="*/ 1 h 45"/>
                <a:gd name="T16" fmla="*/ 4 w 64"/>
                <a:gd name="T17" fmla="*/ 0 h 45"/>
                <a:gd name="T18" fmla="*/ 5 w 64"/>
                <a:gd name="T19" fmla="*/ 0 h 45"/>
                <a:gd name="T20" fmla="*/ 5 w 64"/>
                <a:gd name="T21" fmla="*/ 0 h 45"/>
                <a:gd name="T22" fmla="*/ 3 w 64"/>
                <a:gd name="T23" fmla="*/ 0 h 45"/>
                <a:gd name="T24" fmla="*/ 3 w 64"/>
                <a:gd name="T25" fmla="*/ 0 h 45"/>
                <a:gd name="T26" fmla="*/ 2 w 64"/>
                <a:gd name="T27" fmla="*/ 1 h 45"/>
                <a:gd name="T28" fmla="*/ 2 w 64"/>
                <a:gd name="T29" fmla="*/ 1 h 45"/>
                <a:gd name="T30" fmla="*/ 1 w 64"/>
                <a:gd name="T31" fmla="*/ 1 h 45"/>
                <a:gd name="T32" fmla="*/ 1 w 64"/>
                <a:gd name="T33" fmla="*/ 2 h 45"/>
                <a:gd name="T34" fmla="*/ 1 w 64"/>
                <a:gd name="T35" fmla="*/ 2 h 45"/>
                <a:gd name="T36" fmla="*/ 0 w 64"/>
                <a:gd name="T37" fmla="*/ 2 h 45"/>
                <a:gd name="T38" fmla="*/ 0 w 64"/>
                <a:gd name="T39" fmla="*/ 2 h 45"/>
                <a:gd name="T40" fmla="*/ 1 w 64"/>
                <a:gd name="T41" fmla="*/ 2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5"/>
                <a:gd name="T65" fmla="*/ 64 w 6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5">
                  <a:moveTo>
                    <a:pt x="2" y="45"/>
                  </a:moveTo>
                  <a:lnTo>
                    <a:pt x="2" y="45"/>
                  </a:lnTo>
                  <a:lnTo>
                    <a:pt x="8" y="43"/>
                  </a:lnTo>
                  <a:lnTo>
                    <a:pt x="11" y="39"/>
                  </a:lnTo>
                  <a:lnTo>
                    <a:pt x="17" y="36"/>
                  </a:lnTo>
                  <a:lnTo>
                    <a:pt x="23" y="32"/>
                  </a:lnTo>
                  <a:lnTo>
                    <a:pt x="30" y="27"/>
                  </a:lnTo>
                  <a:lnTo>
                    <a:pt x="38" y="21"/>
                  </a:lnTo>
                  <a:lnTo>
                    <a:pt x="49" y="15"/>
                  </a:lnTo>
                  <a:lnTo>
                    <a:pt x="64" y="7"/>
                  </a:lnTo>
                  <a:lnTo>
                    <a:pt x="62" y="0"/>
                  </a:lnTo>
                  <a:lnTo>
                    <a:pt x="47" y="8"/>
                  </a:lnTo>
                  <a:lnTo>
                    <a:pt x="35" y="14"/>
                  </a:lnTo>
                  <a:lnTo>
                    <a:pt x="25" y="20"/>
                  </a:lnTo>
                  <a:lnTo>
                    <a:pt x="18" y="25"/>
                  </a:lnTo>
                  <a:lnTo>
                    <a:pt x="12" y="29"/>
                  </a:lnTo>
                  <a:lnTo>
                    <a:pt x="7" y="32"/>
                  </a:lnTo>
                  <a:lnTo>
                    <a:pt x="3" y="36"/>
                  </a:lnTo>
                  <a:lnTo>
                    <a:pt x="0" y="38"/>
                  </a:lnTo>
                  <a:lnTo>
                    <a:pt x="2" y="45"/>
                  </a:lnTo>
                  <a:close/>
                </a:path>
              </a:pathLst>
            </a:custGeom>
            <a:solidFill>
              <a:srgbClr val="000000"/>
            </a:solidFill>
            <a:ln w="9525">
              <a:noFill/>
              <a:round/>
              <a:headEnd/>
              <a:tailEnd/>
            </a:ln>
          </p:spPr>
          <p:txBody>
            <a:bodyPr/>
            <a:lstStyle/>
            <a:p>
              <a:endParaRPr lang="en-US">
                <a:latin typeface="Arial" charset="0"/>
              </a:endParaRPr>
            </a:p>
          </p:txBody>
        </p:sp>
        <p:sp>
          <p:nvSpPr>
            <p:cNvPr id="8291" name="Freeform 144"/>
            <p:cNvSpPr>
              <a:spLocks/>
            </p:cNvSpPr>
            <p:nvPr/>
          </p:nvSpPr>
          <p:spPr bwMode="auto">
            <a:xfrm>
              <a:off x="3606" y="2437"/>
              <a:ext cx="30" cy="28"/>
            </a:xfrm>
            <a:custGeom>
              <a:avLst/>
              <a:gdLst>
                <a:gd name="T0" fmla="*/ 0 w 61"/>
                <a:gd name="T1" fmla="*/ 4 h 56"/>
                <a:gd name="T2" fmla="*/ 0 w 61"/>
                <a:gd name="T3" fmla="*/ 4 h 56"/>
                <a:gd name="T4" fmla="*/ 0 w 61"/>
                <a:gd name="T5" fmla="*/ 4 h 56"/>
                <a:gd name="T6" fmla="*/ 0 w 61"/>
                <a:gd name="T7" fmla="*/ 3 h 56"/>
                <a:gd name="T8" fmla="*/ 1 w 61"/>
                <a:gd name="T9" fmla="*/ 3 h 56"/>
                <a:gd name="T10" fmla="*/ 1 w 61"/>
                <a:gd name="T11" fmla="*/ 2 h 56"/>
                <a:gd name="T12" fmla="*/ 2 w 61"/>
                <a:gd name="T13" fmla="*/ 2 h 56"/>
                <a:gd name="T14" fmla="*/ 3 w 61"/>
                <a:gd name="T15" fmla="*/ 1 h 56"/>
                <a:gd name="T16" fmla="*/ 3 w 61"/>
                <a:gd name="T17" fmla="*/ 1 h 56"/>
                <a:gd name="T18" fmla="*/ 3 w 61"/>
                <a:gd name="T19" fmla="*/ 1 h 56"/>
                <a:gd name="T20" fmla="*/ 3 w 61"/>
                <a:gd name="T21" fmla="*/ 0 h 56"/>
                <a:gd name="T22" fmla="*/ 3 w 61"/>
                <a:gd name="T23" fmla="*/ 1 h 56"/>
                <a:gd name="T24" fmla="*/ 2 w 61"/>
                <a:gd name="T25" fmla="*/ 1 h 56"/>
                <a:gd name="T26" fmla="*/ 2 w 61"/>
                <a:gd name="T27" fmla="*/ 1 h 56"/>
                <a:gd name="T28" fmla="*/ 1 w 61"/>
                <a:gd name="T29" fmla="*/ 2 h 56"/>
                <a:gd name="T30" fmla="*/ 1 w 61"/>
                <a:gd name="T31" fmla="*/ 2 h 56"/>
                <a:gd name="T32" fmla="*/ 0 w 61"/>
                <a:gd name="T33" fmla="*/ 3 h 56"/>
                <a:gd name="T34" fmla="*/ 0 w 61"/>
                <a:gd name="T35" fmla="*/ 3 h 56"/>
                <a:gd name="T36" fmla="*/ 0 w 61"/>
                <a:gd name="T37" fmla="*/ 4 h 56"/>
                <a:gd name="T38" fmla="*/ 0 w 61"/>
                <a:gd name="T39" fmla="*/ 4 h 56"/>
                <a:gd name="T40" fmla="*/ 0 w 61"/>
                <a:gd name="T41" fmla="*/ 4 h 56"/>
                <a:gd name="T42" fmla="*/ 0 w 61"/>
                <a:gd name="T43" fmla="*/ 4 h 56"/>
                <a:gd name="T44" fmla="*/ 0 w 61"/>
                <a:gd name="T45" fmla="*/ 4 h 56"/>
                <a:gd name="T46" fmla="*/ 0 w 61"/>
                <a:gd name="T47" fmla="*/ 4 h 56"/>
                <a:gd name="T48" fmla="*/ 0 w 61"/>
                <a:gd name="T49" fmla="*/ 4 h 56"/>
                <a:gd name="T50" fmla="*/ 0 w 61"/>
                <a:gd name="T51" fmla="*/ 4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6"/>
                <a:gd name="T80" fmla="*/ 61 w 61"/>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6">
                  <a:moveTo>
                    <a:pt x="5" y="56"/>
                  </a:moveTo>
                  <a:lnTo>
                    <a:pt x="7" y="54"/>
                  </a:lnTo>
                  <a:lnTo>
                    <a:pt x="10" y="50"/>
                  </a:lnTo>
                  <a:lnTo>
                    <a:pt x="15" y="43"/>
                  </a:lnTo>
                  <a:lnTo>
                    <a:pt x="23" y="35"/>
                  </a:lnTo>
                  <a:lnTo>
                    <a:pt x="31" y="29"/>
                  </a:lnTo>
                  <a:lnTo>
                    <a:pt x="40" y="22"/>
                  </a:lnTo>
                  <a:lnTo>
                    <a:pt x="48" y="15"/>
                  </a:lnTo>
                  <a:lnTo>
                    <a:pt x="56" y="10"/>
                  </a:lnTo>
                  <a:lnTo>
                    <a:pt x="61" y="7"/>
                  </a:lnTo>
                  <a:lnTo>
                    <a:pt x="59" y="0"/>
                  </a:lnTo>
                  <a:lnTo>
                    <a:pt x="52" y="3"/>
                  </a:lnTo>
                  <a:lnTo>
                    <a:pt x="44" y="8"/>
                  </a:lnTo>
                  <a:lnTo>
                    <a:pt x="36" y="15"/>
                  </a:lnTo>
                  <a:lnTo>
                    <a:pt x="26" y="22"/>
                  </a:lnTo>
                  <a:lnTo>
                    <a:pt x="18" y="30"/>
                  </a:lnTo>
                  <a:lnTo>
                    <a:pt x="10" y="38"/>
                  </a:lnTo>
                  <a:lnTo>
                    <a:pt x="3" y="45"/>
                  </a:lnTo>
                  <a:lnTo>
                    <a:pt x="0" y="52"/>
                  </a:lnTo>
                  <a:lnTo>
                    <a:pt x="2" y="50"/>
                  </a:lnTo>
                  <a:lnTo>
                    <a:pt x="0" y="52"/>
                  </a:lnTo>
                  <a:lnTo>
                    <a:pt x="0" y="55"/>
                  </a:lnTo>
                  <a:lnTo>
                    <a:pt x="2" y="56"/>
                  </a:lnTo>
                  <a:lnTo>
                    <a:pt x="6" y="56"/>
                  </a:lnTo>
                  <a:lnTo>
                    <a:pt x="7" y="54"/>
                  </a:lnTo>
                  <a:lnTo>
                    <a:pt x="5" y="56"/>
                  </a:lnTo>
                  <a:close/>
                </a:path>
              </a:pathLst>
            </a:custGeom>
            <a:solidFill>
              <a:srgbClr val="000000"/>
            </a:solidFill>
            <a:ln w="9525">
              <a:noFill/>
              <a:round/>
              <a:headEnd/>
              <a:tailEnd/>
            </a:ln>
          </p:spPr>
          <p:txBody>
            <a:bodyPr/>
            <a:lstStyle/>
            <a:p>
              <a:endParaRPr lang="en-US">
                <a:latin typeface="Arial" charset="0"/>
              </a:endParaRPr>
            </a:p>
          </p:txBody>
        </p:sp>
        <p:sp>
          <p:nvSpPr>
            <p:cNvPr id="8292" name="Freeform 145"/>
            <p:cNvSpPr>
              <a:spLocks/>
            </p:cNvSpPr>
            <p:nvPr/>
          </p:nvSpPr>
          <p:spPr bwMode="auto">
            <a:xfrm>
              <a:off x="3511" y="2462"/>
              <a:ext cx="97" cy="43"/>
            </a:xfrm>
            <a:custGeom>
              <a:avLst/>
              <a:gdLst>
                <a:gd name="T0" fmla="*/ 0 w 195"/>
                <a:gd name="T1" fmla="*/ 5 h 86"/>
                <a:gd name="T2" fmla="*/ 0 w 195"/>
                <a:gd name="T3" fmla="*/ 5 h 86"/>
                <a:gd name="T4" fmla="*/ 0 w 195"/>
                <a:gd name="T5" fmla="*/ 5 h 86"/>
                <a:gd name="T6" fmla="*/ 1 w 195"/>
                <a:gd name="T7" fmla="*/ 5 h 86"/>
                <a:gd name="T8" fmla="*/ 1 w 195"/>
                <a:gd name="T9" fmla="*/ 5 h 86"/>
                <a:gd name="T10" fmla="*/ 2 w 195"/>
                <a:gd name="T11" fmla="*/ 4 h 86"/>
                <a:gd name="T12" fmla="*/ 3 w 195"/>
                <a:gd name="T13" fmla="*/ 3 h 86"/>
                <a:gd name="T14" fmla="*/ 4 w 195"/>
                <a:gd name="T15" fmla="*/ 3 h 86"/>
                <a:gd name="T16" fmla="*/ 5 w 195"/>
                <a:gd name="T17" fmla="*/ 3 h 86"/>
                <a:gd name="T18" fmla="*/ 5 w 195"/>
                <a:gd name="T19" fmla="*/ 3 h 86"/>
                <a:gd name="T20" fmla="*/ 6 w 195"/>
                <a:gd name="T21" fmla="*/ 3 h 86"/>
                <a:gd name="T22" fmla="*/ 7 w 195"/>
                <a:gd name="T23" fmla="*/ 1 h 86"/>
                <a:gd name="T24" fmla="*/ 8 w 195"/>
                <a:gd name="T25" fmla="*/ 1 h 86"/>
                <a:gd name="T26" fmla="*/ 9 w 195"/>
                <a:gd name="T27" fmla="*/ 1 h 86"/>
                <a:gd name="T28" fmla="*/ 10 w 195"/>
                <a:gd name="T29" fmla="*/ 1 h 86"/>
                <a:gd name="T30" fmla="*/ 11 w 195"/>
                <a:gd name="T31" fmla="*/ 1 h 86"/>
                <a:gd name="T32" fmla="*/ 11 w 195"/>
                <a:gd name="T33" fmla="*/ 1 h 86"/>
                <a:gd name="T34" fmla="*/ 12 w 195"/>
                <a:gd name="T35" fmla="*/ 1 h 86"/>
                <a:gd name="T36" fmla="*/ 12 w 195"/>
                <a:gd name="T37" fmla="*/ 0 h 86"/>
                <a:gd name="T38" fmla="*/ 11 w 195"/>
                <a:gd name="T39" fmla="*/ 1 h 86"/>
                <a:gd name="T40" fmla="*/ 10 w 195"/>
                <a:gd name="T41" fmla="*/ 1 h 86"/>
                <a:gd name="T42" fmla="*/ 10 w 195"/>
                <a:gd name="T43" fmla="*/ 1 h 86"/>
                <a:gd name="T44" fmla="*/ 9 w 195"/>
                <a:gd name="T45" fmla="*/ 1 h 86"/>
                <a:gd name="T46" fmla="*/ 8 w 195"/>
                <a:gd name="T47" fmla="*/ 1 h 86"/>
                <a:gd name="T48" fmla="*/ 7 w 195"/>
                <a:gd name="T49" fmla="*/ 1 h 86"/>
                <a:gd name="T50" fmla="*/ 6 w 195"/>
                <a:gd name="T51" fmla="*/ 1 h 86"/>
                <a:gd name="T52" fmla="*/ 5 w 195"/>
                <a:gd name="T53" fmla="*/ 3 h 86"/>
                <a:gd name="T54" fmla="*/ 4 w 195"/>
                <a:gd name="T55" fmla="*/ 3 h 86"/>
                <a:gd name="T56" fmla="*/ 4 w 195"/>
                <a:gd name="T57" fmla="*/ 3 h 86"/>
                <a:gd name="T58" fmla="*/ 3 w 195"/>
                <a:gd name="T59" fmla="*/ 3 h 86"/>
                <a:gd name="T60" fmla="*/ 2 w 195"/>
                <a:gd name="T61" fmla="*/ 3 h 86"/>
                <a:gd name="T62" fmla="*/ 1 w 195"/>
                <a:gd name="T63" fmla="*/ 4 h 86"/>
                <a:gd name="T64" fmla="*/ 1 w 195"/>
                <a:gd name="T65" fmla="*/ 5 h 86"/>
                <a:gd name="T66" fmla="*/ 0 w 195"/>
                <a:gd name="T67" fmla="*/ 5 h 86"/>
                <a:gd name="T68" fmla="*/ 0 w 195"/>
                <a:gd name="T69" fmla="*/ 5 h 86"/>
                <a:gd name="T70" fmla="*/ 0 w 195"/>
                <a:gd name="T71" fmla="*/ 5 h 86"/>
                <a:gd name="T72" fmla="*/ 0 w 195"/>
                <a:gd name="T73" fmla="*/ 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6"/>
                <a:gd name="T113" fmla="*/ 195 w 195"/>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6">
                  <a:moveTo>
                    <a:pt x="5" y="86"/>
                  </a:moveTo>
                  <a:lnTo>
                    <a:pt x="5" y="86"/>
                  </a:lnTo>
                  <a:lnTo>
                    <a:pt x="11" y="81"/>
                  </a:lnTo>
                  <a:lnTo>
                    <a:pt x="18" y="77"/>
                  </a:lnTo>
                  <a:lnTo>
                    <a:pt x="30" y="71"/>
                  </a:lnTo>
                  <a:lnTo>
                    <a:pt x="40" y="64"/>
                  </a:lnTo>
                  <a:lnTo>
                    <a:pt x="53" y="58"/>
                  </a:lnTo>
                  <a:lnTo>
                    <a:pt x="67" y="53"/>
                  </a:lnTo>
                  <a:lnTo>
                    <a:pt x="81" y="47"/>
                  </a:lnTo>
                  <a:lnTo>
                    <a:pt x="95" y="41"/>
                  </a:lnTo>
                  <a:lnTo>
                    <a:pt x="109" y="35"/>
                  </a:lnTo>
                  <a:lnTo>
                    <a:pt x="124" y="31"/>
                  </a:lnTo>
                  <a:lnTo>
                    <a:pt x="138" y="25"/>
                  </a:lnTo>
                  <a:lnTo>
                    <a:pt x="152" y="20"/>
                  </a:lnTo>
                  <a:lnTo>
                    <a:pt x="165" y="16"/>
                  </a:lnTo>
                  <a:lnTo>
                    <a:pt x="176" y="12"/>
                  </a:lnTo>
                  <a:lnTo>
                    <a:pt x="186" y="9"/>
                  </a:lnTo>
                  <a:lnTo>
                    <a:pt x="195" y="6"/>
                  </a:lnTo>
                  <a:lnTo>
                    <a:pt x="192" y="0"/>
                  </a:lnTo>
                  <a:lnTo>
                    <a:pt x="184" y="2"/>
                  </a:lnTo>
                  <a:lnTo>
                    <a:pt x="174" y="5"/>
                  </a:lnTo>
                  <a:lnTo>
                    <a:pt x="162" y="9"/>
                  </a:lnTo>
                  <a:lnTo>
                    <a:pt x="150" y="13"/>
                  </a:lnTo>
                  <a:lnTo>
                    <a:pt x="136" y="18"/>
                  </a:lnTo>
                  <a:lnTo>
                    <a:pt x="122" y="24"/>
                  </a:lnTo>
                  <a:lnTo>
                    <a:pt x="107" y="28"/>
                  </a:lnTo>
                  <a:lnTo>
                    <a:pt x="93" y="34"/>
                  </a:lnTo>
                  <a:lnTo>
                    <a:pt x="78" y="40"/>
                  </a:lnTo>
                  <a:lnTo>
                    <a:pt x="64" y="46"/>
                  </a:lnTo>
                  <a:lnTo>
                    <a:pt x="51" y="51"/>
                  </a:lnTo>
                  <a:lnTo>
                    <a:pt x="38" y="57"/>
                  </a:lnTo>
                  <a:lnTo>
                    <a:pt x="25" y="64"/>
                  </a:lnTo>
                  <a:lnTo>
                    <a:pt x="16" y="70"/>
                  </a:lnTo>
                  <a:lnTo>
                    <a:pt x="7" y="74"/>
                  </a:lnTo>
                  <a:lnTo>
                    <a:pt x="0" y="81"/>
                  </a:lnTo>
                  <a:lnTo>
                    <a:pt x="5" y="86"/>
                  </a:lnTo>
                  <a:close/>
                </a:path>
              </a:pathLst>
            </a:custGeom>
            <a:solidFill>
              <a:srgbClr val="000000"/>
            </a:solidFill>
            <a:ln w="9525">
              <a:noFill/>
              <a:round/>
              <a:headEnd/>
              <a:tailEnd/>
            </a:ln>
          </p:spPr>
          <p:txBody>
            <a:bodyPr/>
            <a:lstStyle/>
            <a:p>
              <a:endParaRPr lang="en-US">
                <a:latin typeface="Arial" charset="0"/>
              </a:endParaRPr>
            </a:p>
          </p:txBody>
        </p:sp>
        <p:sp>
          <p:nvSpPr>
            <p:cNvPr id="8293" name="Freeform 146"/>
            <p:cNvSpPr>
              <a:spLocks/>
            </p:cNvSpPr>
            <p:nvPr/>
          </p:nvSpPr>
          <p:spPr bwMode="auto">
            <a:xfrm>
              <a:off x="3452" y="2503"/>
              <a:ext cx="61" cy="40"/>
            </a:xfrm>
            <a:custGeom>
              <a:avLst/>
              <a:gdLst>
                <a:gd name="T0" fmla="*/ 0 w 124"/>
                <a:gd name="T1" fmla="*/ 5 h 81"/>
                <a:gd name="T2" fmla="*/ 0 w 124"/>
                <a:gd name="T3" fmla="*/ 5 h 81"/>
                <a:gd name="T4" fmla="*/ 0 w 124"/>
                <a:gd name="T5" fmla="*/ 4 h 81"/>
                <a:gd name="T6" fmla="*/ 1 w 124"/>
                <a:gd name="T7" fmla="*/ 4 h 81"/>
                <a:gd name="T8" fmla="*/ 2 w 124"/>
                <a:gd name="T9" fmla="*/ 3 h 81"/>
                <a:gd name="T10" fmla="*/ 3 w 124"/>
                <a:gd name="T11" fmla="*/ 3 h 81"/>
                <a:gd name="T12" fmla="*/ 4 w 124"/>
                <a:gd name="T13" fmla="*/ 2 h 81"/>
                <a:gd name="T14" fmla="*/ 5 w 124"/>
                <a:gd name="T15" fmla="*/ 1 h 81"/>
                <a:gd name="T16" fmla="*/ 6 w 124"/>
                <a:gd name="T17" fmla="*/ 1 h 81"/>
                <a:gd name="T18" fmla="*/ 7 w 124"/>
                <a:gd name="T19" fmla="*/ 0 h 81"/>
                <a:gd name="T20" fmla="*/ 7 w 124"/>
                <a:gd name="T21" fmla="*/ 0 h 81"/>
                <a:gd name="T22" fmla="*/ 6 w 124"/>
                <a:gd name="T23" fmla="*/ 0 h 81"/>
                <a:gd name="T24" fmla="*/ 5 w 124"/>
                <a:gd name="T25" fmla="*/ 1 h 81"/>
                <a:gd name="T26" fmla="*/ 4 w 124"/>
                <a:gd name="T27" fmla="*/ 2 h 81"/>
                <a:gd name="T28" fmla="*/ 3 w 124"/>
                <a:gd name="T29" fmla="*/ 2 h 81"/>
                <a:gd name="T30" fmla="*/ 2 w 124"/>
                <a:gd name="T31" fmla="*/ 3 h 81"/>
                <a:gd name="T32" fmla="*/ 1 w 124"/>
                <a:gd name="T33" fmla="*/ 3 h 81"/>
                <a:gd name="T34" fmla="*/ 0 w 124"/>
                <a:gd name="T35" fmla="*/ 4 h 81"/>
                <a:gd name="T36" fmla="*/ 0 w 124"/>
                <a:gd name="T37" fmla="*/ 4 h 81"/>
                <a:gd name="T38" fmla="*/ 0 w 124"/>
                <a:gd name="T39" fmla="*/ 4 h 81"/>
                <a:gd name="T40" fmla="*/ 0 w 124"/>
                <a:gd name="T41" fmla="*/ 5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81"/>
                <a:gd name="T65" fmla="*/ 124 w 12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81">
                  <a:moveTo>
                    <a:pt x="5" y="81"/>
                  </a:moveTo>
                  <a:lnTo>
                    <a:pt x="5" y="81"/>
                  </a:lnTo>
                  <a:lnTo>
                    <a:pt x="12" y="76"/>
                  </a:lnTo>
                  <a:lnTo>
                    <a:pt x="24" y="69"/>
                  </a:lnTo>
                  <a:lnTo>
                    <a:pt x="39" y="60"/>
                  </a:lnTo>
                  <a:lnTo>
                    <a:pt x="58" y="50"/>
                  </a:lnTo>
                  <a:lnTo>
                    <a:pt x="75" y="40"/>
                  </a:lnTo>
                  <a:lnTo>
                    <a:pt x="94" y="28"/>
                  </a:lnTo>
                  <a:lnTo>
                    <a:pt x="110" y="18"/>
                  </a:lnTo>
                  <a:lnTo>
                    <a:pt x="124" y="5"/>
                  </a:lnTo>
                  <a:lnTo>
                    <a:pt x="119" y="0"/>
                  </a:lnTo>
                  <a:lnTo>
                    <a:pt x="105" y="11"/>
                  </a:lnTo>
                  <a:lnTo>
                    <a:pt x="89" y="21"/>
                  </a:lnTo>
                  <a:lnTo>
                    <a:pt x="71" y="33"/>
                  </a:lnTo>
                  <a:lnTo>
                    <a:pt x="53" y="43"/>
                  </a:lnTo>
                  <a:lnTo>
                    <a:pt x="35" y="53"/>
                  </a:lnTo>
                  <a:lnTo>
                    <a:pt x="20" y="63"/>
                  </a:lnTo>
                  <a:lnTo>
                    <a:pt x="7" y="69"/>
                  </a:lnTo>
                  <a:lnTo>
                    <a:pt x="0" y="76"/>
                  </a:lnTo>
                  <a:lnTo>
                    <a:pt x="5" y="81"/>
                  </a:lnTo>
                  <a:close/>
                </a:path>
              </a:pathLst>
            </a:custGeom>
            <a:solidFill>
              <a:srgbClr val="000000"/>
            </a:solidFill>
            <a:ln w="9525">
              <a:noFill/>
              <a:round/>
              <a:headEnd/>
              <a:tailEnd/>
            </a:ln>
          </p:spPr>
          <p:txBody>
            <a:bodyPr/>
            <a:lstStyle/>
            <a:p>
              <a:endParaRPr lang="en-US">
                <a:latin typeface="Arial" charset="0"/>
              </a:endParaRPr>
            </a:p>
          </p:txBody>
        </p:sp>
        <p:sp>
          <p:nvSpPr>
            <p:cNvPr id="8294" name="Freeform 147"/>
            <p:cNvSpPr>
              <a:spLocks/>
            </p:cNvSpPr>
            <p:nvPr/>
          </p:nvSpPr>
          <p:spPr bwMode="auto">
            <a:xfrm>
              <a:off x="3444" y="2541"/>
              <a:ext cx="10" cy="19"/>
            </a:xfrm>
            <a:custGeom>
              <a:avLst/>
              <a:gdLst>
                <a:gd name="T0" fmla="*/ 0 w 21"/>
                <a:gd name="T1" fmla="*/ 2 h 40"/>
                <a:gd name="T2" fmla="*/ 0 w 21"/>
                <a:gd name="T3" fmla="*/ 2 h 40"/>
                <a:gd name="T4" fmla="*/ 0 w 21"/>
                <a:gd name="T5" fmla="*/ 2 h 40"/>
                <a:gd name="T6" fmla="*/ 0 w 21"/>
                <a:gd name="T7" fmla="*/ 1 h 40"/>
                <a:gd name="T8" fmla="*/ 0 w 21"/>
                <a:gd name="T9" fmla="*/ 0 h 40"/>
                <a:gd name="T10" fmla="*/ 1 w 21"/>
                <a:gd name="T11" fmla="*/ 0 h 40"/>
                <a:gd name="T12" fmla="*/ 1 w 21"/>
                <a:gd name="T13" fmla="*/ 0 h 40"/>
                <a:gd name="T14" fmla="*/ 0 w 21"/>
                <a:gd name="T15" fmla="*/ 0 h 40"/>
                <a:gd name="T16" fmla="*/ 0 w 21"/>
                <a:gd name="T17" fmla="*/ 1 h 40"/>
                <a:gd name="T18" fmla="*/ 0 w 21"/>
                <a:gd name="T19" fmla="*/ 1 h 40"/>
                <a:gd name="T20" fmla="*/ 0 w 21"/>
                <a:gd name="T21" fmla="*/ 2 h 40"/>
                <a:gd name="T22" fmla="*/ 0 w 21"/>
                <a:gd name="T23" fmla="*/ 2 h 40"/>
                <a:gd name="T24" fmla="*/ 0 w 21"/>
                <a:gd name="T25" fmla="*/ 2 h 40"/>
                <a:gd name="T26" fmla="*/ 0 w 21"/>
                <a:gd name="T27" fmla="*/ 2 h 40"/>
                <a:gd name="T28" fmla="*/ 0 w 21"/>
                <a:gd name="T29" fmla="*/ 2 h 40"/>
                <a:gd name="T30" fmla="*/ 0 w 21"/>
                <a:gd name="T31" fmla="*/ 2 h 40"/>
                <a:gd name="T32" fmla="*/ 0 w 21"/>
                <a:gd name="T33" fmla="*/ 2 h 40"/>
                <a:gd name="T34" fmla="*/ 0 w 21"/>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0"/>
                <a:gd name="T56" fmla="*/ 21 w 2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0">
                  <a:moveTo>
                    <a:pt x="7" y="38"/>
                  </a:moveTo>
                  <a:lnTo>
                    <a:pt x="7" y="36"/>
                  </a:lnTo>
                  <a:lnTo>
                    <a:pt x="8" y="34"/>
                  </a:lnTo>
                  <a:lnTo>
                    <a:pt x="11" y="26"/>
                  </a:lnTo>
                  <a:lnTo>
                    <a:pt x="15" y="14"/>
                  </a:lnTo>
                  <a:lnTo>
                    <a:pt x="21" y="5"/>
                  </a:lnTo>
                  <a:lnTo>
                    <a:pt x="16" y="0"/>
                  </a:lnTo>
                  <a:lnTo>
                    <a:pt x="8" y="12"/>
                  </a:lnTo>
                  <a:lnTo>
                    <a:pt x="4" y="23"/>
                  </a:lnTo>
                  <a:lnTo>
                    <a:pt x="1" y="32"/>
                  </a:lnTo>
                  <a:lnTo>
                    <a:pt x="0" y="36"/>
                  </a:lnTo>
                  <a:lnTo>
                    <a:pt x="0" y="34"/>
                  </a:lnTo>
                  <a:lnTo>
                    <a:pt x="0" y="36"/>
                  </a:lnTo>
                  <a:lnTo>
                    <a:pt x="1" y="38"/>
                  </a:lnTo>
                  <a:lnTo>
                    <a:pt x="4" y="40"/>
                  </a:lnTo>
                  <a:lnTo>
                    <a:pt x="6" y="38"/>
                  </a:lnTo>
                  <a:lnTo>
                    <a:pt x="7" y="36"/>
                  </a:lnTo>
                  <a:lnTo>
                    <a:pt x="7" y="38"/>
                  </a:lnTo>
                  <a:close/>
                </a:path>
              </a:pathLst>
            </a:custGeom>
            <a:solidFill>
              <a:srgbClr val="000000"/>
            </a:solidFill>
            <a:ln w="9525">
              <a:noFill/>
              <a:round/>
              <a:headEnd/>
              <a:tailEnd/>
            </a:ln>
          </p:spPr>
          <p:txBody>
            <a:bodyPr/>
            <a:lstStyle/>
            <a:p>
              <a:endParaRPr lang="en-US">
                <a:latin typeface="Arial" charset="0"/>
              </a:endParaRPr>
            </a:p>
          </p:txBody>
        </p:sp>
        <p:sp>
          <p:nvSpPr>
            <p:cNvPr id="8295" name="Freeform 148"/>
            <p:cNvSpPr>
              <a:spLocks/>
            </p:cNvSpPr>
            <p:nvPr/>
          </p:nvSpPr>
          <p:spPr bwMode="auto">
            <a:xfrm>
              <a:off x="3364" y="2557"/>
              <a:ext cx="83" cy="116"/>
            </a:xfrm>
            <a:custGeom>
              <a:avLst/>
              <a:gdLst>
                <a:gd name="T0" fmla="*/ 0 w 167"/>
                <a:gd name="T1" fmla="*/ 15 h 231"/>
                <a:gd name="T2" fmla="*/ 0 w 167"/>
                <a:gd name="T3" fmla="*/ 15 h 231"/>
                <a:gd name="T4" fmla="*/ 0 w 167"/>
                <a:gd name="T5" fmla="*/ 14 h 231"/>
                <a:gd name="T6" fmla="*/ 1 w 167"/>
                <a:gd name="T7" fmla="*/ 12 h 231"/>
                <a:gd name="T8" fmla="*/ 3 w 167"/>
                <a:gd name="T9" fmla="*/ 11 h 231"/>
                <a:gd name="T10" fmla="*/ 4 w 167"/>
                <a:gd name="T11" fmla="*/ 9 h 231"/>
                <a:gd name="T12" fmla="*/ 6 w 167"/>
                <a:gd name="T13" fmla="*/ 7 h 231"/>
                <a:gd name="T14" fmla="*/ 7 w 167"/>
                <a:gd name="T15" fmla="*/ 4 h 231"/>
                <a:gd name="T16" fmla="*/ 9 w 167"/>
                <a:gd name="T17" fmla="*/ 2 h 231"/>
                <a:gd name="T18" fmla="*/ 10 w 167"/>
                <a:gd name="T19" fmla="*/ 1 h 231"/>
                <a:gd name="T20" fmla="*/ 10 w 167"/>
                <a:gd name="T21" fmla="*/ 0 h 231"/>
                <a:gd name="T22" fmla="*/ 8 w 167"/>
                <a:gd name="T23" fmla="*/ 2 h 231"/>
                <a:gd name="T24" fmla="*/ 7 w 167"/>
                <a:gd name="T25" fmla="*/ 4 h 231"/>
                <a:gd name="T26" fmla="*/ 5 w 167"/>
                <a:gd name="T27" fmla="*/ 6 h 231"/>
                <a:gd name="T28" fmla="*/ 4 w 167"/>
                <a:gd name="T29" fmla="*/ 8 h 231"/>
                <a:gd name="T30" fmla="*/ 2 w 167"/>
                <a:gd name="T31" fmla="*/ 10 h 231"/>
                <a:gd name="T32" fmla="*/ 1 w 167"/>
                <a:gd name="T33" fmla="*/ 12 h 231"/>
                <a:gd name="T34" fmla="*/ 0 w 167"/>
                <a:gd name="T35" fmla="*/ 14 h 231"/>
                <a:gd name="T36" fmla="*/ 0 w 167"/>
                <a:gd name="T37" fmla="*/ 15 h 231"/>
                <a:gd name="T38" fmla="*/ 0 w 167"/>
                <a:gd name="T39" fmla="*/ 15 h 231"/>
                <a:gd name="T40" fmla="*/ 0 w 167"/>
                <a:gd name="T41" fmla="*/ 15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
                <a:gd name="T64" fmla="*/ 0 h 231"/>
                <a:gd name="T65" fmla="*/ 167 w 16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 h="231">
                  <a:moveTo>
                    <a:pt x="7" y="231"/>
                  </a:moveTo>
                  <a:lnTo>
                    <a:pt x="7" y="231"/>
                  </a:lnTo>
                  <a:lnTo>
                    <a:pt x="15" y="215"/>
                  </a:lnTo>
                  <a:lnTo>
                    <a:pt x="30" y="192"/>
                  </a:lnTo>
                  <a:lnTo>
                    <a:pt x="48" y="163"/>
                  </a:lnTo>
                  <a:lnTo>
                    <a:pt x="71" y="130"/>
                  </a:lnTo>
                  <a:lnTo>
                    <a:pt x="96" y="97"/>
                  </a:lnTo>
                  <a:lnTo>
                    <a:pt x="120" y="63"/>
                  </a:lnTo>
                  <a:lnTo>
                    <a:pt x="144" y="31"/>
                  </a:lnTo>
                  <a:lnTo>
                    <a:pt x="167" y="4"/>
                  </a:lnTo>
                  <a:lnTo>
                    <a:pt x="160" y="0"/>
                  </a:lnTo>
                  <a:lnTo>
                    <a:pt x="137" y="26"/>
                  </a:lnTo>
                  <a:lnTo>
                    <a:pt x="113" y="59"/>
                  </a:lnTo>
                  <a:lnTo>
                    <a:pt x="89" y="92"/>
                  </a:lnTo>
                  <a:lnTo>
                    <a:pt x="65" y="125"/>
                  </a:lnTo>
                  <a:lnTo>
                    <a:pt x="42" y="159"/>
                  </a:lnTo>
                  <a:lnTo>
                    <a:pt x="23" y="188"/>
                  </a:lnTo>
                  <a:lnTo>
                    <a:pt x="8" y="213"/>
                  </a:lnTo>
                  <a:lnTo>
                    <a:pt x="0" y="229"/>
                  </a:lnTo>
                  <a:lnTo>
                    <a:pt x="7" y="231"/>
                  </a:lnTo>
                  <a:close/>
                </a:path>
              </a:pathLst>
            </a:custGeom>
            <a:solidFill>
              <a:srgbClr val="000000"/>
            </a:solidFill>
            <a:ln w="9525">
              <a:noFill/>
              <a:round/>
              <a:headEnd/>
              <a:tailEnd/>
            </a:ln>
          </p:spPr>
          <p:txBody>
            <a:bodyPr/>
            <a:lstStyle/>
            <a:p>
              <a:endParaRPr lang="en-US">
                <a:latin typeface="Arial" charset="0"/>
              </a:endParaRPr>
            </a:p>
          </p:txBody>
        </p:sp>
        <p:sp>
          <p:nvSpPr>
            <p:cNvPr id="8296" name="Freeform 149"/>
            <p:cNvSpPr>
              <a:spLocks/>
            </p:cNvSpPr>
            <p:nvPr/>
          </p:nvSpPr>
          <p:spPr bwMode="auto">
            <a:xfrm>
              <a:off x="3311" y="2672"/>
              <a:ext cx="56" cy="134"/>
            </a:xfrm>
            <a:custGeom>
              <a:avLst/>
              <a:gdLst>
                <a:gd name="T0" fmla="*/ 0 w 113"/>
                <a:gd name="T1" fmla="*/ 16 h 269"/>
                <a:gd name="T2" fmla="*/ 0 w 113"/>
                <a:gd name="T3" fmla="*/ 16 h 269"/>
                <a:gd name="T4" fmla="*/ 1 w 113"/>
                <a:gd name="T5" fmla="*/ 15 h 269"/>
                <a:gd name="T6" fmla="*/ 1 w 113"/>
                <a:gd name="T7" fmla="*/ 13 h 269"/>
                <a:gd name="T8" fmla="*/ 2 w 113"/>
                <a:gd name="T9" fmla="*/ 11 h 269"/>
                <a:gd name="T10" fmla="*/ 3 w 113"/>
                <a:gd name="T11" fmla="*/ 9 h 269"/>
                <a:gd name="T12" fmla="*/ 4 w 113"/>
                <a:gd name="T13" fmla="*/ 7 h 269"/>
                <a:gd name="T14" fmla="*/ 5 w 113"/>
                <a:gd name="T15" fmla="*/ 4 h 269"/>
                <a:gd name="T16" fmla="*/ 6 w 113"/>
                <a:gd name="T17" fmla="*/ 2 h 269"/>
                <a:gd name="T18" fmla="*/ 7 w 113"/>
                <a:gd name="T19" fmla="*/ 0 h 269"/>
                <a:gd name="T20" fmla="*/ 6 w 113"/>
                <a:gd name="T21" fmla="*/ 0 h 269"/>
                <a:gd name="T22" fmla="*/ 5 w 113"/>
                <a:gd name="T23" fmla="*/ 2 h 269"/>
                <a:gd name="T24" fmla="*/ 4 w 113"/>
                <a:gd name="T25" fmla="*/ 4 h 269"/>
                <a:gd name="T26" fmla="*/ 3 w 113"/>
                <a:gd name="T27" fmla="*/ 7 h 269"/>
                <a:gd name="T28" fmla="*/ 3 w 113"/>
                <a:gd name="T29" fmla="*/ 9 h 269"/>
                <a:gd name="T30" fmla="*/ 2 w 113"/>
                <a:gd name="T31" fmla="*/ 11 h 269"/>
                <a:gd name="T32" fmla="*/ 1 w 113"/>
                <a:gd name="T33" fmla="*/ 13 h 269"/>
                <a:gd name="T34" fmla="*/ 0 w 113"/>
                <a:gd name="T35" fmla="*/ 15 h 269"/>
                <a:gd name="T36" fmla="*/ 0 w 113"/>
                <a:gd name="T37" fmla="*/ 16 h 269"/>
                <a:gd name="T38" fmla="*/ 0 w 113"/>
                <a:gd name="T39" fmla="*/ 16 h 269"/>
                <a:gd name="T40" fmla="*/ 0 w 113"/>
                <a:gd name="T41" fmla="*/ 16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69"/>
                <a:gd name="T65" fmla="*/ 113 w 113"/>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69">
                  <a:moveTo>
                    <a:pt x="7" y="269"/>
                  </a:moveTo>
                  <a:lnTo>
                    <a:pt x="7" y="269"/>
                  </a:lnTo>
                  <a:lnTo>
                    <a:pt x="19" y="243"/>
                  </a:lnTo>
                  <a:lnTo>
                    <a:pt x="30" y="214"/>
                  </a:lnTo>
                  <a:lnTo>
                    <a:pt x="43" y="183"/>
                  </a:lnTo>
                  <a:lnTo>
                    <a:pt x="55" y="149"/>
                  </a:lnTo>
                  <a:lnTo>
                    <a:pt x="68" y="114"/>
                  </a:lnTo>
                  <a:lnTo>
                    <a:pt x="82" y="77"/>
                  </a:lnTo>
                  <a:lnTo>
                    <a:pt x="97" y="40"/>
                  </a:lnTo>
                  <a:lnTo>
                    <a:pt x="113" y="2"/>
                  </a:lnTo>
                  <a:lnTo>
                    <a:pt x="106" y="0"/>
                  </a:lnTo>
                  <a:lnTo>
                    <a:pt x="90" y="38"/>
                  </a:lnTo>
                  <a:lnTo>
                    <a:pt x="75" y="75"/>
                  </a:lnTo>
                  <a:lnTo>
                    <a:pt x="61" y="112"/>
                  </a:lnTo>
                  <a:lnTo>
                    <a:pt x="48" y="146"/>
                  </a:lnTo>
                  <a:lnTo>
                    <a:pt x="36" y="181"/>
                  </a:lnTo>
                  <a:lnTo>
                    <a:pt x="23" y="212"/>
                  </a:lnTo>
                  <a:lnTo>
                    <a:pt x="12" y="241"/>
                  </a:lnTo>
                  <a:lnTo>
                    <a:pt x="0" y="266"/>
                  </a:lnTo>
                  <a:lnTo>
                    <a:pt x="7" y="269"/>
                  </a:lnTo>
                  <a:close/>
                </a:path>
              </a:pathLst>
            </a:custGeom>
            <a:solidFill>
              <a:srgbClr val="000000"/>
            </a:solidFill>
            <a:ln w="9525">
              <a:noFill/>
              <a:round/>
              <a:headEnd/>
              <a:tailEnd/>
            </a:ln>
          </p:spPr>
          <p:txBody>
            <a:bodyPr/>
            <a:lstStyle/>
            <a:p>
              <a:endParaRPr lang="en-US">
                <a:latin typeface="Arial" charset="0"/>
              </a:endParaRPr>
            </a:p>
          </p:txBody>
        </p:sp>
        <p:sp>
          <p:nvSpPr>
            <p:cNvPr id="8297" name="Freeform 150"/>
            <p:cNvSpPr>
              <a:spLocks/>
            </p:cNvSpPr>
            <p:nvPr/>
          </p:nvSpPr>
          <p:spPr bwMode="auto">
            <a:xfrm>
              <a:off x="3227" y="2805"/>
              <a:ext cx="87" cy="142"/>
            </a:xfrm>
            <a:custGeom>
              <a:avLst/>
              <a:gdLst>
                <a:gd name="T0" fmla="*/ 1 w 174"/>
                <a:gd name="T1" fmla="*/ 18 h 284"/>
                <a:gd name="T2" fmla="*/ 1 w 174"/>
                <a:gd name="T3" fmla="*/ 18 h 284"/>
                <a:gd name="T4" fmla="*/ 1 w 174"/>
                <a:gd name="T5" fmla="*/ 15 h 284"/>
                <a:gd name="T6" fmla="*/ 1 w 174"/>
                <a:gd name="T7" fmla="*/ 13 h 284"/>
                <a:gd name="T8" fmla="*/ 3 w 174"/>
                <a:gd name="T9" fmla="*/ 11 h 284"/>
                <a:gd name="T10" fmla="*/ 5 w 174"/>
                <a:gd name="T11" fmla="*/ 9 h 284"/>
                <a:gd name="T12" fmla="*/ 6 w 174"/>
                <a:gd name="T13" fmla="*/ 6 h 284"/>
                <a:gd name="T14" fmla="*/ 9 w 174"/>
                <a:gd name="T15" fmla="*/ 4 h 284"/>
                <a:gd name="T16" fmla="*/ 10 w 174"/>
                <a:gd name="T17" fmla="*/ 2 h 284"/>
                <a:gd name="T18" fmla="*/ 11 w 174"/>
                <a:gd name="T19" fmla="*/ 1 h 284"/>
                <a:gd name="T20" fmla="*/ 11 w 174"/>
                <a:gd name="T21" fmla="*/ 0 h 284"/>
                <a:gd name="T22" fmla="*/ 10 w 174"/>
                <a:gd name="T23" fmla="*/ 1 h 284"/>
                <a:gd name="T24" fmla="*/ 7 w 174"/>
                <a:gd name="T25" fmla="*/ 4 h 284"/>
                <a:gd name="T26" fmla="*/ 6 w 174"/>
                <a:gd name="T27" fmla="*/ 6 h 284"/>
                <a:gd name="T28" fmla="*/ 5 w 174"/>
                <a:gd name="T29" fmla="*/ 9 h 284"/>
                <a:gd name="T30" fmla="*/ 3 w 174"/>
                <a:gd name="T31" fmla="*/ 11 h 284"/>
                <a:gd name="T32" fmla="*/ 1 w 174"/>
                <a:gd name="T33" fmla="*/ 13 h 284"/>
                <a:gd name="T34" fmla="*/ 1 w 174"/>
                <a:gd name="T35" fmla="*/ 15 h 284"/>
                <a:gd name="T36" fmla="*/ 0 w 174"/>
                <a:gd name="T37" fmla="*/ 18 h 284"/>
                <a:gd name="T38" fmla="*/ 1 w 174"/>
                <a:gd name="T39" fmla="*/ 18 h 284"/>
                <a:gd name="T40" fmla="*/ 0 w 174"/>
                <a:gd name="T41" fmla="*/ 18 h 284"/>
                <a:gd name="T42" fmla="*/ 1 w 174"/>
                <a:gd name="T43" fmla="*/ 18 h 284"/>
                <a:gd name="T44" fmla="*/ 1 w 174"/>
                <a:gd name="T45" fmla="*/ 18 h 284"/>
                <a:gd name="T46" fmla="*/ 1 w 174"/>
                <a:gd name="T47" fmla="*/ 18 h 284"/>
                <a:gd name="T48" fmla="*/ 1 w 174"/>
                <a:gd name="T49" fmla="*/ 18 h 284"/>
                <a:gd name="T50" fmla="*/ 1 w 174"/>
                <a:gd name="T51" fmla="*/ 18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284"/>
                <a:gd name="T80" fmla="*/ 174 w 174"/>
                <a:gd name="T81" fmla="*/ 284 h 2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284">
                  <a:moveTo>
                    <a:pt x="6" y="282"/>
                  </a:moveTo>
                  <a:lnTo>
                    <a:pt x="9" y="279"/>
                  </a:lnTo>
                  <a:lnTo>
                    <a:pt x="14" y="253"/>
                  </a:lnTo>
                  <a:lnTo>
                    <a:pt x="29" y="219"/>
                  </a:lnTo>
                  <a:lnTo>
                    <a:pt x="51" y="183"/>
                  </a:lnTo>
                  <a:lnTo>
                    <a:pt x="77" y="145"/>
                  </a:lnTo>
                  <a:lnTo>
                    <a:pt x="106" y="106"/>
                  </a:lnTo>
                  <a:lnTo>
                    <a:pt x="133" y="68"/>
                  </a:lnTo>
                  <a:lnTo>
                    <a:pt x="157" y="34"/>
                  </a:lnTo>
                  <a:lnTo>
                    <a:pt x="174" y="3"/>
                  </a:lnTo>
                  <a:lnTo>
                    <a:pt x="167" y="0"/>
                  </a:lnTo>
                  <a:lnTo>
                    <a:pt x="150" y="29"/>
                  </a:lnTo>
                  <a:lnTo>
                    <a:pt x="126" y="64"/>
                  </a:lnTo>
                  <a:lnTo>
                    <a:pt x="99" y="102"/>
                  </a:lnTo>
                  <a:lnTo>
                    <a:pt x="70" y="141"/>
                  </a:lnTo>
                  <a:lnTo>
                    <a:pt x="44" y="179"/>
                  </a:lnTo>
                  <a:lnTo>
                    <a:pt x="22" y="217"/>
                  </a:lnTo>
                  <a:lnTo>
                    <a:pt x="7" y="250"/>
                  </a:lnTo>
                  <a:lnTo>
                    <a:pt x="0" y="279"/>
                  </a:lnTo>
                  <a:lnTo>
                    <a:pt x="4" y="276"/>
                  </a:lnTo>
                  <a:lnTo>
                    <a:pt x="0" y="279"/>
                  </a:lnTo>
                  <a:lnTo>
                    <a:pt x="1" y="282"/>
                  </a:lnTo>
                  <a:lnTo>
                    <a:pt x="5" y="284"/>
                  </a:lnTo>
                  <a:lnTo>
                    <a:pt x="8" y="282"/>
                  </a:lnTo>
                  <a:lnTo>
                    <a:pt x="9" y="279"/>
                  </a:lnTo>
                  <a:lnTo>
                    <a:pt x="6" y="282"/>
                  </a:lnTo>
                  <a:close/>
                </a:path>
              </a:pathLst>
            </a:custGeom>
            <a:solidFill>
              <a:srgbClr val="000000"/>
            </a:solidFill>
            <a:ln w="9525">
              <a:noFill/>
              <a:round/>
              <a:headEnd/>
              <a:tailEnd/>
            </a:ln>
          </p:spPr>
          <p:txBody>
            <a:bodyPr/>
            <a:lstStyle/>
            <a:p>
              <a:endParaRPr lang="en-US">
                <a:latin typeface="Arial" charset="0"/>
              </a:endParaRPr>
            </a:p>
          </p:txBody>
        </p:sp>
        <p:sp>
          <p:nvSpPr>
            <p:cNvPr id="8298" name="Freeform 151"/>
            <p:cNvSpPr>
              <a:spLocks/>
            </p:cNvSpPr>
            <p:nvPr/>
          </p:nvSpPr>
          <p:spPr bwMode="auto">
            <a:xfrm>
              <a:off x="3031" y="2943"/>
              <a:ext cx="199" cy="159"/>
            </a:xfrm>
            <a:custGeom>
              <a:avLst/>
              <a:gdLst>
                <a:gd name="T0" fmla="*/ 1 w 397"/>
                <a:gd name="T1" fmla="*/ 19 h 319"/>
                <a:gd name="T2" fmla="*/ 1 w 397"/>
                <a:gd name="T3" fmla="*/ 19 h 319"/>
                <a:gd name="T4" fmla="*/ 1 w 397"/>
                <a:gd name="T5" fmla="*/ 17 h 319"/>
                <a:gd name="T6" fmla="*/ 2 w 397"/>
                <a:gd name="T7" fmla="*/ 15 h 319"/>
                <a:gd name="T8" fmla="*/ 2 w 397"/>
                <a:gd name="T9" fmla="*/ 14 h 319"/>
                <a:gd name="T10" fmla="*/ 3 w 397"/>
                <a:gd name="T11" fmla="*/ 12 h 319"/>
                <a:gd name="T12" fmla="*/ 4 w 397"/>
                <a:gd name="T13" fmla="*/ 11 h 319"/>
                <a:gd name="T14" fmla="*/ 6 w 397"/>
                <a:gd name="T15" fmla="*/ 9 h 319"/>
                <a:gd name="T16" fmla="*/ 7 w 397"/>
                <a:gd name="T17" fmla="*/ 8 h 319"/>
                <a:gd name="T18" fmla="*/ 9 w 397"/>
                <a:gd name="T19" fmla="*/ 7 h 319"/>
                <a:gd name="T20" fmla="*/ 10 w 397"/>
                <a:gd name="T21" fmla="*/ 6 h 319"/>
                <a:gd name="T22" fmla="*/ 12 w 397"/>
                <a:gd name="T23" fmla="*/ 5 h 319"/>
                <a:gd name="T24" fmla="*/ 14 w 397"/>
                <a:gd name="T25" fmla="*/ 4 h 319"/>
                <a:gd name="T26" fmla="*/ 16 w 397"/>
                <a:gd name="T27" fmla="*/ 3 h 319"/>
                <a:gd name="T28" fmla="*/ 18 w 397"/>
                <a:gd name="T29" fmla="*/ 2 h 319"/>
                <a:gd name="T30" fmla="*/ 21 w 397"/>
                <a:gd name="T31" fmla="*/ 1 h 319"/>
                <a:gd name="T32" fmla="*/ 23 w 397"/>
                <a:gd name="T33" fmla="*/ 1 h 319"/>
                <a:gd name="T34" fmla="*/ 25 w 397"/>
                <a:gd name="T35" fmla="*/ 0 h 319"/>
                <a:gd name="T36" fmla="*/ 25 w 397"/>
                <a:gd name="T37" fmla="*/ 0 h 319"/>
                <a:gd name="T38" fmla="*/ 23 w 397"/>
                <a:gd name="T39" fmla="*/ 0 h 319"/>
                <a:gd name="T40" fmla="*/ 20 w 397"/>
                <a:gd name="T41" fmla="*/ 1 h 319"/>
                <a:gd name="T42" fmla="*/ 18 w 397"/>
                <a:gd name="T43" fmla="*/ 2 h 319"/>
                <a:gd name="T44" fmla="*/ 16 w 397"/>
                <a:gd name="T45" fmla="*/ 3 h 319"/>
                <a:gd name="T46" fmla="*/ 14 w 397"/>
                <a:gd name="T47" fmla="*/ 4 h 319"/>
                <a:gd name="T48" fmla="*/ 12 w 397"/>
                <a:gd name="T49" fmla="*/ 4 h 319"/>
                <a:gd name="T50" fmla="*/ 10 w 397"/>
                <a:gd name="T51" fmla="*/ 5 h 319"/>
                <a:gd name="T52" fmla="*/ 8 w 397"/>
                <a:gd name="T53" fmla="*/ 7 h 319"/>
                <a:gd name="T54" fmla="*/ 7 w 397"/>
                <a:gd name="T55" fmla="*/ 8 h 319"/>
                <a:gd name="T56" fmla="*/ 5 w 397"/>
                <a:gd name="T57" fmla="*/ 9 h 319"/>
                <a:gd name="T58" fmla="*/ 4 w 397"/>
                <a:gd name="T59" fmla="*/ 10 h 319"/>
                <a:gd name="T60" fmla="*/ 3 w 397"/>
                <a:gd name="T61" fmla="*/ 12 h 319"/>
                <a:gd name="T62" fmla="*/ 2 w 397"/>
                <a:gd name="T63" fmla="*/ 14 h 319"/>
                <a:gd name="T64" fmla="*/ 1 w 397"/>
                <a:gd name="T65" fmla="*/ 15 h 319"/>
                <a:gd name="T66" fmla="*/ 1 w 397"/>
                <a:gd name="T67" fmla="*/ 17 h 319"/>
                <a:gd name="T68" fmla="*/ 0 w 397"/>
                <a:gd name="T69" fmla="*/ 19 h 319"/>
                <a:gd name="T70" fmla="*/ 1 w 397"/>
                <a:gd name="T71" fmla="*/ 19 h 319"/>
                <a:gd name="T72" fmla="*/ 0 w 397"/>
                <a:gd name="T73" fmla="*/ 19 h 319"/>
                <a:gd name="T74" fmla="*/ 1 w 397"/>
                <a:gd name="T75" fmla="*/ 19 h 319"/>
                <a:gd name="T76" fmla="*/ 1 w 397"/>
                <a:gd name="T77" fmla="*/ 19 h 319"/>
                <a:gd name="T78" fmla="*/ 1 w 397"/>
                <a:gd name="T79" fmla="*/ 19 h 319"/>
                <a:gd name="T80" fmla="*/ 1 w 397"/>
                <a:gd name="T81" fmla="*/ 19 h 319"/>
                <a:gd name="T82" fmla="*/ 1 w 397"/>
                <a:gd name="T83" fmla="*/ 19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7"/>
                <a:gd name="T127" fmla="*/ 0 h 319"/>
                <a:gd name="T128" fmla="*/ 397 w 397"/>
                <a:gd name="T129" fmla="*/ 319 h 3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7" h="319">
                  <a:moveTo>
                    <a:pt x="3" y="312"/>
                  </a:moveTo>
                  <a:lnTo>
                    <a:pt x="6" y="315"/>
                  </a:lnTo>
                  <a:lnTo>
                    <a:pt x="11" y="283"/>
                  </a:lnTo>
                  <a:lnTo>
                    <a:pt x="18" y="254"/>
                  </a:lnTo>
                  <a:lnTo>
                    <a:pt x="29" y="227"/>
                  </a:lnTo>
                  <a:lnTo>
                    <a:pt x="44" y="202"/>
                  </a:lnTo>
                  <a:lnTo>
                    <a:pt x="62" y="178"/>
                  </a:lnTo>
                  <a:lnTo>
                    <a:pt x="81" y="156"/>
                  </a:lnTo>
                  <a:lnTo>
                    <a:pt x="103" y="138"/>
                  </a:lnTo>
                  <a:lnTo>
                    <a:pt x="130" y="119"/>
                  </a:lnTo>
                  <a:lnTo>
                    <a:pt x="157" y="102"/>
                  </a:lnTo>
                  <a:lnTo>
                    <a:pt x="185" y="86"/>
                  </a:lnTo>
                  <a:lnTo>
                    <a:pt x="217" y="71"/>
                  </a:lnTo>
                  <a:lnTo>
                    <a:pt x="251" y="57"/>
                  </a:lnTo>
                  <a:lnTo>
                    <a:pt x="285" y="43"/>
                  </a:lnTo>
                  <a:lnTo>
                    <a:pt x="321" y="31"/>
                  </a:lnTo>
                  <a:lnTo>
                    <a:pt x="359" y="18"/>
                  </a:lnTo>
                  <a:lnTo>
                    <a:pt x="397" y="6"/>
                  </a:lnTo>
                  <a:lnTo>
                    <a:pt x="395" y="0"/>
                  </a:lnTo>
                  <a:lnTo>
                    <a:pt x="357" y="11"/>
                  </a:lnTo>
                  <a:lnTo>
                    <a:pt x="319" y="24"/>
                  </a:lnTo>
                  <a:lnTo>
                    <a:pt x="283" y="36"/>
                  </a:lnTo>
                  <a:lnTo>
                    <a:pt x="248" y="50"/>
                  </a:lnTo>
                  <a:lnTo>
                    <a:pt x="215" y="64"/>
                  </a:lnTo>
                  <a:lnTo>
                    <a:pt x="183" y="79"/>
                  </a:lnTo>
                  <a:lnTo>
                    <a:pt x="153" y="95"/>
                  </a:lnTo>
                  <a:lnTo>
                    <a:pt x="125" y="112"/>
                  </a:lnTo>
                  <a:lnTo>
                    <a:pt x="99" y="131"/>
                  </a:lnTo>
                  <a:lnTo>
                    <a:pt x="77" y="152"/>
                  </a:lnTo>
                  <a:lnTo>
                    <a:pt x="55" y="174"/>
                  </a:lnTo>
                  <a:lnTo>
                    <a:pt x="38" y="198"/>
                  </a:lnTo>
                  <a:lnTo>
                    <a:pt x="23" y="224"/>
                  </a:lnTo>
                  <a:lnTo>
                    <a:pt x="11" y="252"/>
                  </a:lnTo>
                  <a:lnTo>
                    <a:pt x="4" y="283"/>
                  </a:lnTo>
                  <a:lnTo>
                    <a:pt x="0" y="315"/>
                  </a:lnTo>
                  <a:lnTo>
                    <a:pt x="3" y="319"/>
                  </a:lnTo>
                  <a:lnTo>
                    <a:pt x="0" y="315"/>
                  </a:lnTo>
                  <a:lnTo>
                    <a:pt x="1" y="318"/>
                  </a:lnTo>
                  <a:lnTo>
                    <a:pt x="3" y="319"/>
                  </a:lnTo>
                  <a:lnTo>
                    <a:pt x="5" y="318"/>
                  </a:lnTo>
                  <a:lnTo>
                    <a:pt x="6" y="315"/>
                  </a:lnTo>
                  <a:lnTo>
                    <a:pt x="3" y="312"/>
                  </a:lnTo>
                  <a:close/>
                </a:path>
              </a:pathLst>
            </a:custGeom>
            <a:solidFill>
              <a:srgbClr val="000000"/>
            </a:solidFill>
            <a:ln w="9525">
              <a:noFill/>
              <a:round/>
              <a:headEnd/>
              <a:tailEnd/>
            </a:ln>
          </p:spPr>
          <p:txBody>
            <a:bodyPr/>
            <a:lstStyle/>
            <a:p>
              <a:endParaRPr lang="en-US">
                <a:latin typeface="Arial" charset="0"/>
              </a:endParaRPr>
            </a:p>
          </p:txBody>
        </p:sp>
        <p:sp>
          <p:nvSpPr>
            <p:cNvPr id="8299" name="Freeform 152"/>
            <p:cNvSpPr>
              <a:spLocks/>
            </p:cNvSpPr>
            <p:nvPr/>
          </p:nvSpPr>
          <p:spPr bwMode="auto">
            <a:xfrm>
              <a:off x="3033" y="3097"/>
              <a:ext cx="31" cy="9"/>
            </a:xfrm>
            <a:custGeom>
              <a:avLst/>
              <a:gdLst>
                <a:gd name="T0" fmla="*/ 4 w 61"/>
                <a:gd name="T1" fmla="*/ 0 h 19"/>
                <a:gd name="T2" fmla="*/ 4 w 61"/>
                <a:gd name="T3" fmla="*/ 0 h 19"/>
                <a:gd name="T4" fmla="*/ 4 w 61"/>
                <a:gd name="T5" fmla="*/ 0 h 19"/>
                <a:gd name="T6" fmla="*/ 4 w 61"/>
                <a:gd name="T7" fmla="*/ 0 h 19"/>
                <a:gd name="T8" fmla="*/ 3 w 61"/>
                <a:gd name="T9" fmla="*/ 0 h 19"/>
                <a:gd name="T10" fmla="*/ 3 w 61"/>
                <a:gd name="T11" fmla="*/ 0 h 19"/>
                <a:gd name="T12" fmla="*/ 2 w 61"/>
                <a:gd name="T13" fmla="*/ 0 h 19"/>
                <a:gd name="T14" fmla="*/ 2 w 61"/>
                <a:gd name="T15" fmla="*/ 0 h 19"/>
                <a:gd name="T16" fmla="*/ 1 w 61"/>
                <a:gd name="T17" fmla="*/ 0 h 19"/>
                <a:gd name="T18" fmla="*/ 0 w 61"/>
                <a:gd name="T19" fmla="*/ 0 h 19"/>
                <a:gd name="T20" fmla="*/ 0 w 61"/>
                <a:gd name="T21" fmla="*/ 0 h 19"/>
                <a:gd name="T22" fmla="*/ 1 w 61"/>
                <a:gd name="T23" fmla="*/ 0 h 19"/>
                <a:gd name="T24" fmla="*/ 2 w 61"/>
                <a:gd name="T25" fmla="*/ 0 h 19"/>
                <a:gd name="T26" fmla="*/ 2 w 61"/>
                <a:gd name="T27" fmla="*/ 0 h 19"/>
                <a:gd name="T28" fmla="*/ 3 w 61"/>
                <a:gd name="T29" fmla="*/ 0 h 19"/>
                <a:gd name="T30" fmla="*/ 3 w 61"/>
                <a:gd name="T31" fmla="*/ 0 h 19"/>
                <a:gd name="T32" fmla="*/ 3 w 61"/>
                <a:gd name="T33" fmla="*/ 0 h 19"/>
                <a:gd name="T34" fmla="*/ 4 w 61"/>
                <a:gd name="T35" fmla="*/ 1 h 19"/>
                <a:gd name="T36" fmla="*/ 4 w 61"/>
                <a:gd name="T37" fmla="*/ 1 h 19"/>
                <a:gd name="T38" fmla="*/ 4 w 61"/>
                <a:gd name="T39" fmla="*/ 1 h 19"/>
                <a:gd name="T40" fmla="*/ 4 w 6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9"/>
                <a:gd name="T65" fmla="*/ 61 w 6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9">
                  <a:moveTo>
                    <a:pt x="61" y="14"/>
                  </a:moveTo>
                  <a:lnTo>
                    <a:pt x="61" y="14"/>
                  </a:lnTo>
                  <a:lnTo>
                    <a:pt x="58" y="9"/>
                  </a:lnTo>
                  <a:lnTo>
                    <a:pt x="53" y="6"/>
                  </a:lnTo>
                  <a:lnTo>
                    <a:pt x="47" y="4"/>
                  </a:lnTo>
                  <a:lnTo>
                    <a:pt x="40" y="2"/>
                  </a:lnTo>
                  <a:lnTo>
                    <a:pt x="32" y="1"/>
                  </a:lnTo>
                  <a:lnTo>
                    <a:pt x="23" y="0"/>
                  </a:lnTo>
                  <a:lnTo>
                    <a:pt x="13" y="2"/>
                  </a:lnTo>
                  <a:lnTo>
                    <a:pt x="0" y="5"/>
                  </a:lnTo>
                  <a:lnTo>
                    <a:pt x="0" y="12"/>
                  </a:lnTo>
                  <a:lnTo>
                    <a:pt x="13" y="9"/>
                  </a:lnTo>
                  <a:lnTo>
                    <a:pt x="23" y="9"/>
                  </a:lnTo>
                  <a:lnTo>
                    <a:pt x="32" y="8"/>
                  </a:lnTo>
                  <a:lnTo>
                    <a:pt x="40" y="9"/>
                  </a:lnTo>
                  <a:lnTo>
                    <a:pt x="45" y="11"/>
                  </a:lnTo>
                  <a:lnTo>
                    <a:pt x="48" y="13"/>
                  </a:lnTo>
                  <a:lnTo>
                    <a:pt x="53" y="16"/>
                  </a:lnTo>
                  <a:lnTo>
                    <a:pt x="56" y="19"/>
                  </a:lnTo>
                  <a:lnTo>
                    <a:pt x="61" y="14"/>
                  </a:lnTo>
                  <a:close/>
                </a:path>
              </a:pathLst>
            </a:custGeom>
            <a:solidFill>
              <a:srgbClr val="000000"/>
            </a:solidFill>
            <a:ln w="9525">
              <a:noFill/>
              <a:round/>
              <a:headEnd/>
              <a:tailEnd/>
            </a:ln>
          </p:spPr>
          <p:txBody>
            <a:bodyPr/>
            <a:lstStyle/>
            <a:p>
              <a:endParaRPr lang="en-US">
                <a:latin typeface="Arial" charset="0"/>
              </a:endParaRPr>
            </a:p>
          </p:txBody>
        </p:sp>
        <p:sp>
          <p:nvSpPr>
            <p:cNvPr id="8300" name="Freeform 153"/>
            <p:cNvSpPr>
              <a:spLocks/>
            </p:cNvSpPr>
            <p:nvPr/>
          </p:nvSpPr>
          <p:spPr bwMode="auto">
            <a:xfrm>
              <a:off x="3061" y="3103"/>
              <a:ext cx="53" cy="39"/>
            </a:xfrm>
            <a:custGeom>
              <a:avLst/>
              <a:gdLst>
                <a:gd name="T0" fmla="*/ 7 w 105"/>
                <a:gd name="T1" fmla="*/ 5 h 77"/>
                <a:gd name="T2" fmla="*/ 7 w 105"/>
                <a:gd name="T3" fmla="*/ 5 h 77"/>
                <a:gd name="T4" fmla="*/ 6 w 105"/>
                <a:gd name="T5" fmla="*/ 5 h 77"/>
                <a:gd name="T6" fmla="*/ 5 w 105"/>
                <a:gd name="T7" fmla="*/ 4 h 77"/>
                <a:gd name="T8" fmla="*/ 5 w 105"/>
                <a:gd name="T9" fmla="*/ 4 h 77"/>
                <a:gd name="T10" fmla="*/ 4 w 105"/>
                <a:gd name="T11" fmla="*/ 4 h 77"/>
                <a:gd name="T12" fmla="*/ 3 w 105"/>
                <a:gd name="T13" fmla="*/ 3 h 77"/>
                <a:gd name="T14" fmla="*/ 2 w 105"/>
                <a:gd name="T15" fmla="*/ 2 h 77"/>
                <a:gd name="T16" fmla="*/ 2 w 105"/>
                <a:gd name="T17" fmla="*/ 1 h 77"/>
                <a:gd name="T18" fmla="*/ 1 w 105"/>
                <a:gd name="T19" fmla="*/ 0 h 77"/>
                <a:gd name="T20" fmla="*/ 0 w 105"/>
                <a:gd name="T21" fmla="*/ 1 h 77"/>
                <a:gd name="T22" fmla="*/ 1 w 105"/>
                <a:gd name="T23" fmla="*/ 2 h 77"/>
                <a:gd name="T24" fmla="*/ 2 w 105"/>
                <a:gd name="T25" fmla="*/ 2 h 77"/>
                <a:gd name="T26" fmla="*/ 3 w 105"/>
                <a:gd name="T27" fmla="*/ 3 h 77"/>
                <a:gd name="T28" fmla="*/ 4 w 105"/>
                <a:gd name="T29" fmla="*/ 4 h 77"/>
                <a:gd name="T30" fmla="*/ 4 w 105"/>
                <a:gd name="T31" fmla="*/ 4 h 77"/>
                <a:gd name="T32" fmla="*/ 5 w 105"/>
                <a:gd name="T33" fmla="*/ 5 h 77"/>
                <a:gd name="T34" fmla="*/ 6 w 105"/>
                <a:gd name="T35" fmla="*/ 5 h 77"/>
                <a:gd name="T36" fmla="*/ 7 w 105"/>
                <a:gd name="T37" fmla="*/ 5 h 77"/>
                <a:gd name="T38" fmla="*/ 7 w 105"/>
                <a:gd name="T39" fmla="*/ 5 h 77"/>
                <a:gd name="T40" fmla="*/ 7 w 105"/>
                <a:gd name="T41" fmla="*/ 5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77"/>
                <a:gd name="T65" fmla="*/ 105 w 10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77">
                  <a:moveTo>
                    <a:pt x="105" y="68"/>
                  </a:moveTo>
                  <a:lnTo>
                    <a:pt x="105" y="68"/>
                  </a:lnTo>
                  <a:lnTo>
                    <a:pt x="89" y="68"/>
                  </a:lnTo>
                  <a:lnTo>
                    <a:pt x="78" y="63"/>
                  </a:lnTo>
                  <a:lnTo>
                    <a:pt x="65" y="58"/>
                  </a:lnTo>
                  <a:lnTo>
                    <a:pt x="55" y="50"/>
                  </a:lnTo>
                  <a:lnTo>
                    <a:pt x="43" y="40"/>
                  </a:lnTo>
                  <a:lnTo>
                    <a:pt x="32" y="28"/>
                  </a:lnTo>
                  <a:lnTo>
                    <a:pt x="19" y="15"/>
                  </a:lnTo>
                  <a:lnTo>
                    <a:pt x="5" y="0"/>
                  </a:lnTo>
                  <a:lnTo>
                    <a:pt x="0" y="5"/>
                  </a:lnTo>
                  <a:lnTo>
                    <a:pt x="14" y="20"/>
                  </a:lnTo>
                  <a:lnTo>
                    <a:pt x="27" y="32"/>
                  </a:lnTo>
                  <a:lnTo>
                    <a:pt x="38" y="45"/>
                  </a:lnTo>
                  <a:lnTo>
                    <a:pt x="50" y="56"/>
                  </a:lnTo>
                  <a:lnTo>
                    <a:pt x="63" y="64"/>
                  </a:lnTo>
                  <a:lnTo>
                    <a:pt x="75" y="70"/>
                  </a:lnTo>
                  <a:lnTo>
                    <a:pt x="89" y="75"/>
                  </a:lnTo>
                  <a:lnTo>
                    <a:pt x="105" y="77"/>
                  </a:lnTo>
                  <a:lnTo>
                    <a:pt x="105" y="68"/>
                  </a:lnTo>
                  <a:close/>
                </a:path>
              </a:pathLst>
            </a:custGeom>
            <a:solidFill>
              <a:srgbClr val="000000"/>
            </a:solidFill>
            <a:ln w="9525">
              <a:noFill/>
              <a:round/>
              <a:headEnd/>
              <a:tailEnd/>
            </a:ln>
          </p:spPr>
          <p:txBody>
            <a:bodyPr/>
            <a:lstStyle/>
            <a:p>
              <a:endParaRPr lang="en-US">
                <a:latin typeface="Arial" charset="0"/>
              </a:endParaRPr>
            </a:p>
          </p:txBody>
        </p:sp>
        <p:sp>
          <p:nvSpPr>
            <p:cNvPr id="8301" name="Freeform 154"/>
            <p:cNvSpPr>
              <a:spLocks/>
            </p:cNvSpPr>
            <p:nvPr/>
          </p:nvSpPr>
          <p:spPr bwMode="auto">
            <a:xfrm>
              <a:off x="3114" y="3137"/>
              <a:ext cx="91" cy="33"/>
            </a:xfrm>
            <a:custGeom>
              <a:avLst/>
              <a:gdLst>
                <a:gd name="T0" fmla="*/ 11 w 182"/>
                <a:gd name="T1" fmla="*/ 3 h 66"/>
                <a:gd name="T2" fmla="*/ 11 w 182"/>
                <a:gd name="T3" fmla="*/ 3 h 66"/>
                <a:gd name="T4" fmla="*/ 10 w 182"/>
                <a:gd name="T5" fmla="*/ 3 h 66"/>
                <a:gd name="T6" fmla="*/ 7 w 182"/>
                <a:gd name="T7" fmla="*/ 3 h 66"/>
                <a:gd name="T8" fmla="*/ 6 w 182"/>
                <a:gd name="T9" fmla="*/ 2 h 66"/>
                <a:gd name="T10" fmla="*/ 5 w 182"/>
                <a:gd name="T11" fmla="*/ 1 h 66"/>
                <a:gd name="T12" fmla="*/ 3 w 182"/>
                <a:gd name="T13" fmla="*/ 1 h 66"/>
                <a:gd name="T14" fmla="*/ 1 w 182"/>
                <a:gd name="T15" fmla="*/ 1 h 66"/>
                <a:gd name="T16" fmla="*/ 1 w 182"/>
                <a:gd name="T17" fmla="*/ 1 h 66"/>
                <a:gd name="T18" fmla="*/ 0 w 182"/>
                <a:gd name="T19" fmla="*/ 0 h 66"/>
                <a:gd name="T20" fmla="*/ 0 w 182"/>
                <a:gd name="T21" fmla="*/ 1 h 66"/>
                <a:gd name="T22" fmla="*/ 1 w 182"/>
                <a:gd name="T23" fmla="*/ 1 h 66"/>
                <a:gd name="T24" fmla="*/ 1 w 182"/>
                <a:gd name="T25" fmla="*/ 1 h 66"/>
                <a:gd name="T26" fmla="*/ 3 w 182"/>
                <a:gd name="T27" fmla="*/ 1 h 66"/>
                <a:gd name="T28" fmla="*/ 5 w 182"/>
                <a:gd name="T29" fmla="*/ 2 h 66"/>
                <a:gd name="T30" fmla="*/ 6 w 182"/>
                <a:gd name="T31" fmla="*/ 2 h 66"/>
                <a:gd name="T32" fmla="*/ 7 w 182"/>
                <a:gd name="T33" fmla="*/ 3 h 66"/>
                <a:gd name="T34" fmla="*/ 10 w 182"/>
                <a:gd name="T35" fmla="*/ 3 h 66"/>
                <a:gd name="T36" fmla="*/ 11 w 182"/>
                <a:gd name="T37" fmla="*/ 4 h 66"/>
                <a:gd name="T38" fmla="*/ 11 w 182"/>
                <a:gd name="T39" fmla="*/ 4 h 66"/>
                <a:gd name="T40" fmla="*/ 11 w 182"/>
                <a:gd name="T41" fmla="*/ 3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66"/>
                <a:gd name="T65" fmla="*/ 182 w 182"/>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66">
                  <a:moveTo>
                    <a:pt x="182" y="56"/>
                  </a:moveTo>
                  <a:lnTo>
                    <a:pt x="182" y="56"/>
                  </a:lnTo>
                  <a:lnTo>
                    <a:pt x="148" y="55"/>
                  </a:lnTo>
                  <a:lnTo>
                    <a:pt x="119" y="48"/>
                  </a:lnTo>
                  <a:lnTo>
                    <a:pt x="91" y="39"/>
                  </a:lnTo>
                  <a:lnTo>
                    <a:pt x="67" y="29"/>
                  </a:lnTo>
                  <a:lnTo>
                    <a:pt x="46" y="20"/>
                  </a:lnTo>
                  <a:lnTo>
                    <a:pt x="28" y="10"/>
                  </a:lnTo>
                  <a:lnTo>
                    <a:pt x="13" y="3"/>
                  </a:lnTo>
                  <a:lnTo>
                    <a:pt x="0" y="0"/>
                  </a:lnTo>
                  <a:lnTo>
                    <a:pt x="0" y="9"/>
                  </a:lnTo>
                  <a:lnTo>
                    <a:pt x="11" y="10"/>
                  </a:lnTo>
                  <a:lnTo>
                    <a:pt x="26" y="17"/>
                  </a:lnTo>
                  <a:lnTo>
                    <a:pt x="44" y="26"/>
                  </a:lnTo>
                  <a:lnTo>
                    <a:pt x="65" y="36"/>
                  </a:lnTo>
                  <a:lnTo>
                    <a:pt x="89" y="46"/>
                  </a:lnTo>
                  <a:lnTo>
                    <a:pt x="117" y="55"/>
                  </a:lnTo>
                  <a:lnTo>
                    <a:pt x="148" y="62"/>
                  </a:lnTo>
                  <a:lnTo>
                    <a:pt x="182" y="66"/>
                  </a:lnTo>
                  <a:lnTo>
                    <a:pt x="182" y="56"/>
                  </a:lnTo>
                  <a:close/>
                </a:path>
              </a:pathLst>
            </a:custGeom>
            <a:solidFill>
              <a:srgbClr val="000000"/>
            </a:solidFill>
            <a:ln w="9525">
              <a:noFill/>
              <a:round/>
              <a:headEnd/>
              <a:tailEnd/>
            </a:ln>
          </p:spPr>
          <p:txBody>
            <a:bodyPr/>
            <a:lstStyle/>
            <a:p>
              <a:endParaRPr lang="en-US">
                <a:latin typeface="Arial" charset="0"/>
              </a:endParaRPr>
            </a:p>
          </p:txBody>
        </p:sp>
        <p:sp>
          <p:nvSpPr>
            <p:cNvPr id="8302" name="Freeform 155"/>
            <p:cNvSpPr>
              <a:spLocks/>
            </p:cNvSpPr>
            <p:nvPr/>
          </p:nvSpPr>
          <p:spPr bwMode="auto">
            <a:xfrm>
              <a:off x="3205" y="3143"/>
              <a:ext cx="119" cy="27"/>
            </a:xfrm>
            <a:custGeom>
              <a:avLst/>
              <a:gdLst>
                <a:gd name="T0" fmla="*/ 14 w 240"/>
                <a:gd name="T1" fmla="*/ 0 h 56"/>
                <a:gd name="T2" fmla="*/ 14 w 240"/>
                <a:gd name="T3" fmla="*/ 0 h 56"/>
                <a:gd name="T4" fmla="*/ 14 w 240"/>
                <a:gd name="T5" fmla="*/ 0 h 56"/>
                <a:gd name="T6" fmla="*/ 13 w 240"/>
                <a:gd name="T7" fmla="*/ 0 h 56"/>
                <a:gd name="T8" fmla="*/ 13 w 240"/>
                <a:gd name="T9" fmla="*/ 1 h 56"/>
                <a:gd name="T10" fmla="*/ 12 w 240"/>
                <a:gd name="T11" fmla="*/ 1 h 56"/>
                <a:gd name="T12" fmla="*/ 11 w 240"/>
                <a:gd name="T13" fmla="*/ 1 h 56"/>
                <a:gd name="T14" fmla="*/ 10 w 240"/>
                <a:gd name="T15" fmla="*/ 2 h 56"/>
                <a:gd name="T16" fmla="*/ 10 w 240"/>
                <a:gd name="T17" fmla="*/ 2 h 56"/>
                <a:gd name="T18" fmla="*/ 9 w 240"/>
                <a:gd name="T19" fmla="*/ 2 h 56"/>
                <a:gd name="T20" fmla="*/ 8 w 240"/>
                <a:gd name="T21" fmla="*/ 2 h 56"/>
                <a:gd name="T22" fmla="*/ 7 w 240"/>
                <a:gd name="T23" fmla="*/ 2 h 56"/>
                <a:gd name="T24" fmla="*/ 6 w 240"/>
                <a:gd name="T25" fmla="*/ 2 h 56"/>
                <a:gd name="T26" fmla="*/ 5 w 240"/>
                <a:gd name="T27" fmla="*/ 2 h 56"/>
                <a:gd name="T28" fmla="*/ 3 w 240"/>
                <a:gd name="T29" fmla="*/ 2 h 56"/>
                <a:gd name="T30" fmla="*/ 2 w 240"/>
                <a:gd name="T31" fmla="*/ 2 h 56"/>
                <a:gd name="T32" fmla="*/ 1 w 240"/>
                <a:gd name="T33" fmla="*/ 2 h 56"/>
                <a:gd name="T34" fmla="*/ 0 w 240"/>
                <a:gd name="T35" fmla="*/ 2 h 56"/>
                <a:gd name="T36" fmla="*/ 0 w 240"/>
                <a:gd name="T37" fmla="*/ 3 h 56"/>
                <a:gd name="T38" fmla="*/ 1 w 240"/>
                <a:gd name="T39" fmla="*/ 3 h 56"/>
                <a:gd name="T40" fmla="*/ 2 w 240"/>
                <a:gd name="T41" fmla="*/ 3 h 56"/>
                <a:gd name="T42" fmla="*/ 3 w 240"/>
                <a:gd name="T43" fmla="*/ 3 h 56"/>
                <a:gd name="T44" fmla="*/ 5 w 240"/>
                <a:gd name="T45" fmla="*/ 3 h 56"/>
                <a:gd name="T46" fmla="*/ 6 w 240"/>
                <a:gd name="T47" fmla="*/ 3 h 56"/>
                <a:gd name="T48" fmla="*/ 7 w 240"/>
                <a:gd name="T49" fmla="*/ 3 h 56"/>
                <a:gd name="T50" fmla="*/ 8 w 240"/>
                <a:gd name="T51" fmla="*/ 3 h 56"/>
                <a:gd name="T52" fmla="*/ 9 w 240"/>
                <a:gd name="T53" fmla="*/ 2 h 56"/>
                <a:gd name="T54" fmla="*/ 10 w 240"/>
                <a:gd name="T55" fmla="*/ 2 h 56"/>
                <a:gd name="T56" fmla="*/ 10 w 240"/>
                <a:gd name="T57" fmla="*/ 2 h 56"/>
                <a:gd name="T58" fmla="*/ 11 w 240"/>
                <a:gd name="T59" fmla="*/ 2 h 56"/>
                <a:gd name="T60" fmla="*/ 12 w 240"/>
                <a:gd name="T61" fmla="*/ 2 h 56"/>
                <a:gd name="T62" fmla="*/ 13 w 240"/>
                <a:gd name="T63" fmla="*/ 1 h 56"/>
                <a:gd name="T64" fmla="*/ 13 w 240"/>
                <a:gd name="T65" fmla="*/ 1 h 56"/>
                <a:gd name="T66" fmla="*/ 14 w 240"/>
                <a:gd name="T67" fmla="*/ 0 h 56"/>
                <a:gd name="T68" fmla="*/ 14 w 240"/>
                <a:gd name="T69" fmla="*/ 0 h 56"/>
                <a:gd name="T70" fmla="*/ 14 w 240"/>
                <a:gd name="T71" fmla="*/ 0 h 56"/>
                <a:gd name="T72" fmla="*/ 14 w 240"/>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56"/>
                <a:gd name="T113" fmla="*/ 240 w 24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56">
                  <a:moveTo>
                    <a:pt x="233" y="0"/>
                  </a:moveTo>
                  <a:lnTo>
                    <a:pt x="233" y="0"/>
                  </a:lnTo>
                  <a:lnTo>
                    <a:pt x="226" y="8"/>
                  </a:lnTo>
                  <a:lnTo>
                    <a:pt x="218" y="15"/>
                  </a:lnTo>
                  <a:lnTo>
                    <a:pt x="209" y="21"/>
                  </a:lnTo>
                  <a:lnTo>
                    <a:pt x="198" y="27"/>
                  </a:lnTo>
                  <a:lnTo>
                    <a:pt x="187" y="31"/>
                  </a:lnTo>
                  <a:lnTo>
                    <a:pt x="173" y="35"/>
                  </a:lnTo>
                  <a:lnTo>
                    <a:pt x="161" y="38"/>
                  </a:lnTo>
                  <a:lnTo>
                    <a:pt x="146" y="41"/>
                  </a:lnTo>
                  <a:lnTo>
                    <a:pt x="130" y="43"/>
                  </a:lnTo>
                  <a:lnTo>
                    <a:pt x="114" y="45"/>
                  </a:lnTo>
                  <a:lnTo>
                    <a:pt x="97" y="45"/>
                  </a:lnTo>
                  <a:lnTo>
                    <a:pt x="80" y="45"/>
                  </a:lnTo>
                  <a:lnTo>
                    <a:pt x="60" y="46"/>
                  </a:lnTo>
                  <a:lnTo>
                    <a:pt x="42" y="46"/>
                  </a:lnTo>
                  <a:lnTo>
                    <a:pt x="21" y="46"/>
                  </a:lnTo>
                  <a:lnTo>
                    <a:pt x="0" y="46"/>
                  </a:lnTo>
                  <a:lnTo>
                    <a:pt x="0" y="56"/>
                  </a:lnTo>
                  <a:lnTo>
                    <a:pt x="21" y="56"/>
                  </a:lnTo>
                  <a:lnTo>
                    <a:pt x="42" y="56"/>
                  </a:lnTo>
                  <a:lnTo>
                    <a:pt x="60" y="56"/>
                  </a:lnTo>
                  <a:lnTo>
                    <a:pt x="80" y="54"/>
                  </a:lnTo>
                  <a:lnTo>
                    <a:pt x="97" y="54"/>
                  </a:lnTo>
                  <a:lnTo>
                    <a:pt x="114" y="52"/>
                  </a:lnTo>
                  <a:lnTo>
                    <a:pt x="130" y="50"/>
                  </a:lnTo>
                  <a:lnTo>
                    <a:pt x="146" y="48"/>
                  </a:lnTo>
                  <a:lnTo>
                    <a:pt x="161" y="45"/>
                  </a:lnTo>
                  <a:lnTo>
                    <a:pt x="175" y="42"/>
                  </a:lnTo>
                  <a:lnTo>
                    <a:pt x="189" y="38"/>
                  </a:lnTo>
                  <a:lnTo>
                    <a:pt x="201" y="34"/>
                  </a:lnTo>
                  <a:lnTo>
                    <a:pt x="211" y="28"/>
                  </a:lnTo>
                  <a:lnTo>
                    <a:pt x="222" y="22"/>
                  </a:lnTo>
                  <a:lnTo>
                    <a:pt x="231" y="13"/>
                  </a:lnTo>
                  <a:lnTo>
                    <a:pt x="240" y="5"/>
                  </a:lnTo>
                  <a:lnTo>
                    <a:pt x="233" y="0"/>
                  </a:lnTo>
                  <a:close/>
                </a:path>
              </a:pathLst>
            </a:custGeom>
            <a:solidFill>
              <a:srgbClr val="000000"/>
            </a:solidFill>
            <a:ln w="9525">
              <a:noFill/>
              <a:round/>
              <a:headEnd/>
              <a:tailEnd/>
            </a:ln>
          </p:spPr>
          <p:txBody>
            <a:bodyPr/>
            <a:lstStyle/>
            <a:p>
              <a:endParaRPr lang="en-US">
                <a:latin typeface="Arial" charset="0"/>
              </a:endParaRPr>
            </a:p>
          </p:txBody>
        </p:sp>
        <p:sp>
          <p:nvSpPr>
            <p:cNvPr id="8303" name="Freeform 156"/>
            <p:cNvSpPr>
              <a:spLocks/>
            </p:cNvSpPr>
            <p:nvPr/>
          </p:nvSpPr>
          <p:spPr bwMode="auto">
            <a:xfrm>
              <a:off x="3321" y="3122"/>
              <a:ext cx="23" cy="23"/>
            </a:xfrm>
            <a:custGeom>
              <a:avLst/>
              <a:gdLst>
                <a:gd name="T0" fmla="*/ 3 w 46"/>
                <a:gd name="T1" fmla="*/ 0 h 46"/>
                <a:gd name="T2" fmla="*/ 3 w 46"/>
                <a:gd name="T3" fmla="*/ 0 h 46"/>
                <a:gd name="T4" fmla="*/ 3 w 46"/>
                <a:gd name="T5" fmla="*/ 1 h 46"/>
                <a:gd name="T6" fmla="*/ 1 w 46"/>
                <a:gd name="T7" fmla="*/ 1 h 46"/>
                <a:gd name="T8" fmla="*/ 1 w 46"/>
                <a:gd name="T9" fmla="*/ 1 h 46"/>
                <a:gd name="T10" fmla="*/ 1 w 46"/>
                <a:gd name="T11" fmla="*/ 1 h 46"/>
                <a:gd name="T12" fmla="*/ 1 w 46"/>
                <a:gd name="T13" fmla="*/ 1 h 46"/>
                <a:gd name="T14" fmla="*/ 1 w 46"/>
                <a:gd name="T15" fmla="*/ 1 h 46"/>
                <a:gd name="T16" fmla="*/ 1 w 46"/>
                <a:gd name="T17" fmla="*/ 3 h 46"/>
                <a:gd name="T18" fmla="*/ 0 w 46"/>
                <a:gd name="T19" fmla="*/ 3 h 46"/>
                <a:gd name="T20" fmla="*/ 1 w 46"/>
                <a:gd name="T21" fmla="*/ 3 h 46"/>
                <a:gd name="T22" fmla="*/ 1 w 46"/>
                <a:gd name="T23" fmla="*/ 3 h 46"/>
                <a:gd name="T24" fmla="*/ 1 w 46"/>
                <a:gd name="T25" fmla="*/ 2 h 46"/>
                <a:gd name="T26" fmla="*/ 1 w 46"/>
                <a:gd name="T27" fmla="*/ 1 h 46"/>
                <a:gd name="T28" fmla="*/ 1 w 46"/>
                <a:gd name="T29" fmla="*/ 1 h 46"/>
                <a:gd name="T30" fmla="*/ 1 w 46"/>
                <a:gd name="T31" fmla="*/ 1 h 46"/>
                <a:gd name="T32" fmla="*/ 3 w 46"/>
                <a:gd name="T33" fmla="*/ 1 h 46"/>
                <a:gd name="T34" fmla="*/ 3 w 46"/>
                <a:gd name="T35" fmla="*/ 1 h 46"/>
                <a:gd name="T36" fmla="*/ 3 w 46"/>
                <a:gd name="T37" fmla="*/ 1 h 46"/>
                <a:gd name="T38" fmla="*/ 3 w 46"/>
                <a:gd name="T39" fmla="*/ 1 h 46"/>
                <a:gd name="T40" fmla="*/ 3 w 4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44" y="0"/>
                  </a:moveTo>
                  <a:lnTo>
                    <a:pt x="44" y="0"/>
                  </a:lnTo>
                  <a:lnTo>
                    <a:pt x="37" y="2"/>
                  </a:lnTo>
                  <a:lnTo>
                    <a:pt x="30" y="6"/>
                  </a:lnTo>
                  <a:lnTo>
                    <a:pt x="25" y="11"/>
                  </a:lnTo>
                  <a:lnTo>
                    <a:pt x="21" y="16"/>
                  </a:lnTo>
                  <a:lnTo>
                    <a:pt x="15" y="22"/>
                  </a:lnTo>
                  <a:lnTo>
                    <a:pt x="10" y="27"/>
                  </a:lnTo>
                  <a:lnTo>
                    <a:pt x="6" y="34"/>
                  </a:lnTo>
                  <a:lnTo>
                    <a:pt x="0" y="41"/>
                  </a:lnTo>
                  <a:lnTo>
                    <a:pt x="7" y="46"/>
                  </a:lnTo>
                  <a:lnTo>
                    <a:pt x="13" y="39"/>
                  </a:lnTo>
                  <a:lnTo>
                    <a:pt x="17" y="32"/>
                  </a:lnTo>
                  <a:lnTo>
                    <a:pt x="22" y="26"/>
                  </a:lnTo>
                  <a:lnTo>
                    <a:pt x="25" y="21"/>
                  </a:lnTo>
                  <a:lnTo>
                    <a:pt x="30" y="16"/>
                  </a:lnTo>
                  <a:lnTo>
                    <a:pt x="34" y="13"/>
                  </a:lnTo>
                  <a:lnTo>
                    <a:pt x="39" y="9"/>
                  </a:lnTo>
                  <a:lnTo>
                    <a:pt x="46" y="7"/>
                  </a:lnTo>
                  <a:lnTo>
                    <a:pt x="44" y="0"/>
                  </a:lnTo>
                  <a:close/>
                </a:path>
              </a:pathLst>
            </a:custGeom>
            <a:solidFill>
              <a:srgbClr val="000000"/>
            </a:solidFill>
            <a:ln w="9525">
              <a:noFill/>
              <a:round/>
              <a:headEnd/>
              <a:tailEnd/>
            </a:ln>
          </p:spPr>
          <p:txBody>
            <a:bodyPr/>
            <a:lstStyle/>
            <a:p>
              <a:endParaRPr lang="en-US">
                <a:latin typeface="Arial" charset="0"/>
              </a:endParaRPr>
            </a:p>
          </p:txBody>
        </p:sp>
        <p:sp>
          <p:nvSpPr>
            <p:cNvPr id="8304" name="Freeform 157"/>
            <p:cNvSpPr>
              <a:spLocks/>
            </p:cNvSpPr>
            <p:nvPr/>
          </p:nvSpPr>
          <p:spPr bwMode="auto">
            <a:xfrm>
              <a:off x="3343" y="3092"/>
              <a:ext cx="56" cy="33"/>
            </a:xfrm>
            <a:custGeom>
              <a:avLst/>
              <a:gdLst>
                <a:gd name="T0" fmla="*/ 7 w 111"/>
                <a:gd name="T1" fmla="*/ 0 h 67"/>
                <a:gd name="T2" fmla="*/ 7 w 111"/>
                <a:gd name="T3" fmla="*/ 0 h 67"/>
                <a:gd name="T4" fmla="*/ 7 w 111"/>
                <a:gd name="T5" fmla="*/ 0 h 67"/>
                <a:gd name="T6" fmla="*/ 6 w 111"/>
                <a:gd name="T7" fmla="*/ 0 h 67"/>
                <a:gd name="T8" fmla="*/ 5 w 111"/>
                <a:gd name="T9" fmla="*/ 1 h 67"/>
                <a:gd name="T10" fmla="*/ 4 w 111"/>
                <a:gd name="T11" fmla="*/ 1 h 67"/>
                <a:gd name="T12" fmla="*/ 3 w 111"/>
                <a:gd name="T13" fmla="*/ 2 h 67"/>
                <a:gd name="T14" fmla="*/ 2 w 111"/>
                <a:gd name="T15" fmla="*/ 3 h 67"/>
                <a:gd name="T16" fmla="*/ 1 w 111"/>
                <a:gd name="T17" fmla="*/ 3 h 67"/>
                <a:gd name="T18" fmla="*/ 0 w 111"/>
                <a:gd name="T19" fmla="*/ 3 h 67"/>
                <a:gd name="T20" fmla="*/ 1 w 111"/>
                <a:gd name="T21" fmla="*/ 4 h 67"/>
                <a:gd name="T22" fmla="*/ 2 w 111"/>
                <a:gd name="T23" fmla="*/ 3 h 67"/>
                <a:gd name="T24" fmla="*/ 3 w 111"/>
                <a:gd name="T25" fmla="*/ 3 h 67"/>
                <a:gd name="T26" fmla="*/ 4 w 111"/>
                <a:gd name="T27" fmla="*/ 2 h 67"/>
                <a:gd name="T28" fmla="*/ 5 w 111"/>
                <a:gd name="T29" fmla="*/ 2 h 67"/>
                <a:gd name="T30" fmla="*/ 5 w 111"/>
                <a:gd name="T31" fmla="*/ 1 h 67"/>
                <a:gd name="T32" fmla="*/ 6 w 111"/>
                <a:gd name="T33" fmla="*/ 1 h 67"/>
                <a:gd name="T34" fmla="*/ 7 w 111"/>
                <a:gd name="T35" fmla="*/ 0 h 67"/>
                <a:gd name="T36" fmla="*/ 7 w 111"/>
                <a:gd name="T37" fmla="*/ 0 h 67"/>
                <a:gd name="T38" fmla="*/ 7 w 111"/>
                <a:gd name="T39" fmla="*/ 0 h 67"/>
                <a:gd name="T40" fmla="*/ 7 w 11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67"/>
                <a:gd name="T65" fmla="*/ 111 w 11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67">
                  <a:moveTo>
                    <a:pt x="107" y="0"/>
                  </a:moveTo>
                  <a:lnTo>
                    <a:pt x="107" y="0"/>
                  </a:lnTo>
                  <a:lnTo>
                    <a:pt x="99" y="6"/>
                  </a:lnTo>
                  <a:lnTo>
                    <a:pt x="88" y="14"/>
                  </a:lnTo>
                  <a:lnTo>
                    <a:pt x="76" y="23"/>
                  </a:lnTo>
                  <a:lnTo>
                    <a:pt x="62" y="31"/>
                  </a:lnTo>
                  <a:lnTo>
                    <a:pt x="48" y="40"/>
                  </a:lnTo>
                  <a:lnTo>
                    <a:pt x="32" y="48"/>
                  </a:lnTo>
                  <a:lnTo>
                    <a:pt x="16" y="54"/>
                  </a:lnTo>
                  <a:lnTo>
                    <a:pt x="0" y="60"/>
                  </a:lnTo>
                  <a:lnTo>
                    <a:pt x="2" y="67"/>
                  </a:lnTo>
                  <a:lnTo>
                    <a:pt x="18" y="61"/>
                  </a:lnTo>
                  <a:lnTo>
                    <a:pt x="34" y="55"/>
                  </a:lnTo>
                  <a:lnTo>
                    <a:pt x="50" y="47"/>
                  </a:lnTo>
                  <a:lnTo>
                    <a:pt x="66" y="38"/>
                  </a:lnTo>
                  <a:lnTo>
                    <a:pt x="80" y="30"/>
                  </a:lnTo>
                  <a:lnTo>
                    <a:pt x="93" y="21"/>
                  </a:lnTo>
                  <a:lnTo>
                    <a:pt x="103" y="13"/>
                  </a:lnTo>
                  <a:lnTo>
                    <a:pt x="111" y="5"/>
                  </a:lnTo>
                  <a:lnTo>
                    <a:pt x="107" y="0"/>
                  </a:lnTo>
                  <a:close/>
                </a:path>
              </a:pathLst>
            </a:custGeom>
            <a:solidFill>
              <a:srgbClr val="000000"/>
            </a:solidFill>
            <a:ln w="9525">
              <a:noFill/>
              <a:round/>
              <a:headEnd/>
              <a:tailEnd/>
            </a:ln>
          </p:spPr>
          <p:txBody>
            <a:bodyPr/>
            <a:lstStyle/>
            <a:p>
              <a:endParaRPr lang="en-US">
                <a:latin typeface="Arial" charset="0"/>
              </a:endParaRPr>
            </a:p>
          </p:txBody>
        </p:sp>
        <p:sp>
          <p:nvSpPr>
            <p:cNvPr id="8305" name="Freeform 158"/>
            <p:cNvSpPr>
              <a:spLocks/>
            </p:cNvSpPr>
            <p:nvPr/>
          </p:nvSpPr>
          <p:spPr bwMode="auto">
            <a:xfrm>
              <a:off x="3396" y="2985"/>
              <a:ext cx="136" cy="109"/>
            </a:xfrm>
            <a:custGeom>
              <a:avLst/>
              <a:gdLst>
                <a:gd name="T0" fmla="*/ 17 w 272"/>
                <a:gd name="T1" fmla="*/ 1 h 218"/>
                <a:gd name="T2" fmla="*/ 17 w 272"/>
                <a:gd name="T3" fmla="*/ 0 h 218"/>
                <a:gd name="T4" fmla="*/ 17 w 272"/>
                <a:gd name="T5" fmla="*/ 1 h 218"/>
                <a:gd name="T6" fmla="*/ 15 w 272"/>
                <a:gd name="T7" fmla="*/ 1 h 218"/>
                <a:gd name="T8" fmla="*/ 15 w 272"/>
                <a:gd name="T9" fmla="*/ 1 h 218"/>
                <a:gd name="T10" fmla="*/ 14 w 272"/>
                <a:gd name="T11" fmla="*/ 2 h 218"/>
                <a:gd name="T12" fmla="*/ 13 w 272"/>
                <a:gd name="T13" fmla="*/ 3 h 218"/>
                <a:gd name="T14" fmla="*/ 12 w 272"/>
                <a:gd name="T15" fmla="*/ 3 h 218"/>
                <a:gd name="T16" fmla="*/ 11 w 272"/>
                <a:gd name="T17" fmla="*/ 3 h 218"/>
                <a:gd name="T18" fmla="*/ 9 w 272"/>
                <a:gd name="T19" fmla="*/ 5 h 218"/>
                <a:gd name="T20" fmla="*/ 9 w 272"/>
                <a:gd name="T21" fmla="*/ 6 h 218"/>
                <a:gd name="T22" fmla="*/ 7 w 272"/>
                <a:gd name="T23" fmla="*/ 7 h 218"/>
                <a:gd name="T24" fmla="*/ 5 w 272"/>
                <a:gd name="T25" fmla="*/ 7 h 218"/>
                <a:gd name="T26" fmla="*/ 4 w 272"/>
                <a:gd name="T27" fmla="*/ 9 h 218"/>
                <a:gd name="T28" fmla="*/ 3 w 272"/>
                <a:gd name="T29" fmla="*/ 11 h 218"/>
                <a:gd name="T30" fmla="*/ 2 w 272"/>
                <a:gd name="T31" fmla="*/ 12 h 218"/>
                <a:gd name="T32" fmla="*/ 1 w 272"/>
                <a:gd name="T33" fmla="*/ 13 h 218"/>
                <a:gd name="T34" fmla="*/ 0 w 272"/>
                <a:gd name="T35" fmla="*/ 14 h 218"/>
                <a:gd name="T36" fmla="*/ 1 w 272"/>
                <a:gd name="T37" fmla="*/ 14 h 218"/>
                <a:gd name="T38" fmla="*/ 1 w 272"/>
                <a:gd name="T39" fmla="*/ 13 h 218"/>
                <a:gd name="T40" fmla="*/ 2 w 272"/>
                <a:gd name="T41" fmla="*/ 12 h 218"/>
                <a:gd name="T42" fmla="*/ 3 w 272"/>
                <a:gd name="T43" fmla="*/ 11 h 218"/>
                <a:gd name="T44" fmla="*/ 4 w 272"/>
                <a:gd name="T45" fmla="*/ 10 h 218"/>
                <a:gd name="T46" fmla="*/ 6 w 272"/>
                <a:gd name="T47" fmla="*/ 9 h 218"/>
                <a:gd name="T48" fmla="*/ 7 w 272"/>
                <a:gd name="T49" fmla="*/ 7 h 218"/>
                <a:gd name="T50" fmla="*/ 9 w 272"/>
                <a:gd name="T51" fmla="*/ 7 h 218"/>
                <a:gd name="T52" fmla="*/ 10 w 272"/>
                <a:gd name="T53" fmla="*/ 6 h 218"/>
                <a:gd name="T54" fmla="*/ 11 w 272"/>
                <a:gd name="T55" fmla="*/ 5 h 218"/>
                <a:gd name="T56" fmla="*/ 12 w 272"/>
                <a:gd name="T57" fmla="*/ 3 h 218"/>
                <a:gd name="T58" fmla="*/ 13 w 272"/>
                <a:gd name="T59" fmla="*/ 3 h 218"/>
                <a:gd name="T60" fmla="*/ 14 w 272"/>
                <a:gd name="T61" fmla="*/ 2 h 218"/>
                <a:gd name="T62" fmla="*/ 15 w 272"/>
                <a:gd name="T63" fmla="*/ 2 h 218"/>
                <a:gd name="T64" fmla="*/ 17 w 272"/>
                <a:gd name="T65" fmla="*/ 1 h 218"/>
                <a:gd name="T66" fmla="*/ 17 w 272"/>
                <a:gd name="T67" fmla="*/ 1 h 218"/>
                <a:gd name="T68" fmla="*/ 17 w 272"/>
                <a:gd name="T69" fmla="*/ 1 h 218"/>
                <a:gd name="T70" fmla="*/ 17 w 272"/>
                <a:gd name="T71" fmla="*/ 1 h 218"/>
                <a:gd name="T72" fmla="*/ 17 w 272"/>
                <a:gd name="T73" fmla="*/ 1 h 218"/>
                <a:gd name="T74" fmla="*/ 17 w 272"/>
                <a:gd name="T75" fmla="*/ 1 h 218"/>
                <a:gd name="T76" fmla="*/ 17 w 272"/>
                <a:gd name="T77" fmla="*/ 1 h 218"/>
                <a:gd name="T78" fmla="*/ 17 w 272"/>
                <a:gd name="T79" fmla="*/ 0 h 218"/>
                <a:gd name="T80" fmla="*/ 17 w 272"/>
                <a:gd name="T81" fmla="*/ 0 h 218"/>
                <a:gd name="T82" fmla="*/ 17 w 272"/>
                <a:gd name="T83" fmla="*/ 1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18"/>
                <a:gd name="T128" fmla="*/ 272 w 272"/>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18">
                  <a:moveTo>
                    <a:pt x="272" y="3"/>
                  </a:moveTo>
                  <a:lnTo>
                    <a:pt x="267" y="0"/>
                  </a:lnTo>
                  <a:lnTo>
                    <a:pt x="260" y="2"/>
                  </a:lnTo>
                  <a:lnTo>
                    <a:pt x="252" y="8"/>
                  </a:lnTo>
                  <a:lnTo>
                    <a:pt x="240" y="15"/>
                  </a:lnTo>
                  <a:lnTo>
                    <a:pt x="228" y="24"/>
                  </a:lnTo>
                  <a:lnTo>
                    <a:pt x="212" y="34"/>
                  </a:lnTo>
                  <a:lnTo>
                    <a:pt x="195" y="47"/>
                  </a:lnTo>
                  <a:lnTo>
                    <a:pt x="177" y="61"/>
                  </a:lnTo>
                  <a:lnTo>
                    <a:pt x="157" y="76"/>
                  </a:lnTo>
                  <a:lnTo>
                    <a:pt x="137" y="92"/>
                  </a:lnTo>
                  <a:lnTo>
                    <a:pt x="116" y="109"/>
                  </a:lnTo>
                  <a:lnTo>
                    <a:pt x="95" y="127"/>
                  </a:lnTo>
                  <a:lnTo>
                    <a:pt x="75" y="144"/>
                  </a:lnTo>
                  <a:lnTo>
                    <a:pt x="55" y="161"/>
                  </a:lnTo>
                  <a:lnTo>
                    <a:pt x="35" y="180"/>
                  </a:lnTo>
                  <a:lnTo>
                    <a:pt x="17" y="197"/>
                  </a:lnTo>
                  <a:lnTo>
                    <a:pt x="0" y="213"/>
                  </a:lnTo>
                  <a:lnTo>
                    <a:pt x="4" y="218"/>
                  </a:lnTo>
                  <a:lnTo>
                    <a:pt x="22" y="201"/>
                  </a:lnTo>
                  <a:lnTo>
                    <a:pt x="40" y="184"/>
                  </a:lnTo>
                  <a:lnTo>
                    <a:pt x="60" y="168"/>
                  </a:lnTo>
                  <a:lnTo>
                    <a:pt x="79" y="151"/>
                  </a:lnTo>
                  <a:lnTo>
                    <a:pt x="100" y="133"/>
                  </a:lnTo>
                  <a:lnTo>
                    <a:pt x="121" y="116"/>
                  </a:lnTo>
                  <a:lnTo>
                    <a:pt x="141" y="99"/>
                  </a:lnTo>
                  <a:lnTo>
                    <a:pt x="162" y="83"/>
                  </a:lnTo>
                  <a:lnTo>
                    <a:pt x="182" y="68"/>
                  </a:lnTo>
                  <a:lnTo>
                    <a:pt x="200" y="54"/>
                  </a:lnTo>
                  <a:lnTo>
                    <a:pt x="216" y="41"/>
                  </a:lnTo>
                  <a:lnTo>
                    <a:pt x="232" y="31"/>
                  </a:lnTo>
                  <a:lnTo>
                    <a:pt x="245" y="22"/>
                  </a:lnTo>
                  <a:lnTo>
                    <a:pt x="257" y="15"/>
                  </a:lnTo>
                  <a:lnTo>
                    <a:pt x="265" y="9"/>
                  </a:lnTo>
                  <a:lnTo>
                    <a:pt x="269" y="7"/>
                  </a:lnTo>
                  <a:lnTo>
                    <a:pt x="265" y="3"/>
                  </a:lnTo>
                  <a:lnTo>
                    <a:pt x="269" y="7"/>
                  </a:lnTo>
                  <a:lnTo>
                    <a:pt x="272" y="4"/>
                  </a:lnTo>
                  <a:lnTo>
                    <a:pt x="272" y="2"/>
                  </a:lnTo>
                  <a:lnTo>
                    <a:pt x="270" y="0"/>
                  </a:lnTo>
                  <a:lnTo>
                    <a:pt x="267" y="0"/>
                  </a:lnTo>
                  <a:lnTo>
                    <a:pt x="272" y="3"/>
                  </a:lnTo>
                  <a:close/>
                </a:path>
              </a:pathLst>
            </a:custGeom>
            <a:solidFill>
              <a:srgbClr val="000000"/>
            </a:solidFill>
            <a:ln w="9525">
              <a:noFill/>
              <a:round/>
              <a:headEnd/>
              <a:tailEnd/>
            </a:ln>
          </p:spPr>
          <p:txBody>
            <a:bodyPr/>
            <a:lstStyle/>
            <a:p>
              <a:endParaRPr lang="en-US">
                <a:latin typeface="Arial" charset="0"/>
              </a:endParaRPr>
            </a:p>
          </p:txBody>
        </p:sp>
        <p:sp>
          <p:nvSpPr>
            <p:cNvPr id="8306" name="Freeform 159"/>
            <p:cNvSpPr>
              <a:spLocks/>
            </p:cNvSpPr>
            <p:nvPr/>
          </p:nvSpPr>
          <p:spPr bwMode="auto">
            <a:xfrm>
              <a:off x="3521" y="2987"/>
              <a:ext cx="11" cy="148"/>
            </a:xfrm>
            <a:custGeom>
              <a:avLst/>
              <a:gdLst>
                <a:gd name="T0" fmla="*/ 1 w 22"/>
                <a:gd name="T1" fmla="*/ 18 h 296"/>
                <a:gd name="T2" fmla="*/ 1 w 22"/>
                <a:gd name="T3" fmla="*/ 19 h 296"/>
                <a:gd name="T4" fmla="*/ 1 w 22"/>
                <a:gd name="T5" fmla="*/ 13 h 296"/>
                <a:gd name="T6" fmla="*/ 1 w 22"/>
                <a:gd name="T7" fmla="*/ 9 h 296"/>
                <a:gd name="T8" fmla="*/ 1 w 22"/>
                <a:gd name="T9" fmla="*/ 5 h 296"/>
                <a:gd name="T10" fmla="*/ 1 w 22"/>
                <a:gd name="T11" fmla="*/ 0 h 296"/>
                <a:gd name="T12" fmla="*/ 1 w 22"/>
                <a:gd name="T13" fmla="*/ 0 h 296"/>
                <a:gd name="T14" fmla="*/ 1 w 22"/>
                <a:gd name="T15" fmla="*/ 5 h 296"/>
                <a:gd name="T16" fmla="*/ 0 w 22"/>
                <a:gd name="T17" fmla="*/ 9 h 296"/>
                <a:gd name="T18" fmla="*/ 1 w 22"/>
                <a:gd name="T19" fmla="*/ 13 h 296"/>
                <a:gd name="T20" fmla="*/ 1 w 22"/>
                <a:gd name="T21" fmla="*/ 19 h 296"/>
                <a:gd name="T22" fmla="*/ 1 w 22"/>
                <a:gd name="T23" fmla="*/ 19 h 296"/>
                <a:gd name="T24" fmla="*/ 1 w 22"/>
                <a:gd name="T25" fmla="*/ 19 h 296"/>
                <a:gd name="T26" fmla="*/ 1 w 22"/>
                <a:gd name="T27" fmla="*/ 19 h 296"/>
                <a:gd name="T28" fmla="*/ 1 w 22"/>
                <a:gd name="T29" fmla="*/ 19 h 296"/>
                <a:gd name="T30" fmla="*/ 1 w 22"/>
                <a:gd name="T31" fmla="*/ 19 h 296"/>
                <a:gd name="T32" fmla="*/ 1 w 22"/>
                <a:gd name="T33" fmla="*/ 19 h 296"/>
                <a:gd name="T34" fmla="*/ 1 w 22"/>
                <a:gd name="T35" fmla="*/ 18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96"/>
                <a:gd name="T56" fmla="*/ 22 w 22"/>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96">
                  <a:moveTo>
                    <a:pt x="12" y="287"/>
                  </a:moveTo>
                  <a:lnTo>
                    <a:pt x="16" y="292"/>
                  </a:lnTo>
                  <a:lnTo>
                    <a:pt x="8" y="220"/>
                  </a:lnTo>
                  <a:lnTo>
                    <a:pt x="7" y="141"/>
                  </a:lnTo>
                  <a:lnTo>
                    <a:pt x="12" y="65"/>
                  </a:lnTo>
                  <a:lnTo>
                    <a:pt x="22" y="0"/>
                  </a:lnTo>
                  <a:lnTo>
                    <a:pt x="15" y="0"/>
                  </a:lnTo>
                  <a:lnTo>
                    <a:pt x="5" y="65"/>
                  </a:lnTo>
                  <a:lnTo>
                    <a:pt x="0" y="141"/>
                  </a:lnTo>
                  <a:lnTo>
                    <a:pt x="1" y="220"/>
                  </a:lnTo>
                  <a:lnTo>
                    <a:pt x="9" y="292"/>
                  </a:lnTo>
                  <a:lnTo>
                    <a:pt x="12" y="296"/>
                  </a:lnTo>
                  <a:lnTo>
                    <a:pt x="9" y="292"/>
                  </a:lnTo>
                  <a:lnTo>
                    <a:pt x="10" y="294"/>
                  </a:lnTo>
                  <a:lnTo>
                    <a:pt x="12" y="295"/>
                  </a:lnTo>
                  <a:lnTo>
                    <a:pt x="15" y="294"/>
                  </a:lnTo>
                  <a:lnTo>
                    <a:pt x="16" y="292"/>
                  </a:lnTo>
                  <a:lnTo>
                    <a:pt x="12" y="287"/>
                  </a:lnTo>
                  <a:close/>
                </a:path>
              </a:pathLst>
            </a:custGeom>
            <a:solidFill>
              <a:srgbClr val="000000"/>
            </a:solidFill>
            <a:ln w="9525">
              <a:noFill/>
              <a:round/>
              <a:headEnd/>
              <a:tailEnd/>
            </a:ln>
          </p:spPr>
          <p:txBody>
            <a:bodyPr/>
            <a:lstStyle/>
            <a:p>
              <a:endParaRPr lang="en-US">
                <a:latin typeface="Arial" charset="0"/>
              </a:endParaRPr>
            </a:p>
          </p:txBody>
        </p:sp>
        <p:sp>
          <p:nvSpPr>
            <p:cNvPr id="8307" name="Freeform 160"/>
            <p:cNvSpPr>
              <a:spLocks/>
            </p:cNvSpPr>
            <p:nvPr/>
          </p:nvSpPr>
          <p:spPr bwMode="auto">
            <a:xfrm>
              <a:off x="3528" y="3131"/>
              <a:ext cx="141" cy="4"/>
            </a:xfrm>
            <a:custGeom>
              <a:avLst/>
              <a:gdLst>
                <a:gd name="T0" fmla="*/ 17 w 284"/>
                <a:gd name="T1" fmla="*/ 0 h 9"/>
                <a:gd name="T2" fmla="*/ 17 w 284"/>
                <a:gd name="T3" fmla="*/ 0 h 9"/>
                <a:gd name="T4" fmla="*/ 0 w 284"/>
                <a:gd name="T5" fmla="*/ 0 h 9"/>
                <a:gd name="T6" fmla="*/ 0 w 284"/>
                <a:gd name="T7" fmla="*/ 0 h 9"/>
                <a:gd name="T8" fmla="*/ 17 w 284"/>
                <a:gd name="T9" fmla="*/ 0 h 9"/>
                <a:gd name="T10" fmla="*/ 17 w 284"/>
                <a:gd name="T11" fmla="*/ 0 h 9"/>
                <a:gd name="T12" fmla="*/ 17 w 284"/>
                <a:gd name="T13" fmla="*/ 0 h 9"/>
                <a:gd name="T14" fmla="*/ 17 w 284"/>
                <a:gd name="T15" fmla="*/ 0 h 9"/>
                <a:gd name="T16" fmla="*/ 17 w 284"/>
                <a:gd name="T17" fmla="*/ 0 h 9"/>
                <a:gd name="T18" fmla="*/ 17 w 284"/>
                <a:gd name="T19" fmla="*/ 0 h 9"/>
                <a:gd name="T20" fmla="*/ 17 w 284"/>
                <a:gd name="T21" fmla="*/ 0 h 9"/>
                <a:gd name="T22" fmla="*/ 17 w 284"/>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4"/>
                <a:gd name="T37" fmla="*/ 0 h 9"/>
                <a:gd name="T38" fmla="*/ 284 w 28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4" h="9">
                  <a:moveTo>
                    <a:pt x="274" y="5"/>
                  </a:moveTo>
                  <a:lnTo>
                    <a:pt x="279" y="0"/>
                  </a:lnTo>
                  <a:lnTo>
                    <a:pt x="0" y="0"/>
                  </a:lnTo>
                  <a:lnTo>
                    <a:pt x="0" y="9"/>
                  </a:lnTo>
                  <a:lnTo>
                    <a:pt x="279" y="9"/>
                  </a:lnTo>
                  <a:lnTo>
                    <a:pt x="284" y="5"/>
                  </a:lnTo>
                  <a:lnTo>
                    <a:pt x="279" y="9"/>
                  </a:lnTo>
                  <a:lnTo>
                    <a:pt x="282" y="8"/>
                  </a:lnTo>
                  <a:lnTo>
                    <a:pt x="284" y="5"/>
                  </a:lnTo>
                  <a:lnTo>
                    <a:pt x="282" y="1"/>
                  </a:lnTo>
                  <a:lnTo>
                    <a:pt x="279" y="0"/>
                  </a:lnTo>
                  <a:lnTo>
                    <a:pt x="274" y="5"/>
                  </a:lnTo>
                  <a:close/>
                </a:path>
              </a:pathLst>
            </a:custGeom>
            <a:solidFill>
              <a:srgbClr val="000000"/>
            </a:solidFill>
            <a:ln w="9525">
              <a:noFill/>
              <a:round/>
              <a:headEnd/>
              <a:tailEnd/>
            </a:ln>
          </p:spPr>
          <p:txBody>
            <a:bodyPr/>
            <a:lstStyle/>
            <a:p>
              <a:endParaRPr lang="en-US">
                <a:latin typeface="Arial" charset="0"/>
              </a:endParaRPr>
            </a:p>
          </p:txBody>
        </p:sp>
        <p:sp>
          <p:nvSpPr>
            <p:cNvPr id="8308" name="Freeform 161"/>
            <p:cNvSpPr>
              <a:spLocks/>
            </p:cNvSpPr>
            <p:nvPr/>
          </p:nvSpPr>
          <p:spPr bwMode="auto">
            <a:xfrm>
              <a:off x="3108" y="2559"/>
              <a:ext cx="448" cy="562"/>
            </a:xfrm>
            <a:custGeom>
              <a:avLst/>
              <a:gdLst>
                <a:gd name="T0" fmla="*/ 1 w 897"/>
                <a:gd name="T1" fmla="*/ 69 h 1125"/>
                <a:gd name="T2" fmla="*/ 6 w 897"/>
                <a:gd name="T3" fmla="*/ 70 h 1125"/>
                <a:gd name="T4" fmla="*/ 9 w 897"/>
                <a:gd name="T5" fmla="*/ 69 h 1125"/>
                <a:gd name="T6" fmla="*/ 12 w 897"/>
                <a:gd name="T7" fmla="*/ 66 h 1125"/>
                <a:gd name="T8" fmla="*/ 14 w 897"/>
                <a:gd name="T9" fmla="*/ 66 h 1125"/>
                <a:gd name="T10" fmla="*/ 15 w 897"/>
                <a:gd name="T11" fmla="*/ 65 h 1125"/>
                <a:gd name="T12" fmla="*/ 17 w 897"/>
                <a:gd name="T13" fmla="*/ 65 h 1125"/>
                <a:gd name="T14" fmla="*/ 19 w 897"/>
                <a:gd name="T15" fmla="*/ 64 h 1125"/>
                <a:gd name="T16" fmla="*/ 21 w 897"/>
                <a:gd name="T17" fmla="*/ 61 h 1125"/>
                <a:gd name="T18" fmla="*/ 24 w 897"/>
                <a:gd name="T19" fmla="*/ 59 h 1125"/>
                <a:gd name="T20" fmla="*/ 31 w 897"/>
                <a:gd name="T21" fmla="*/ 54 h 1125"/>
                <a:gd name="T22" fmla="*/ 36 w 897"/>
                <a:gd name="T23" fmla="*/ 49 h 1125"/>
                <a:gd name="T24" fmla="*/ 40 w 897"/>
                <a:gd name="T25" fmla="*/ 43 h 1125"/>
                <a:gd name="T26" fmla="*/ 43 w 897"/>
                <a:gd name="T27" fmla="*/ 40 h 1125"/>
                <a:gd name="T28" fmla="*/ 45 w 897"/>
                <a:gd name="T29" fmla="*/ 41 h 1125"/>
                <a:gd name="T30" fmla="*/ 46 w 897"/>
                <a:gd name="T31" fmla="*/ 42 h 1125"/>
                <a:gd name="T32" fmla="*/ 48 w 897"/>
                <a:gd name="T33" fmla="*/ 41 h 1125"/>
                <a:gd name="T34" fmla="*/ 49 w 897"/>
                <a:gd name="T35" fmla="*/ 37 h 1125"/>
                <a:gd name="T36" fmla="*/ 50 w 897"/>
                <a:gd name="T37" fmla="*/ 32 h 1125"/>
                <a:gd name="T38" fmla="*/ 53 w 897"/>
                <a:gd name="T39" fmla="*/ 25 h 1125"/>
                <a:gd name="T40" fmla="*/ 56 w 897"/>
                <a:gd name="T41" fmla="*/ 16 h 1125"/>
                <a:gd name="T42" fmla="*/ 55 w 897"/>
                <a:gd name="T43" fmla="*/ 6 h 1125"/>
                <a:gd name="T44" fmla="*/ 54 w 897"/>
                <a:gd name="T45" fmla="*/ 4 h 1125"/>
                <a:gd name="T46" fmla="*/ 54 w 897"/>
                <a:gd name="T47" fmla="*/ 1 h 1125"/>
                <a:gd name="T48" fmla="*/ 53 w 897"/>
                <a:gd name="T49" fmla="*/ 0 h 1125"/>
                <a:gd name="T50" fmla="*/ 53 w 897"/>
                <a:gd name="T51" fmla="*/ 4 h 1125"/>
                <a:gd name="T52" fmla="*/ 49 w 897"/>
                <a:gd name="T53" fmla="*/ 11 h 1125"/>
                <a:gd name="T54" fmla="*/ 48 w 897"/>
                <a:gd name="T55" fmla="*/ 20 h 1125"/>
                <a:gd name="T56" fmla="*/ 47 w 897"/>
                <a:gd name="T57" fmla="*/ 21 h 1125"/>
                <a:gd name="T58" fmla="*/ 45 w 897"/>
                <a:gd name="T59" fmla="*/ 23 h 1125"/>
                <a:gd name="T60" fmla="*/ 42 w 897"/>
                <a:gd name="T61" fmla="*/ 26 h 1125"/>
                <a:gd name="T62" fmla="*/ 38 w 897"/>
                <a:gd name="T63" fmla="*/ 30 h 1125"/>
                <a:gd name="T64" fmla="*/ 35 w 897"/>
                <a:gd name="T65" fmla="*/ 32 h 1125"/>
                <a:gd name="T66" fmla="*/ 29 w 897"/>
                <a:gd name="T67" fmla="*/ 36 h 1125"/>
                <a:gd name="T68" fmla="*/ 23 w 897"/>
                <a:gd name="T69" fmla="*/ 39 h 1125"/>
                <a:gd name="T70" fmla="*/ 18 w 897"/>
                <a:gd name="T71" fmla="*/ 43 h 1125"/>
                <a:gd name="T72" fmla="*/ 16 w 897"/>
                <a:gd name="T73" fmla="*/ 46 h 1125"/>
                <a:gd name="T74" fmla="*/ 16 w 897"/>
                <a:gd name="T75" fmla="*/ 52 h 1125"/>
                <a:gd name="T76" fmla="*/ 14 w 897"/>
                <a:gd name="T77" fmla="*/ 57 h 1125"/>
                <a:gd name="T78" fmla="*/ 14 w 897"/>
                <a:gd name="T79" fmla="*/ 55 h 1125"/>
                <a:gd name="T80" fmla="*/ 14 w 897"/>
                <a:gd name="T81" fmla="*/ 52 h 1125"/>
                <a:gd name="T82" fmla="*/ 13 w 897"/>
                <a:gd name="T83" fmla="*/ 53 h 1125"/>
                <a:gd name="T84" fmla="*/ 11 w 897"/>
                <a:gd name="T85" fmla="*/ 55 h 1125"/>
                <a:gd name="T86" fmla="*/ 12 w 897"/>
                <a:gd name="T87" fmla="*/ 52 h 1125"/>
                <a:gd name="T88" fmla="*/ 8 w 897"/>
                <a:gd name="T89" fmla="*/ 54 h 1125"/>
                <a:gd name="T90" fmla="*/ 4 w 897"/>
                <a:gd name="T91" fmla="*/ 61 h 1125"/>
                <a:gd name="T92" fmla="*/ 4 w 897"/>
                <a:gd name="T93" fmla="*/ 58 h 1125"/>
                <a:gd name="T94" fmla="*/ 7 w 897"/>
                <a:gd name="T95" fmla="*/ 52 h 1125"/>
                <a:gd name="T96" fmla="*/ 5 w 897"/>
                <a:gd name="T97" fmla="*/ 53 h 1125"/>
                <a:gd name="T98" fmla="*/ 2 w 897"/>
                <a:gd name="T99" fmla="*/ 57 h 1125"/>
                <a:gd name="T100" fmla="*/ 0 w 897"/>
                <a:gd name="T101" fmla="*/ 63 h 1125"/>
                <a:gd name="T102" fmla="*/ 0 w 897"/>
                <a:gd name="T103" fmla="*/ 66 h 11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7"/>
                <a:gd name="T157" fmla="*/ 0 h 1125"/>
                <a:gd name="T158" fmla="*/ 897 w 897"/>
                <a:gd name="T159" fmla="*/ 1125 h 11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7" h="1125">
                  <a:moveTo>
                    <a:pt x="0" y="1080"/>
                  </a:moveTo>
                  <a:lnTo>
                    <a:pt x="8" y="1096"/>
                  </a:lnTo>
                  <a:lnTo>
                    <a:pt x="18" y="1107"/>
                  </a:lnTo>
                  <a:lnTo>
                    <a:pt x="31" y="1115"/>
                  </a:lnTo>
                  <a:lnTo>
                    <a:pt x="47" y="1121"/>
                  </a:lnTo>
                  <a:lnTo>
                    <a:pt x="63" y="1124"/>
                  </a:lnTo>
                  <a:lnTo>
                    <a:pt x="80" y="1125"/>
                  </a:lnTo>
                  <a:lnTo>
                    <a:pt x="96" y="1125"/>
                  </a:lnTo>
                  <a:lnTo>
                    <a:pt x="113" y="1125"/>
                  </a:lnTo>
                  <a:lnTo>
                    <a:pt x="128" y="1122"/>
                  </a:lnTo>
                  <a:lnTo>
                    <a:pt x="143" y="1117"/>
                  </a:lnTo>
                  <a:lnTo>
                    <a:pt x="157" y="1107"/>
                  </a:lnTo>
                  <a:lnTo>
                    <a:pt x="171" y="1096"/>
                  </a:lnTo>
                  <a:lnTo>
                    <a:pt x="184" y="1086"/>
                  </a:lnTo>
                  <a:lnTo>
                    <a:pt x="194" y="1075"/>
                  </a:lnTo>
                  <a:lnTo>
                    <a:pt x="202" y="1067"/>
                  </a:lnTo>
                  <a:lnTo>
                    <a:pt x="207" y="1061"/>
                  </a:lnTo>
                  <a:lnTo>
                    <a:pt x="214" y="1059"/>
                  </a:lnTo>
                  <a:lnTo>
                    <a:pt x="222" y="1062"/>
                  </a:lnTo>
                  <a:lnTo>
                    <a:pt x="230" y="1067"/>
                  </a:lnTo>
                  <a:lnTo>
                    <a:pt x="238" y="1065"/>
                  </a:lnTo>
                  <a:lnTo>
                    <a:pt x="243" y="1061"/>
                  </a:lnTo>
                  <a:lnTo>
                    <a:pt x="247" y="1057"/>
                  </a:lnTo>
                  <a:lnTo>
                    <a:pt x="253" y="1053"/>
                  </a:lnTo>
                  <a:lnTo>
                    <a:pt x="260" y="1050"/>
                  </a:lnTo>
                  <a:lnTo>
                    <a:pt x="267" y="1045"/>
                  </a:lnTo>
                  <a:lnTo>
                    <a:pt x="275" y="1043"/>
                  </a:lnTo>
                  <a:lnTo>
                    <a:pt x="282" y="1041"/>
                  </a:lnTo>
                  <a:lnTo>
                    <a:pt x="290" y="1038"/>
                  </a:lnTo>
                  <a:lnTo>
                    <a:pt x="298" y="1036"/>
                  </a:lnTo>
                  <a:lnTo>
                    <a:pt x="307" y="1031"/>
                  </a:lnTo>
                  <a:lnTo>
                    <a:pt x="315" y="1024"/>
                  </a:lnTo>
                  <a:lnTo>
                    <a:pt x="323" y="1016"/>
                  </a:lnTo>
                  <a:lnTo>
                    <a:pt x="330" y="1008"/>
                  </a:lnTo>
                  <a:lnTo>
                    <a:pt x="337" y="999"/>
                  </a:lnTo>
                  <a:lnTo>
                    <a:pt x="342" y="991"/>
                  </a:lnTo>
                  <a:lnTo>
                    <a:pt x="346" y="984"/>
                  </a:lnTo>
                  <a:lnTo>
                    <a:pt x="356" y="976"/>
                  </a:lnTo>
                  <a:lnTo>
                    <a:pt x="372" y="963"/>
                  </a:lnTo>
                  <a:lnTo>
                    <a:pt x="395" y="947"/>
                  </a:lnTo>
                  <a:lnTo>
                    <a:pt x="421" y="929"/>
                  </a:lnTo>
                  <a:lnTo>
                    <a:pt x="450" y="910"/>
                  </a:lnTo>
                  <a:lnTo>
                    <a:pt x="477" y="891"/>
                  </a:lnTo>
                  <a:lnTo>
                    <a:pt x="501" y="874"/>
                  </a:lnTo>
                  <a:lnTo>
                    <a:pt x="519" y="857"/>
                  </a:lnTo>
                  <a:lnTo>
                    <a:pt x="536" y="840"/>
                  </a:lnTo>
                  <a:lnTo>
                    <a:pt x="555" y="818"/>
                  </a:lnTo>
                  <a:lnTo>
                    <a:pt x="577" y="793"/>
                  </a:lnTo>
                  <a:lnTo>
                    <a:pt x="597" y="766"/>
                  </a:lnTo>
                  <a:lnTo>
                    <a:pt x="618" y="740"/>
                  </a:lnTo>
                  <a:lnTo>
                    <a:pt x="637" y="715"/>
                  </a:lnTo>
                  <a:lnTo>
                    <a:pt x="652" y="694"/>
                  </a:lnTo>
                  <a:lnTo>
                    <a:pt x="662" y="677"/>
                  </a:lnTo>
                  <a:lnTo>
                    <a:pt x="670" y="665"/>
                  </a:lnTo>
                  <a:lnTo>
                    <a:pt x="679" y="657"/>
                  </a:lnTo>
                  <a:lnTo>
                    <a:pt x="688" y="653"/>
                  </a:lnTo>
                  <a:lnTo>
                    <a:pt x="698" y="652"/>
                  </a:lnTo>
                  <a:lnTo>
                    <a:pt x="706" y="653"/>
                  </a:lnTo>
                  <a:lnTo>
                    <a:pt x="714" y="657"/>
                  </a:lnTo>
                  <a:lnTo>
                    <a:pt x="720" y="662"/>
                  </a:lnTo>
                  <a:lnTo>
                    <a:pt x="724" y="667"/>
                  </a:lnTo>
                  <a:lnTo>
                    <a:pt x="729" y="673"/>
                  </a:lnTo>
                  <a:lnTo>
                    <a:pt x="736" y="678"/>
                  </a:lnTo>
                  <a:lnTo>
                    <a:pt x="745" y="680"/>
                  </a:lnTo>
                  <a:lnTo>
                    <a:pt x="754" y="679"/>
                  </a:lnTo>
                  <a:lnTo>
                    <a:pt x="763" y="675"/>
                  </a:lnTo>
                  <a:lnTo>
                    <a:pt x="771" y="668"/>
                  </a:lnTo>
                  <a:lnTo>
                    <a:pt x="777" y="657"/>
                  </a:lnTo>
                  <a:lnTo>
                    <a:pt x="782" y="640"/>
                  </a:lnTo>
                  <a:lnTo>
                    <a:pt x="784" y="628"/>
                  </a:lnTo>
                  <a:lnTo>
                    <a:pt x="787" y="612"/>
                  </a:lnTo>
                  <a:lnTo>
                    <a:pt x="791" y="595"/>
                  </a:lnTo>
                  <a:lnTo>
                    <a:pt x="797" y="576"/>
                  </a:lnTo>
                  <a:lnTo>
                    <a:pt x="801" y="557"/>
                  </a:lnTo>
                  <a:lnTo>
                    <a:pt x="807" y="539"/>
                  </a:lnTo>
                  <a:lnTo>
                    <a:pt x="812" y="524"/>
                  </a:lnTo>
                  <a:lnTo>
                    <a:pt x="816" y="513"/>
                  </a:lnTo>
                  <a:lnTo>
                    <a:pt x="832" y="475"/>
                  </a:lnTo>
                  <a:lnTo>
                    <a:pt x="847" y="438"/>
                  </a:lnTo>
                  <a:lnTo>
                    <a:pt x="861" y="402"/>
                  </a:lnTo>
                  <a:lnTo>
                    <a:pt x="874" y="367"/>
                  </a:lnTo>
                  <a:lnTo>
                    <a:pt x="883" y="331"/>
                  </a:lnTo>
                  <a:lnTo>
                    <a:pt x="891" y="295"/>
                  </a:lnTo>
                  <a:lnTo>
                    <a:pt x="896" y="256"/>
                  </a:lnTo>
                  <a:lnTo>
                    <a:pt x="897" y="216"/>
                  </a:lnTo>
                  <a:lnTo>
                    <a:pt x="895" y="180"/>
                  </a:lnTo>
                  <a:lnTo>
                    <a:pt x="891" y="140"/>
                  </a:lnTo>
                  <a:lnTo>
                    <a:pt x="887" y="106"/>
                  </a:lnTo>
                  <a:lnTo>
                    <a:pt x="884" y="86"/>
                  </a:lnTo>
                  <a:lnTo>
                    <a:pt x="883" y="77"/>
                  </a:lnTo>
                  <a:lnTo>
                    <a:pt x="881" y="72"/>
                  </a:lnTo>
                  <a:lnTo>
                    <a:pt x="876" y="68"/>
                  </a:lnTo>
                  <a:lnTo>
                    <a:pt x="870" y="67"/>
                  </a:lnTo>
                  <a:lnTo>
                    <a:pt x="870" y="48"/>
                  </a:lnTo>
                  <a:lnTo>
                    <a:pt x="868" y="30"/>
                  </a:lnTo>
                  <a:lnTo>
                    <a:pt x="866" y="16"/>
                  </a:lnTo>
                  <a:lnTo>
                    <a:pt x="865" y="6"/>
                  </a:lnTo>
                  <a:lnTo>
                    <a:pt x="863" y="0"/>
                  </a:lnTo>
                  <a:lnTo>
                    <a:pt x="860" y="0"/>
                  </a:lnTo>
                  <a:lnTo>
                    <a:pt x="857" y="6"/>
                  </a:lnTo>
                  <a:lnTo>
                    <a:pt x="853" y="16"/>
                  </a:lnTo>
                  <a:lnTo>
                    <a:pt x="852" y="30"/>
                  </a:lnTo>
                  <a:lnTo>
                    <a:pt x="852" y="48"/>
                  </a:lnTo>
                  <a:lnTo>
                    <a:pt x="849" y="66"/>
                  </a:lnTo>
                  <a:lnTo>
                    <a:pt x="839" y="82"/>
                  </a:lnTo>
                  <a:lnTo>
                    <a:pt x="822" y="110"/>
                  </a:lnTo>
                  <a:lnTo>
                    <a:pt x="808" y="147"/>
                  </a:lnTo>
                  <a:lnTo>
                    <a:pt x="798" y="186"/>
                  </a:lnTo>
                  <a:lnTo>
                    <a:pt x="789" y="227"/>
                  </a:lnTo>
                  <a:lnTo>
                    <a:pt x="782" y="266"/>
                  </a:lnTo>
                  <a:lnTo>
                    <a:pt x="777" y="301"/>
                  </a:lnTo>
                  <a:lnTo>
                    <a:pt x="772" y="326"/>
                  </a:lnTo>
                  <a:lnTo>
                    <a:pt x="769" y="340"/>
                  </a:lnTo>
                  <a:lnTo>
                    <a:pt x="766" y="334"/>
                  </a:lnTo>
                  <a:lnTo>
                    <a:pt x="762" y="332"/>
                  </a:lnTo>
                  <a:lnTo>
                    <a:pt x="756" y="336"/>
                  </a:lnTo>
                  <a:lnTo>
                    <a:pt x="749" y="345"/>
                  </a:lnTo>
                  <a:lnTo>
                    <a:pt x="743" y="354"/>
                  </a:lnTo>
                  <a:lnTo>
                    <a:pt x="734" y="365"/>
                  </a:lnTo>
                  <a:lnTo>
                    <a:pt x="725" y="377"/>
                  </a:lnTo>
                  <a:lnTo>
                    <a:pt x="715" y="389"/>
                  </a:lnTo>
                  <a:lnTo>
                    <a:pt x="703" y="401"/>
                  </a:lnTo>
                  <a:lnTo>
                    <a:pt x="691" y="415"/>
                  </a:lnTo>
                  <a:lnTo>
                    <a:pt x="677" y="428"/>
                  </a:lnTo>
                  <a:lnTo>
                    <a:pt x="663" y="442"/>
                  </a:lnTo>
                  <a:lnTo>
                    <a:pt x="649" y="454"/>
                  </a:lnTo>
                  <a:lnTo>
                    <a:pt x="634" y="467"/>
                  </a:lnTo>
                  <a:lnTo>
                    <a:pt x="620" y="480"/>
                  </a:lnTo>
                  <a:lnTo>
                    <a:pt x="607" y="491"/>
                  </a:lnTo>
                  <a:lnTo>
                    <a:pt x="593" y="503"/>
                  </a:lnTo>
                  <a:lnTo>
                    <a:pt x="580" y="513"/>
                  </a:lnTo>
                  <a:lnTo>
                    <a:pt x="567" y="521"/>
                  </a:lnTo>
                  <a:lnTo>
                    <a:pt x="556" y="529"/>
                  </a:lnTo>
                  <a:lnTo>
                    <a:pt x="526" y="548"/>
                  </a:lnTo>
                  <a:lnTo>
                    <a:pt x="497" y="565"/>
                  </a:lnTo>
                  <a:lnTo>
                    <a:pt x="470" y="581"/>
                  </a:lnTo>
                  <a:lnTo>
                    <a:pt x="443" y="596"/>
                  </a:lnTo>
                  <a:lnTo>
                    <a:pt x="418" y="611"/>
                  </a:lnTo>
                  <a:lnTo>
                    <a:pt x="394" y="625"/>
                  </a:lnTo>
                  <a:lnTo>
                    <a:pt x="372" y="637"/>
                  </a:lnTo>
                  <a:lnTo>
                    <a:pt x="351" y="650"/>
                  </a:lnTo>
                  <a:lnTo>
                    <a:pt x="331" y="664"/>
                  </a:lnTo>
                  <a:lnTo>
                    <a:pt x="315" y="677"/>
                  </a:lnTo>
                  <a:lnTo>
                    <a:pt x="300" y="689"/>
                  </a:lnTo>
                  <a:lnTo>
                    <a:pt x="288" y="702"/>
                  </a:lnTo>
                  <a:lnTo>
                    <a:pt x="278" y="716"/>
                  </a:lnTo>
                  <a:lnTo>
                    <a:pt x="270" y="731"/>
                  </a:lnTo>
                  <a:lnTo>
                    <a:pt x="266" y="746"/>
                  </a:lnTo>
                  <a:lnTo>
                    <a:pt x="263" y="762"/>
                  </a:lnTo>
                  <a:lnTo>
                    <a:pt x="265" y="785"/>
                  </a:lnTo>
                  <a:lnTo>
                    <a:pt x="266" y="812"/>
                  </a:lnTo>
                  <a:lnTo>
                    <a:pt x="265" y="841"/>
                  </a:lnTo>
                  <a:lnTo>
                    <a:pt x="257" y="869"/>
                  </a:lnTo>
                  <a:lnTo>
                    <a:pt x="246" y="892"/>
                  </a:lnTo>
                  <a:lnTo>
                    <a:pt x="240" y="909"/>
                  </a:lnTo>
                  <a:lnTo>
                    <a:pt x="239" y="923"/>
                  </a:lnTo>
                  <a:lnTo>
                    <a:pt x="239" y="932"/>
                  </a:lnTo>
                  <a:lnTo>
                    <a:pt x="232" y="917"/>
                  </a:lnTo>
                  <a:lnTo>
                    <a:pt x="228" y="901"/>
                  </a:lnTo>
                  <a:lnTo>
                    <a:pt x="229" y="883"/>
                  </a:lnTo>
                  <a:lnTo>
                    <a:pt x="237" y="864"/>
                  </a:lnTo>
                  <a:lnTo>
                    <a:pt x="239" y="856"/>
                  </a:lnTo>
                  <a:lnTo>
                    <a:pt x="238" y="845"/>
                  </a:lnTo>
                  <a:lnTo>
                    <a:pt x="237" y="836"/>
                  </a:lnTo>
                  <a:lnTo>
                    <a:pt x="236" y="831"/>
                  </a:lnTo>
                  <a:lnTo>
                    <a:pt x="229" y="842"/>
                  </a:lnTo>
                  <a:lnTo>
                    <a:pt x="222" y="853"/>
                  </a:lnTo>
                  <a:lnTo>
                    <a:pt x="215" y="862"/>
                  </a:lnTo>
                  <a:lnTo>
                    <a:pt x="208" y="871"/>
                  </a:lnTo>
                  <a:lnTo>
                    <a:pt x="201" y="879"/>
                  </a:lnTo>
                  <a:lnTo>
                    <a:pt x="196" y="887"/>
                  </a:lnTo>
                  <a:lnTo>
                    <a:pt x="190" y="895"/>
                  </a:lnTo>
                  <a:lnTo>
                    <a:pt x="186" y="902"/>
                  </a:lnTo>
                  <a:lnTo>
                    <a:pt x="184" y="887"/>
                  </a:lnTo>
                  <a:lnTo>
                    <a:pt x="186" y="868"/>
                  </a:lnTo>
                  <a:lnTo>
                    <a:pt x="193" y="845"/>
                  </a:lnTo>
                  <a:lnTo>
                    <a:pt x="204" y="823"/>
                  </a:lnTo>
                  <a:lnTo>
                    <a:pt x="181" y="837"/>
                  </a:lnTo>
                  <a:lnTo>
                    <a:pt x="157" y="855"/>
                  </a:lnTo>
                  <a:lnTo>
                    <a:pt x="136" y="878"/>
                  </a:lnTo>
                  <a:lnTo>
                    <a:pt x="116" y="903"/>
                  </a:lnTo>
                  <a:lnTo>
                    <a:pt x="100" y="929"/>
                  </a:lnTo>
                  <a:lnTo>
                    <a:pt x="86" y="954"/>
                  </a:lnTo>
                  <a:lnTo>
                    <a:pt x="77" y="977"/>
                  </a:lnTo>
                  <a:lnTo>
                    <a:pt x="72" y="998"/>
                  </a:lnTo>
                  <a:lnTo>
                    <a:pt x="69" y="977"/>
                  </a:lnTo>
                  <a:lnTo>
                    <a:pt x="69" y="954"/>
                  </a:lnTo>
                  <a:lnTo>
                    <a:pt x="73" y="929"/>
                  </a:lnTo>
                  <a:lnTo>
                    <a:pt x="81" y="903"/>
                  </a:lnTo>
                  <a:lnTo>
                    <a:pt x="91" y="878"/>
                  </a:lnTo>
                  <a:lnTo>
                    <a:pt x="103" y="856"/>
                  </a:lnTo>
                  <a:lnTo>
                    <a:pt x="116" y="837"/>
                  </a:lnTo>
                  <a:lnTo>
                    <a:pt x="129" y="823"/>
                  </a:lnTo>
                  <a:lnTo>
                    <a:pt x="113" y="833"/>
                  </a:lnTo>
                  <a:lnTo>
                    <a:pt x="98" y="846"/>
                  </a:lnTo>
                  <a:lnTo>
                    <a:pt x="83" y="861"/>
                  </a:lnTo>
                  <a:lnTo>
                    <a:pt x="69" y="876"/>
                  </a:lnTo>
                  <a:lnTo>
                    <a:pt x="56" y="892"/>
                  </a:lnTo>
                  <a:lnTo>
                    <a:pt x="47" y="908"/>
                  </a:lnTo>
                  <a:lnTo>
                    <a:pt x="39" y="923"/>
                  </a:lnTo>
                  <a:lnTo>
                    <a:pt x="33" y="937"/>
                  </a:lnTo>
                  <a:lnTo>
                    <a:pt x="26" y="966"/>
                  </a:lnTo>
                  <a:lnTo>
                    <a:pt x="19" y="993"/>
                  </a:lnTo>
                  <a:lnTo>
                    <a:pt x="14" y="1016"/>
                  </a:lnTo>
                  <a:lnTo>
                    <a:pt x="10" y="1033"/>
                  </a:lnTo>
                  <a:lnTo>
                    <a:pt x="7" y="1045"/>
                  </a:lnTo>
                  <a:lnTo>
                    <a:pt x="2" y="1058"/>
                  </a:lnTo>
                  <a:lnTo>
                    <a:pt x="0" y="1069"/>
                  </a:lnTo>
                  <a:lnTo>
                    <a:pt x="0" y="1080"/>
                  </a:lnTo>
                  <a:close/>
                </a:path>
              </a:pathLst>
            </a:custGeom>
            <a:solidFill>
              <a:srgbClr val="C6EFBC"/>
            </a:solidFill>
            <a:ln w="9525">
              <a:noFill/>
              <a:round/>
              <a:headEnd/>
              <a:tailEnd/>
            </a:ln>
          </p:spPr>
          <p:txBody>
            <a:bodyPr/>
            <a:lstStyle/>
            <a:p>
              <a:endParaRPr lang="en-US">
                <a:latin typeface="Arial" charset="0"/>
              </a:endParaRPr>
            </a:p>
          </p:txBody>
        </p:sp>
        <p:sp>
          <p:nvSpPr>
            <p:cNvPr id="8309" name="Freeform 162"/>
            <p:cNvSpPr>
              <a:spLocks/>
            </p:cNvSpPr>
            <p:nvPr/>
          </p:nvSpPr>
          <p:spPr bwMode="auto">
            <a:xfrm>
              <a:off x="3565" y="2508"/>
              <a:ext cx="100" cy="191"/>
            </a:xfrm>
            <a:custGeom>
              <a:avLst/>
              <a:gdLst>
                <a:gd name="T0" fmla="*/ 13 w 199"/>
                <a:gd name="T1" fmla="*/ 15 h 381"/>
                <a:gd name="T2" fmla="*/ 12 w 199"/>
                <a:gd name="T3" fmla="*/ 15 h 381"/>
                <a:gd name="T4" fmla="*/ 11 w 199"/>
                <a:gd name="T5" fmla="*/ 16 h 381"/>
                <a:gd name="T6" fmla="*/ 10 w 199"/>
                <a:gd name="T7" fmla="*/ 17 h 381"/>
                <a:gd name="T8" fmla="*/ 8 w 199"/>
                <a:gd name="T9" fmla="*/ 18 h 381"/>
                <a:gd name="T10" fmla="*/ 7 w 199"/>
                <a:gd name="T11" fmla="*/ 19 h 381"/>
                <a:gd name="T12" fmla="*/ 6 w 199"/>
                <a:gd name="T13" fmla="*/ 21 h 381"/>
                <a:gd name="T14" fmla="*/ 6 w 199"/>
                <a:gd name="T15" fmla="*/ 23 h 381"/>
                <a:gd name="T16" fmla="*/ 5 w 199"/>
                <a:gd name="T17" fmla="*/ 24 h 381"/>
                <a:gd name="T18" fmla="*/ 5 w 199"/>
                <a:gd name="T19" fmla="*/ 22 h 381"/>
                <a:gd name="T20" fmla="*/ 4 w 199"/>
                <a:gd name="T21" fmla="*/ 20 h 381"/>
                <a:gd name="T22" fmla="*/ 4 w 199"/>
                <a:gd name="T23" fmla="*/ 18 h 381"/>
                <a:gd name="T24" fmla="*/ 3 w 199"/>
                <a:gd name="T25" fmla="*/ 17 h 381"/>
                <a:gd name="T26" fmla="*/ 3 w 199"/>
                <a:gd name="T27" fmla="*/ 15 h 381"/>
                <a:gd name="T28" fmla="*/ 3 w 199"/>
                <a:gd name="T29" fmla="*/ 14 h 381"/>
                <a:gd name="T30" fmla="*/ 3 w 199"/>
                <a:gd name="T31" fmla="*/ 13 h 381"/>
                <a:gd name="T32" fmla="*/ 2 w 199"/>
                <a:gd name="T33" fmla="*/ 11 h 381"/>
                <a:gd name="T34" fmla="*/ 2 w 199"/>
                <a:gd name="T35" fmla="*/ 10 h 381"/>
                <a:gd name="T36" fmla="*/ 1 w 199"/>
                <a:gd name="T37" fmla="*/ 10 h 381"/>
                <a:gd name="T38" fmla="*/ 1 w 199"/>
                <a:gd name="T39" fmla="*/ 9 h 381"/>
                <a:gd name="T40" fmla="*/ 0 w 199"/>
                <a:gd name="T41" fmla="*/ 9 h 381"/>
                <a:gd name="T42" fmla="*/ 1 w 199"/>
                <a:gd name="T43" fmla="*/ 8 h 381"/>
                <a:gd name="T44" fmla="*/ 1 w 199"/>
                <a:gd name="T45" fmla="*/ 8 h 381"/>
                <a:gd name="T46" fmla="*/ 1 w 199"/>
                <a:gd name="T47" fmla="*/ 7 h 381"/>
                <a:gd name="T48" fmla="*/ 1 w 199"/>
                <a:gd name="T49" fmla="*/ 7 h 381"/>
                <a:gd name="T50" fmla="*/ 2 w 199"/>
                <a:gd name="T51" fmla="*/ 7 h 381"/>
                <a:gd name="T52" fmla="*/ 2 w 199"/>
                <a:gd name="T53" fmla="*/ 6 h 381"/>
                <a:gd name="T54" fmla="*/ 3 w 199"/>
                <a:gd name="T55" fmla="*/ 6 h 381"/>
                <a:gd name="T56" fmla="*/ 3 w 199"/>
                <a:gd name="T57" fmla="*/ 6 h 381"/>
                <a:gd name="T58" fmla="*/ 4 w 199"/>
                <a:gd name="T59" fmla="*/ 5 h 381"/>
                <a:gd name="T60" fmla="*/ 5 w 199"/>
                <a:gd name="T61" fmla="*/ 5 h 381"/>
                <a:gd name="T62" fmla="*/ 6 w 199"/>
                <a:gd name="T63" fmla="*/ 4 h 381"/>
                <a:gd name="T64" fmla="*/ 7 w 199"/>
                <a:gd name="T65" fmla="*/ 4 h 381"/>
                <a:gd name="T66" fmla="*/ 8 w 199"/>
                <a:gd name="T67" fmla="*/ 3 h 381"/>
                <a:gd name="T68" fmla="*/ 9 w 199"/>
                <a:gd name="T69" fmla="*/ 3 h 381"/>
                <a:gd name="T70" fmla="*/ 9 w 199"/>
                <a:gd name="T71" fmla="*/ 3 h 381"/>
                <a:gd name="T72" fmla="*/ 10 w 199"/>
                <a:gd name="T73" fmla="*/ 2 h 381"/>
                <a:gd name="T74" fmla="*/ 10 w 199"/>
                <a:gd name="T75" fmla="*/ 2 h 381"/>
                <a:gd name="T76" fmla="*/ 10 w 199"/>
                <a:gd name="T77" fmla="*/ 2 h 381"/>
                <a:gd name="T78" fmla="*/ 11 w 199"/>
                <a:gd name="T79" fmla="*/ 2 h 381"/>
                <a:gd name="T80" fmla="*/ 11 w 199"/>
                <a:gd name="T81" fmla="*/ 1 h 381"/>
                <a:gd name="T82" fmla="*/ 12 w 199"/>
                <a:gd name="T83" fmla="*/ 1 h 381"/>
                <a:gd name="T84" fmla="*/ 12 w 199"/>
                <a:gd name="T85" fmla="*/ 1 h 381"/>
                <a:gd name="T86" fmla="*/ 13 w 199"/>
                <a:gd name="T87" fmla="*/ 1 h 381"/>
                <a:gd name="T88" fmla="*/ 13 w 199"/>
                <a:gd name="T89" fmla="*/ 0 h 381"/>
                <a:gd name="T90" fmla="*/ 13 w 199"/>
                <a:gd name="T91" fmla="*/ 15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9"/>
                <a:gd name="T139" fmla="*/ 0 h 381"/>
                <a:gd name="T140" fmla="*/ 199 w 19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9" h="381">
                  <a:moveTo>
                    <a:pt x="199" y="234"/>
                  </a:moveTo>
                  <a:lnTo>
                    <a:pt x="183" y="238"/>
                  </a:lnTo>
                  <a:lnTo>
                    <a:pt x="165" y="249"/>
                  </a:lnTo>
                  <a:lnTo>
                    <a:pt x="145" y="263"/>
                  </a:lnTo>
                  <a:lnTo>
                    <a:pt x="126" y="281"/>
                  </a:lnTo>
                  <a:lnTo>
                    <a:pt x="107" y="303"/>
                  </a:lnTo>
                  <a:lnTo>
                    <a:pt x="92" y="327"/>
                  </a:lnTo>
                  <a:lnTo>
                    <a:pt x="81" y="354"/>
                  </a:lnTo>
                  <a:lnTo>
                    <a:pt x="75" y="381"/>
                  </a:lnTo>
                  <a:lnTo>
                    <a:pt x="69" y="346"/>
                  </a:lnTo>
                  <a:lnTo>
                    <a:pt x="60" y="313"/>
                  </a:lnTo>
                  <a:lnTo>
                    <a:pt x="52" y="286"/>
                  </a:lnTo>
                  <a:lnTo>
                    <a:pt x="45" y="264"/>
                  </a:lnTo>
                  <a:lnTo>
                    <a:pt x="43" y="240"/>
                  </a:lnTo>
                  <a:lnTo>
                    <a:pt x="39" y="216"/>
                  </a:lnTo>
                  <a:lnTo>
                    <a:pt x="34" y="196"/>
                  </a:lnTo>
                  <a:lnTo>
                    <a:pt x="28" y="176"/>
                  </a:lnTo>
                  <a:lnTo>
                    <a:pt x="22" y="160"/>
                  </a:lnTo>
                  <a:lnTo>
                    <a:pt x="15" y="146"/>
                  </a:lnTo>
                  <a:lnTo>
                    <a:pt x="7" y="137"/>
                  </a:lnTo>
                  <a:lnTo>
                    <a:pt x="0" y="131"/>
                  </a:lnTo>
                  <a:lnTo>
                    <a:pt x="1" y="123"/>
                  </a:lnTo>
                  <a:lnTo>
                    <a:pt x="5" y="116"/>
                  </a:lnTo>
                  <a:lnTo>
                    <a:pt x="8" y="109"/>
                  </a:lnTo>
                  <a:lnTo>
                    <a:pt x="14" y="102"/>
                  </a:lnTo>
                  <a:lnTo>
                    <a:pt x="20" y="97"/>
                  </a:lnTo>
                  <a:lnTo>
                    <a:pt x="27" y="91"/>
                  </a:lnTo>
                  <a:lnTo>
                    <a:pt x="35" y="85"/>
                  </a:lnTo>
                  <a:lnTo>
                    <a:pt x="42" y="81"/>
                  </a:lnTo>
                  <a:lnTo>
                    <a:pt x="52" y="76"/>
                  </a:lnTo>
                  <a:lnTo>
                    <a:pt x="66" y="69"/>
                  </a:lnTo>
                  <a:lnTo>
                    <a:pt x="82" y="62"/>
                  </a:lnTo>
                  <a:lnTo>
                    <a:pt x="100" y="54"/>
                  </a:lnTo>
                  <a:lnTo>
                    <a:pt x="116" y="47"/>
                  </a:lnTo>
                  <a:lnTo>
                    <a:pt x="131" y="40"/>
                  </a:lnTo>
                  <a:lnTo>
                    <a:pt x="142" y="36"/>
                  </a:lnTo>
                  <a:lnTo>
                    <a:pt x="148" y="32"/>
                  </a:lnTo>
                  <a:lnTo>
                    <a:pt x="151" y="30"/>
                  </a:lnTo>
                  <a:lnTo>
                    <a:pt x="158" y="25"/>
                  </a:lnTo>
                  <a:lnTo>
                    <a:pt x="166" y="21"/>
                  </a:lnTo>
                  <a:lnTo>
                    <a:pt x="174" y="15"/>
                  </a:lnTo>
                  <a:lnTo>
                    <a:pt x="183" y="9"/>
                  </a:lnTo>
                  <a:lnTo>
                    <a:pt x="190" y="4"/>
                  </a:lnTo>
                  <a:lnTo>
                    <a:pt x="196" y="1"/>
                  </a:lnTo>
                  <a:lnTo>
                    <a:pt x="199" y="0"/>
                  </a:lnTo>
                  <a:lnTo>
                    <a:pt x="199" y="234"/>
                  </a:lnTo>
                  <a:close/>
                </a:path>
              </a:pathLst>
            </a:custGeom>
            <a:solidFill>
              <a:srgbClr val="C6EFBC"/>
            </a:solidFill>
            <a:ln w="9525">
              <a:noFill/>
              <a:round/>
              <a:headEnd/>
              <a:tailEnd/>
            </a:ln>
          </p:spPr>
          <p:txBody>
            <a:bodyPr/>
            <a:lstStyle/>
            <a:p>
              <a:endParaRPr lang="en-US">
                <a:latin typeface="Arial" charset="0"/>
              </a:endParaRPr>
            </a:p>
          </p:txBody>
        </p:sp>
        <p:sp>
          <p:nvSpPr>
            <p:cNvPr id="8310" name="Freeform 163"/>
            <p:cNvSpPr>
              <a:spLocks/>
            </p:cNvSpPr>
            <p:nvPr/>
          </p:nvSpPr>
          <p:spPr bwMode="auto">
            <a:xfrm>
              <a:off x="3044" y="2610"/>
              <a:ext cx="548" cy="550"/>
            </a:xfrm>
            <a:custGeom>
              <a:avLst/>
              <a:gdLst>
                <a:gd name="T0" fmla="*/ 67 w 1095"/>
                <a:gd name="T1" fmla="*/ 4 h 1100"/>
                <a:gd name="T2" fmla="*/ 66 w 1095"/>
                <a:gd name="T3" fmla="*/ 1 h 1100"/>
                <a:gd name="T4" fmla="*/ 65 w 1095"/>
                <a:gd name="T5" fmla="*/ 15 h 1100"/>
                <a:gd name="T6" fmla="*/ 59 w 1095"/>
                <a:gd name="T7" fmla="*/ 31 h 1100"/>
                <a:gd name="T8" fmla="*/ 55 w 1095"/>
                <a:gd name="T9" fmla="*/ 35 h 1100"/>
                <a:gd name="T10" fmla="*/ 54 w 1095"/>
                <a:gd name="T11" fmla="*/ 34 h 1100"/>
                <a:gd name="T12" fmla="*/ 52 w 1095"/>
                <a:gd name="T13" fmla="*/ 34 h 1100"/>
                <a:gd name="T14" fmla="*/ 50 w 1095"/>
                <a:gd name="T15" fmla="*/ 34 h 1100"/>
                <a:gd name="T16" fmla="*/ 47 w 1095"/>
                <a:gd name="T17" fmla="*/ 38 h 1100"/>
                <a:gd name="T18" fmla="*/ 42 w 1095"/>
                <a:gd name="T19" fmla="*/ 45 h 1100"/>
                <a:gd name="T20" fmla="*/ 36 w 1095"/>
                <a:gd name="T21" fmla="*/ 49 h 1100"/>
                <a:gd name="T22" fmla="*/ 30 w 1095"/>
                <a:gd name="T23" fmla="*/ 53 h 1100"/>
                <a:gd name="T24" fmla="*/ 29 w 1095"/>
                <a:gd name="T25" fmla="*/ 55 h 1100"/>
                <a:gd name="T26" fmla="*/ 27 w 1095"/>
                <a:gd name="T27" fmla="*/ 57 h 1100"/>
                <a:gd name="T28" fmla="*/ 25 w 1095"/>
                <a:gd name="T29" fmla="*/ 58 h 1100"/>
                <a:gd name="T30" fmla="*/ 23 w 1095"/>
                <a:gd name="T31" fmla="*/ 58 h 1100"/>
                <a:gd name="T32" fmla="*/ 22 w 1095"/>
                <a:gd name="T33" fmla="*/ 58 h 1100"/>
                <a:gd name="T34" fmla="*/ 20 w 1095"/>
                <a:gd name="T35" fmla="*/ 60 h 1100"/>
                <a:gd name="T36" fmla="*/ 16 w 1095"/>
                <a:gd name="T37" fmla="*/ 62 h 1100"/>
                <a:gd name="T38" fmla="*/ 12 w 1095"/>
                <a:gd name="T39" fmla="*/ 62 h 1100"/>
                <a:gd name="T40" fmla="*/ 9 w 1095"/>
                <a:gd name="T41" fmla="*/ 61 h 1100"/>
                <a:gd name="T42" fmla="*/ 7 w 1095"/>
                <a:gd name="T43" fmla="*/ 58 h 1100"/>
                <a:gd name="T44" fmla="*/ 6 w 1095"/>
                <a:gd name="T45" fmla="*/ 55 h 1100"/>
                <a:gd name="T46" fmla="*/ 7 w 1095"/>
                <a:gd name="T47" fmla="*/ 52 h 1100"/>
                <a:gd name="T48" fmla="*/ 9 w 1095"/>
                <a:gd name="T49" fmla="*/ 49 h 1100"/>
                <a:gd name="T50" fmla="*/ 9 w 1095"/>
                <a:gd name="T51" fmla="*/ 48 h 1100"/>
                <a:gd name="T52" fmla="*/ 7 w 1095"/>
                <a:gd name="T53" fmla="*/ 51 h 1100"/>
                <a:gd name="T54" fmla="*/ 4 w 1095"/>
                <a:gd name="T55" fmla="*/ 55 h 1100"/>
                <a:gd name="T56" fmla="*/ 2 w 1095"/>
                <a:gd name="T57" fmla="*/ 58 h 1100"/>
                <a:gd name="T58" fmla="*/ 1 w 1095"/>
                <a:gd name="T59" fmla="*/ 59 h 1100"/>
                <a:gd name="T60" fmla="*/ 2 w 1095"/>
                <a:gd name="T61" fmla="*/ 60 h 1100"/>
                <a:gd name="T62" fmla="*/ 5 w 1095"/>
                <a:gd name="T63" fmla="*/ 63 h 1100"/>
                <a:gd name="T64" fmla="*/ 8 w 1095"/>
                <a:gd name="T65" fmla="*/ 66 h 1100"/>
                <a:gd name="T66" fmla="*/ 12 w 1095"/>
                <a:gd name="T67" fmla="*/ 67 h 1100"/>
                <a:gd name="T68" fmla="*/ 18 w 1095"/>
                <a:gd name="T69" fmla="*/ 69 h 1100"/>
                <a:gd name="T70" fmla="*/ 24 w 1095"/>
                <a:gd name="T71" fmla="*/ 69 h 1100"/>
                <a:gd name="T72" fmla="*/ 28 w 1095"/>
                <a:gd name="T73" fmla="*/ 69 h 1100"/>
                <a:gd name="T74" fmla="*/ 32 w 1095"/>
                <a:gd name="T75" fmla="*/ 68 h 1100"/>
                <a:gd name="T76" fmla="*/ 35 w 1095"/>
                <a:gd name="T77" fmla="*/ 67 h 1100"/>
                <a:gd name="T78" fmla="*/ 36 w 1095"/>
                <a:gd name="T79" fmla="*/ 65 h 1100"/>
                <a:gd name="T80" fmla="*/ 37 w 1095"/>
                <a:gd name="T81" fmla="*/ 63 h 1100"/>
                <a:gd name="T82" fmla="*/ 41 w 1095"/>
                <a:gd name="T83" fmla="*/ 62 h 1100"/>
                <a:gd name="T84" fmla="*/ 44 w 1095"/>
                <a:gd name="T85" fmla="*/ 59 h 1100"/>
                <a:gd name="T86" fmla="*/ 47 w 1095"/>
                <a:gd name="T87" fmla="*/ 57 h 1100"/>
                <a:gd name="T88" fmla="*/ 50 w 1095"/>
                <a:gd name="T89" fmla="*/ 54 h 1100"/>
                <a:gd name="T90" fmla="*/ 54 w 1095"/>
                <a:gd name="T91" fmla="*/ 51 h 1100"/>
                <a:gd name="T92" fmla="*/ 57 w 1095"/>
                <a:gd name="T93" fmla="*/ 48 h 1100"/>
                <a:gd name="T94" fmla="*/ 60 w 1095"/>
                <a:gd name="T95" fmla="*/ 45 h 1100"/>
                <a:gd name="T96" fmla="*/ 61 w 1095"/>
                <a:gd name="T97" fmla="*/ 42 h 1100"/>
                <a:gd name="T98" fmla="*/ 61 w 1095"/>
                <a:gd name="T99" fmla="*/ 40 h 1100"/>
                <a:gd name="T100" fmla="*/ 63 w 1095"/>
                <a:gd name="T101" fmla="*/ 37 h 1100"/>
                <a:gd name="T102" fmla="*/ 66 w 1095"/>
                <a:gd name="T103" fmla="*/ 28 h 1100"/>
                <a:gd name="T104" fmla="*/ 69 w 1095"/>
                <a:gd name="T105" fmla="*/ 11 h 1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5"/>
                <a:gd name="T160" fmla="*/ 0 h 1100"/>
                <a:gd name="T161" fmla="*/ 1095 w 1095"/>
                <a:gd name="T162" fmla="*/ 1100 h 1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5" h="1100">
                  <a:moveTo>
                    <a:pt x="1084" y="124"/>
                  </a:moveTo>
                  <a:lnTo>
                    <a:pt x="1080" y="103"/>
                  </a:lnTo>
                  <a:lnTo>
                    <a:pt x="1076" y="85"/>
                  </a:lnTo>
                  <a:lnTo>
                    <a:pt x="1071" y="68"/>
                  </a:lnTo>
                  <a:lnTo>
                    <a:pt x="1065" y="53"/>
                  </a:lnTo>
                  <a:lnTo>
                    <a:pt x="1059" y="38"/>
                  </a:lnTo>
                  <a:lnTo>
                    <a:pt x="1054" y="24"/>
                  </a:lnTo>
                  <a:lnTo>
                    <a:pt x="1050" y="11"/>
                  </a:lnTo>
                  <a:lnTo>
                    <a:pt x="1047" y="0"/>
                  </a:lnTo>
                  <a:lnTo>
                    <a:pt x="1051" y="83"/>
                  </a:lnTo>
                  <a:lnTo>
                    <a:pt x="1046" y="166"/>
                  </a:lnTo>
                  <a:lnTo>
                    <a:pt x="1032" y="248"/>
                  </a:lnTo>
                  <a:lnTo>
                    <a:pt x="1012" y="326"/>
                  </a:lnTo>
                  <a:lnTo>
                    <a:pt x="989" y="396"/>
                  </a:lnTo>
                  <a:lnTo>
                    <a:pt x="964" y="456"/>
                  </a:lnTo>
                  <a:lnTo>
                    <a:pt x="939" y="504"/>
                  </a:lnTo>
                  <a:lnTo>
                    <a:pt x="914" y="537"/>
                  </a:lnTo>
                  <a:lnTo>
                    <a:pt x="902" y="549"/>
                  </a:lnTo>
                  <a:lnTo>
                    <a:pt x="890" y="557"/>
                  </a:lnTo>
                  <a:lnTo>
                    <a:pt x="880" y="562"/>
                  </a:lnTo>
                  <a:lnTo>
                    <a:pt x="872" y="563"/>
                  </a:lnTo>
                  <a:lnTo>
                    <a:pt x="864" y="562"/>
                  </a:lnTo>
                  <a:lnTo>
                    <a:pt x="858" y="560"/>
                  </a:lnTo>
                  <a:lnTo>
                    <a:pt x="852" y="555"/>
                  </a:lnTo>
                  <a:lnTo>
                    <a:pt x="849" y="549"/>
                  </a:lnTo>
                  <a:lnTo>
                    <a:pt x="844" y="543"/>
                  </a:lnTo>
                  <a:lnTo>
                    <a:pt x="837" y="539"/>
                  </a:lnTo>
                  <a:lnTo>
                    <a:pt x="830" y="535"/>
                  </a:lnTo>
                  <a:lnTo>
                    <a:pt x="821" y="534"/>
                  </a:lnTo>
                  <a:lnTo>
                    <a:pt x="812" y="535"/>
                  </a:lnTo>
                  <a:lnTo>
                    <a:pt x="803" y="540"/>
                  </a:lnTo>
                  <a:lnTo>
                    <a:pt x="793" y="547"/>
                  </a:lnTo>
                  <a:lnTo>
                    <a:pt x="785" y="558"/>
                  </a:lnTo>
                  <a:lnTo>
                    <a:pt x="775" y="576"/>
                  </a:lnTo>
                  <a:lnTo>
                    <a:pt x="760" y="596"/>
                  </a:lnTo>
                  <a:lnTo>
                    <a:pt x="742" y="622"/>
                  </a:lnTo>
                  <a:lnTo>
                    <a:pt x="721" y="648"/>
                  </a:lnTo>
                  <a:lnTo>
                    <a:pt x="700" y="675"/>
                  </a:lnTo>
                  <a:lnTo>
                    <a:pt x="679" y="700"/>
                  </a:lnTo>
                  <a:lnTo>
                    <a:pt x="660" y="722"/>
                  </a:lnTo>
                  <a:lnTo>
                    <a:pt x="643" y="739"/>
                  </a:lnTo>
                  <a:lnTo>
                    <a:pt x="624" y="755"/>
                  </a:lnTo>
                  <a:lnTo>
                    <a:pt x="601" y="773"/>
                  </a:lnTo>
                  <a:lnTo>
                    <a:pt x="573" y="792"/>
                  </a:lnTo>
                  <a:lnTo>
                    <a:pt x="546" y="811"/>
                  </a:lnTo>
                  <a:lnTo>
                    <a:pt x="519" y="829"/>
                  </a:lnTo>
                  <a:lnTo>
                    <a:pt x="496" y="845"/>
                  </a:lnTo>
                  <a:lnTo>
                    <a:pt x="479" y="858"/>
                  </a:lnTo>
                  <a:lnTo>
                    <a:pt x="471" y="867"/>
                  </a:lnTo>
                  <a:lnTo>
                    <a:pt x="466" y="874"/>
                  </a:lnTo>
                  <a:lnTo>
                    <a:pt x="462" y="882"/>
                  </a:lnTo>
                  <a:lnTo>
                    <a:pt x="455" y="890"/>
                  </a:lnTo>
                  <a:lnTo>
                    <a:pt x="447" y="899"/>
                  </a:lnTo>
                  <a:lnTo>
                    <a:pt x="439" y="907"/>
                  </a:lnTo>
                  <a:lnTo>
                    <a:pt x="431" y="914"/>
                  </a:lnTo>
                  <a:lnTo>
                    <a:pt x="423" y="919"/>
                  </a:lnTo>
                  <a:lnTo>
                    <a:pt x="414" y="921"/>
                  </a:lnTo>
                  <a:lnTo>
                    <a:pt x="406" y="922"/>
                  </a:lnTo>
                  <a:lnTo>
                    <a:pt x="398" y="925"/>
                  </a:lnTo>
                  <a:lnTo>
                    <a:pt x="391" y="928"/>
                  </a:lnTo>
                  <a:lnTo>
                    <a:pt x="385" y="932"/>
                  </a:lnTo>
                  <a:lnTo>
                    <a:pt x="378" y="935"/>
                  </a:lnTo>
                  <a:lnTo>
                    <a:pt x="372" y="939"/>
                  </a:lnTo>
                  <a:lnTo>
                    <a:pt x="367" y="943"/>
                  </a:lnTo>
                  <a:lnTo>
                    <a:pt x="363" y="947"/>
                  </a:lnTo>
                  <a:lnTo>
                    <a:pt x="355" y="949"/>
                  </a:lnTo>
                  <a:lnTo>
                    <a:pt x="345" y="944"/>
                  </a:lnTo>
                  <a:lnTo>
                    <a:pt x="337" y="941"/>
                  </a:lnTo>
                  <a:lnTo>
                    <a:pt x="330" y="943"/>
                  </a:lnTo>
                  <a:lnTo>
                    <a:pt x="326" y="949"/>
                  </a:lnTo>
                  <a:lnTo>
                    <a:pt x="318" y="957"/>
                  </a:lnTo>
                  <a:lnTo>
                    <a:pt x="307" y="967"/>
                  </a:lnTo>
                  <a:lnTo>
                    <a:pt x="296" y="978"/>
                  </a:lnTo>
                  <a:lnTo>
                    <a:pt x="281" y="989"/>
                  </a:lnTo>
                  <a:lnTo>
                    <a:pt x="267" y="998"/>
                  </a:lnTo>
                  <a:lnTo>
                    <a:pt x="251" y="1004"/>
                  </a:lnTo>
                  <a:lnTo>
                    <a:pt x="236" y="1007"/>
                  </a:lnTo>
                  <a:lnTo>
                    <a:pt x="220" y="1007"/>
                  </a:lnTo>
                  <a:lnTo>
                    <a:pt x="204" y="1007"/>
                  </a:lnTo>
                  <a:lnTo>
                    <a:pt x="186" y="1005"/>
                  </a:lnTo>
                  <a:lnTo>
                    <a:pt x="170" y="1003"/>
                  </a:lnTo>
                  <a:lnTo>
                    <a:pt x="155" y="997"/>
                  </a:lnTo>
                  <a:lnTo>
                    <a:pt x="142" y="989"/>
                  </a:lnTo>
                  <a:lnTo>
                    <a:pt x="131" y="978"/>
                  </a:lnTo>
                  <a:lnTo>
                    <a:pt x="124" y="962"/>
                  </a:lnTo>
                  <a:lnTo>
                    <a:pt x="120" y="950"/>
                  </a:lnTo>
                  <a:lnTo>
                    <a:pt x="112" y="942"/>
                  </a:lnTo>
                  <a:lnTo>
                    <a:pt x="104" y="936"/>
                  </a:lnTo>
                  <a:lnTo>
                    <a:pt x="97" y="934"/>
                  </a:lnTo>
                  <a:lnTo>
                    <a:pt x="92" y="912"/>
                  </a:lnTo>
                  <a:lnTo>
                    <a:pt x="90" y="896"/>
                  </a:lnTo>
                  <a:lnTo>
                    <a:pt x="89" y="884"/>
                  </a:lnTo>
                  <a:lnTo>
                    <a:pt x="90" y="876"/>
                  </a:lnTo>
                  <a:lnTo>
                    <a:pt x="94" y="864"/>
                  </a:lnTo>
                  <a:lnTo>
                    <a:pt x="101" y="850"/>
                  </a:lnTo>
                  <a:lnTo>
                    <a:pt x="109" y="837"/>
                  </a:lnTo>
                  <a:lnTo>
                    <a:pt x="117" y="823"/>
                  </a:lnTo>
                  <a:lnTo>
                    <a:pt x="125" y="812"/>
                  </a:lnTo>
                  <a:lnTo>
                    <a:pt x="133" y="801"/>
                  </a:lnTo>
                  <a:lnTo>
                    <a:pt x="140" y="793"/>
                  </a:lnTo>
                  <a:lnTo>
                    <a:pt x="145" y="789"/>
                  </a:lnTo>
                  <a:lnTo>
                    <a:pt x="150" y="783"/>
                  </a:lnTo>
                  <a:lnTo>
                    <a:pt x="148" y="781"/>
                  </a:lnTo>
                  <a:lnTo>
                    <a:pt x="143" y="783"/>
                  </a:lnTo>
                  <a:lnTo>
                    <a:pt x="135" y="792"/>
                  </a:lnTo>
                  <a:lnTo>
                    <a:pt x="128" y="800"/>
                  </a:lnTo>
                  <a:lnTo>
                    <a:pt x="117" y="813"/>
                  </a:lnTo>
                  <a:lnTo>
                    <a:pt x="105" y="827"/>
                  </a:lnTo>
                  <a:lnTo>
                    <a:pt x="91" y="843"/>
                  </a:lnTo>
                  <a:lnTo>
                    <a:pt x="77" y="858"/>
                  </a:lnTo>
                  <a:lnTo>
                    <a:pt x="64" y="873"/>
                  </a:lnTo>
                  <a:lnTo>
                    <a:pt x="55" y="887"/>
                  </a:lnTo>
                  <a:lnTo>
                    <a:pt x="49" y="897"/>
                  </a:lnTo>
                  <a:lnTo>
                    <a:pt x="41" y="924"/>
                  </a:lnTo>
                  <a:lnTo>
                    <a:pt x="36" y="937"/>
                  </a:lnTo>
                  <a:lnTo>
                    <a:pt x="28" y="943"/>
                  </a:lnTo>
                  <a:lnTo>
                    <a:pt x="17" y="947"/>
                  </a:lnTo>
                  <a:lnTo>
                    <a:pt x="13" y="948"/>
                  </a:lnTo>
                  <a:lnTo>
                    <a:pt x="7" y="951"/>
                  </a:lnTo>
                  <a:lnTo>
                    <a:pt x="2" y="956"/>
                  </a:lnTo>
                  <a:lnTo>
                    <a:pt x="0" y="963"/>
                  </a:lnTo>
                  <a:lnTo>
                    <a:pt x="11" y="963"/>
                  </a:lnTo>
                  <a:lnTo>
                    <a:pt x="21" y="965"/>
                  </a:lnTo>
                  <a:lnTo>
                    <a:pt x="28" y="969"/>
                  </a:lnTo>
                  <a:lnTo>
                    <a:pt x="32" y="973"/>
                  </a:lnTo>
                  <a:lnTo>
                    <a:pt x="47" y="988"/>
                  </a:lnTo>
                  <a:lnTo>
                    <a:pt x="60" y="1001"/>
                  </a:lnTo>
                  <a:lnTo>
                    <a:pt x="71" y="1013"/>
                  </a:lnTo>
                  <a:lnTo>
                    <a:pt x="83" y="1024"/>
                  </a:lnTo>
                  <a:lnTo>
                    <a:pt x="94" y="1032"/>
                  </a:lnTo>
                  <a:lnTo>
                    <a:pt x="106" y="1038"/>
                  </a:lnTo>
                  <a:lnTo>
                    <a:pt x="120" y="1042"/>
                  </a:lnTo>
                  <a:lnTo>
                    <a:pt x="135" y="1043"/>
                  </a:lnTo>
                  <a:lnTo>
                    <a:pt x="147" y="1046"/>
                  </a:lnTo>
                  <a:lnTo>
                    <a:pt x="162" y="1053"/>
                  </a:lnTo>
                  <a:lnTo>
                    <a:pt x="180" y="1062"/>
                  </a:lnTo>
                  <a:lnTo>
                    <a:pt x="201" y="1071"/>
                  </a:lnTo>
                  <a:lnTo>
                    <a:pt x="226" y="1081"/>
                  </a:lnTo>
                  <a:lnTo>
                    <a:pt x="253" y="1091"/>
                  </a:lnTo>
                  <a:lnTo>
                    <a:pt x="283" y="1098"/>
                  </a:lnTo>
                  <a:lnTo>
                    <a:pt x="318" y="1100"/>
                  </a:lnTo>
                  <a:lnTo>
                    <a:pt x="338" y="1100"/>
                  </a:lnTo>
                  <a:lnTo>
                    <a:pt x="358" y="1100"/>
                  </a:lnTo>
                  <a:lnTo>
                    <a:pt x="378" y="1100"/>
                  </a:lnTo>
                  <a:lnTo>
                    <a:pt x="396" y="1099"/>
                  </a:lnTo>
                  <a:lnTo>
                    <a:pt x="414" y="1099"/>
                  </a:lnTo>
                  <a:lnTo>
                    <a:pt x="432" y="1098"/>
                  </a:lnTo>
                  <a:lnTo>
                    <a:pt x="448" y="1095"/>
                  </a:lnTo>
                  <a:lnTo>
                    <a:pt x="463" y="1093"/>
                  </a:lnTo>
                  <a:lnTo>
                    <a:pt x="478" y="1091"/>
                  </a:lnTo>
                  <a:lnTo>
                    <a:pt x="492" y="1087"/>
                  </a:lnTo>
                  <a:lnTo>
                    <a:pt x="504" y="1084"/>
                  </a:lnTo>
                  <a:lnTo>
                    <a:pt x="516" y="1079"/>
                  </a:lnTo>
                  <a:lnTo>
                    <a:pt x="527" y="1073"/>
                  </a:lnTo>
                  <a:lnTo>
                    <a:pt x="537" y="1068"/>
                  </a:lnTo>
                  <a:lnTo>
                    <a:pt x="546" y="1060"/>
                  </a:lnTo>
                  <a:lnTo>
                    <a:pt x="554" y="1051"/>
                  </a:lnTo>
                  <a:lnTo>
                    <a:pt x="560" y="1045"/>
                  </a:lnTo>
                  <a:lnTo>
                    <a:pt x="564" y="1038"/>
                  </a:lnTo>
                  <a:lnTo>
                    <a:pt x="569" y="1032"/>
                  </a:lnTo>
                  <a:lnTo>
                    <a:pt x="573" y="1026"/>
                  </a:lnTo>
                  <a:lnTo>
                    <a:pt x="578" y="1022"/>
                  </a:lnTo>
                  <a:lnTo>
                    <a:pt x="583" y="1017"/>
                  </a:lnTo>
                  <a:lnTo>
                    <a:pt x="588" y="1013"/>
                  </a:lnTo>
                  <a:lnTo>
                    <a:pt x="594" y="1011"/>
                  </a:lnTo>
                  <a:lnTo>
                    <a:pt x="610" y="1005"/>
                  </a:lnTo>
                  <a:lnTo>
                    <a:pt x="626" y="1000"/>
                  </a:lnTo>
                  <a:lnTo>
                    <a:pt x="643" y="992"/>
                  </a:lnTo>
                  <a:lnTo>
                    <a:pt x="657" y="982"/>
                  </a:lnTo>
                  <a:lnTo>
                    <a:pt x="672" y="974"/>
                  </a:lnTo>
                  <a:lnTo>
                    <a:pt x="685" y="965"/>
                  </a:lnTo>
                  <a:lnTo>
                    <a:pt x="695" y="957"/>
                  </a:lnTo>
                  <a:lnTo>
                    <a:pt x="704" y="950"/>
                  </a:lnTo>
                  <a:lnTo>
                    <a:pt x="715" y="939"/>
                  </a:lnTo>
                  <a:lnTo>
                    <a:pt x="729" y="927"/>
                  </a:lnTo>
                  <a:lnTo>
                    <a:pt x="742" y="914"/>
                  </a:lnTo>
                  <a:lnTo>
                    <a:pt x="755" y="902"/>
                  </a:lnTo>
                  <a:lnTo>
                    <a:pt x="770" y="889"/>
                  </a:lnTo>
                  <a:lnTo>
                    <a:pt x="784" y="876"/>
                  </a:lnTo>
                  <a:lnTo>
                    <a:pt x="799" y="865"/>
                  </a:lnTo>
                  <a:lnTo>
                    <a:pt x="814" y="852"/>
                  </a:lnTo>
                  <a:lnTo>
                    <a:pt x="829" y="841"/>
                  </a:lnTo>
                  <a:lnTo>
                    <a:pt x="844" y="828"/>
                  </a:lnTo>
                  <a:lnTo>
                    <a:pt x="858" y="816"/>
                  </a:lnTo>
                  <a:lnTo>
                    <a:pt x="872" y="806"/>
                  </a:lnTo>
                  <a:lnTo>
                    <a:pt x="886" y="796"/>
                  </a:lnTo>
                  <a:lnTo>
                    <a:pt x="898" y="785"/>
                  </a:lnTo>
                  <a:lnTo>
                    <a:pt x="911" y="776"/>
                  </a:lnTo>
                  <a:lnTo>
                    <a:pt x="922" y="768"/>
                  </a:lnTo>
                  <a:lnTo>
                    <a:pt x="933" y="755"/>
                  </a:lnTo>
                  <a:lnTo>
                    <a:pt x="942" y="743"/>
                  </a:lnTo>
                  <a:lnTo>
                    <a:pt x="949" y="730"/>
                  </a:lnTo>
                  <a:lnTo>
                    <a:pt x="955" y="717"/>
                  </a:lnTo>
                  <a:lnTo>
                    <a:pt x="959" y="706"/>
                  </a:lnTo>
                  <a:lnTo>
                    <a:pt x="963" y="694"/>
                  </a:lnTo>
                  <a:lnTo>
                    <a:pt x="965" y="684"/>
                  </a:lnTo>
                  <a:lnTo>
                    <a:pt x="966" y="674"/>
                  </a:lnTo>
                  <a:lnTo>
                    <a:pt x="967" y="663"/>
                  </a:lnTo>
                  <a:lnTo>
                    <a:pt x="971" y="654"/>
                  </a:lnTo>
                  <a:lnTo>
                    <a:pt x="974" y="644"/>
                  </a:lnTo>
                  <a:lnTo>
                    <a:pt x="979" y="632"/>
                  </a:lnTo>
                  <a:lnTo>
                    <a:pt x="985" y="622"/>
                  </a:lnTo>
                  <a:lnTo>
                    <a:pt x="990" y="609"/>
                  </a:lnTo>
                  <a:lnTo>
                    <a:pt x="997" y="596"/>
                  </a:lnTo>
                  <a:lnTo>
                    <a:pt x="1004" y="581"/>
                  </a:lnTo>
                  <a:lnTo>
                    <a:pt x="1017" y="553"/>
                  </a:lnTo>
                  <a:lnTo>
                    <a:pt x="1034" y="509"/>
                  </a:lnTo>
                  <a:lnTo>
                    <a:pt x="1054" y="455"/>
                  </a:lnTo>
                  <a:lnTo>
                    <a:pt x="1072" y="391"/>
                  </a:lnTo>
                  <a:lnTo>
                    <a:pt x="1087" y="323"/>
                  </a:lnTo>
                  <a:lnTo>
                    <a:pt x="1095" y="254"/>
                  </a:lnTo>
                  <a:lnTo>
                    <a:pt x="1095" y="186"/>
                  </a:lnTo>
                  <a:lnTo>
                    <a:pt x="1084" y="124"/>
                  </a:lnTo>
                  <a:close/>
                </a:path>
              </a:pathLst>
            </a:custGeom>
            <a:solidFill>
              <a:srgbClr val="8EE07A"/>
            </a:solidFill>
            <a:ln w="9525">
              <a:noFill/>
              <a:round/>
              <a:headEnd/>
              <a:tailEnd/>
            </a:ln>
          </p:spPr>
          <p:txBody>
            <a:bodyPr/>
            <a:lstStyle/>
            <a:p>
              <a:endParaRPr lang="en-US">
                <a:latin typeface="Arial" charset="0"/>
              </a:endParaRPr>
            </a:p>
          </p:txBody>
        </p:sp>
        <p:sp>
          <p:nvSpPr>
            <p:cNvPr id="8311" name="Freeform 164"/>
            <p:cNvSpPr>
              <a:spLocks/>
            </p:cNvSpPr>
            <p:nvPr/>
          </p:nvSpPr>
          <p:spPr bwMode="auto">
            <a:xfrm>
              <a:off x="3529" y="2627"/>
              <a:ext cx="135" cy="500"/>
            </a:xfrm>
            <a:custGeom>
              <a:avLst/>
              <a:gdLst>
                <a:gd name="T0" fmla="*/ 17 w 270"/>
                <a:gd name="T1" fmla="*/ 0 h 1000"/>
                <a:gd name="T2" fmla="*/ 15 w 270"/>
                <a:gd name="T3" fmla="*/ 1 h 1000"/>
                <a:gd name="T4" fmla="*/ 14 w 270"/>
                <a:gd name="T5" fmla="*/ 1 h 1000"/>
                <a:gd name="T6" fmla="*/ 13 w 270"/>
                <a:gd name="T7" fmla="*/ 2 h 1000"/>
                <a:gd name="T8" fmla="*/ 12 w 270"/>
                <a:gd name="T9" fmla="*/ 3 h 1000"/>
                <a:gd name="T10" fmla="*/ 11 w 270"/>
                <a:gd name="T11" fmla="*/ 5 h 1000"/>
                <a:gd name="T12" fmla="*/ 10 w 270"/>
                <a:gd name="T13" fmla="*/ 6 h 1000"/>
                <a:gd name="T14" fmla="*/ 9 w 270"/>
                <a:gd name="T15" fmla="*/ 8 h 1000"/>
                <a:gd name="T16" fmla="*/ 9 w 270"/>
                <a:gd name="T17" fmla="*/ 10 h 1000"/>
                <a:gd name="T18" fmla="*/ 9 w 270"/>
                <a:gd name="T19" fmla="*/ 13 h 1000"/>
                <a:gd name="T20" fmla="*/ 9 w 270"/>
                <a:gd name="T21" fmla="*/ 17 h 1000"/>
                <a:gd name="T22" fmla="*/ 8 w 270"/>
                <a:gd name="T23" fmla="*/ 21 h 1000"/>
                <a:gd name="T24" fmla="*/ 7 w 270"/>
                <a:gd name="T25" fmla="*/ 26 h 1000"/>
                <a:gd name="T26" fmla="*/ 5 w 270"/>
                <a:gd name="T27" fmla="*/ 30 h 1000"/>
                <a:gd name="T28" fmla="*/ 4 w 270"/>
                <a:gd name="T29" fmla="*/ 33 h 1000"/>
                <a:gd name="T30" fmla="*/ 3 w 270"/>
                <a:gd name="T31" fmla="*/ 36 h 1000"/>
                <a:gd name="T32" fmla="*/ 2 w 270"/>
                <a:gd name="T33" fmla="*/ 37 h 1000"/>
                <a:gd name="T34" fmla="*/ 2 w 270"/>
                <a:gd name="T35" fmla="*/ 37 h 1000"/>
                <a:gd name="T36" fmla="*/ 2 w 270"/>
                <a:gd name="T37" fmla="*/ 38 h 1000"/>
                <a:gd name="T38" fmla="*/ 1 w 270"/>
                <a:gd name="T39" fmla="*/ 39 h 1000"/>
                <a:gd name="T40" fmla="*/ 1 w 270"/>
                <a:gd name="T41" fmla="*/ 40 h 1000"/>
                <a:gd name="T42" fmla="*/ 1 w 270"/>
                <a:gd name="T43" fmla="*/ 40 h 1000"/>
                <a:gd name="T44" fmla="*/ 1 w 270"/>
                <a:gd name="T45" fmla="*/ 41 h 1000"/>
                <a:gd name="T46" fmla="*/ 1 w 270"/>
                <a:gd name="T47" fmla="*/ 41 h 1000"/>
                <a:gd name="T48" fmla="*/ 1 w 270"/>
                <a:gd name="T49" fmla="*/ 42 h 1000"/>
                <a:gd name="T50" fmla="*/ 1 w 270"/>
                <a:gd name="T51" fmla="*/ 43 h 1000"/>
                <a:gd name="T52" fmla="*/ 1 w 270"/>
                <a:gd name="T53" fmla="*/ 43 h 1000"/>
                <a:gd name="T54" fmla="*/ 1 w 270"/>
                <a:gd name="T55" fmla="*/ 44 h 1000"/>
                <a:gd name="T56" fmla="*/ 1 w 270"/>
                <a:gd name="T57" fmla="*/ 45 h 1000"/>
                <a:gd name="T58" fmla="*/ 1 w 270"/>
                <a:gd name="T59" fmla="*/ 46 h 1000"/>
                <a:gd name="T60" fmla="*/ 1 w 270"/>
                <a:gd name="T61" fmla="*/ 45 h 1000"/>
                <a:gd name="T62" fmla="*/ 1 w 270"/>
                <a:gd name="T63" fmla="*/ 45 h 1000"/>
                <a:gd name="T64" fmla="*/ 1 w 270"/>
                <a:gd name="T65" fmla="*/ 46 h 1000"/>
                <a:gd name="T66" fmla="*/ 1 w 270"/>
                <a:gd name="T67" fmla="*/ 46 h 1000"/>
                <a:gd name="T68" fmla="*/ 1 w 270"/>
                <a:gd name="T69" fmla="*/ 50 h 1000"/>
                <a:gd name="T70" fmla="*/ 0 w 270"/>
                <a:gd name="T71" fmla="*/ 54 h 1000"/>
                <a:gd name="T72" fmla="*/ 0 w 270"/>
                <a:gd name="T73" fmla="*/ 59 h 1000"/>
                <a:gd name="T74" fmla="*/ 1 w 270"/>
                <a:gd name="T75" fmla="*/ 63 h 1000"/>
                <a:gd name="T76" fmla="*/ 17 w 270"/>
                <a:gd name="T77" fmla="*/ 63 h 1000"/>
                <a:gd name="T78" fmla="*/ 17 w 270"/>
                <a:gd name="T79" fmla="*/ 1 h 1000"/>
                <a:gd name="T80" fmla="*/ 17 w 270"/>
                <a:gd name="T81" fmla="*/ 0 h 1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1000"/>
                <a:gd name="T125" fmla="*/ 270 w 270"/>
                <a:gd name="T126" fmla="*/ 1000 h 1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1000">
                  <a:moveTo>
                    <a:pt x="270" y="0"/>
                  </a:moveTo>
                  <a:lnTo>
                    <a:pt x="252" y="5"/>
                  </a:lnTo>
                  <a:lnTo>
                    <a:pt x="232" y="15"/>
                  </a:lnTo>
                  <a:lnTo>
                    <a:pt x="213" y="29"/>
                  </a:lnTo>
                  <a:lnTo>
                    <a:pt x="194" y="46"/>
                  </a:lnTo>
                  <a:lnTo>
                    <a:pt x="178" y="67"/>
                  </a:lnTo>
                  <a:lnTo>
                    <a:pt x="163" y="91"/>
                  </a:lnTo>
                  <a:lnTo>
                    <a:pt x="153" y="118"/>
                  </a:lnTo>
                  <a:lnTo>
                    <a:pt x="147" y="145"/>
                  </a:lnTo>
                  <a:lnTo>
                    <a:pt x="154" y="199"/>
                  </a:lnTo>
                  <a:lnTo>
                    <a:pt x="148" y="264"/>
                  </a:lnTo>
                  <a:lnTo>
                    <a:pt x="133" y="334"/>
                  </a:lnTo>
                  <a:lnTo>
                    <a:pt x="112" y="404"/>
                  </a:lnTo>
                  <a:lnTo>
                    <a:pt x="89" y="469"/>
                  </a:lnTo>
                  <a:lnTo>
                    <a:pt x="69" y="523"/>
                  </a:lnTo>
                  <a:lnTo>
                    <a:pt x="53" y="561"/>
                  </a:lnTo>
                  <a:lnTo>
                    <a:pt x="46" y="577"/>
                  </a:lnTo>
                  <a:lnTo>
                    <a:pt x="39" y="591"/>
                  </a:lnTo>
                  <a:lnTo>
                    <a:pt x="33" y="604"/>
                  </a:lnTo>
                  <a:lnTo>
                    <a:pt x="27" y="615"/>
                  </a:lnTo>
                  <a:lnTo>
                    <a:pt x="23" y="626"/>
                  </a:lnTo>
                  <a:lnTo>
                    <a:pt x="18" y="636"/>
                  </a:lnTo>
                  <a:lnTo>
                    <a:pt x="15" y="645"/>
                  </a:lnTo>
                  <a:lnTo>
                    <a:pt x="11" y="656"/>
                  </a:lnTo>
                  <a:lnTo>
                    <a:pt x="10" y="665"/>
                  </a:lnTo>
                  <a:lnTo>
                    <a:pt x="12" y="677"/>
                  </a:lnTo>
                  <a:lnTo>
                    <a:pt x="16" y="683"/>
                  </a:lnTo>
                  <a:lnTo>
                    <a:pt x="13" y="690"/>
                  </a:lnTo>
                  <a:lnTo>
                    <a:pt x="1" y="706"/>
                  </a:lnTo>
                  <a:lnTo>
                    <a:pt x="3" y="721"/>
                  </a:lnTo>
                  <a:lnTo>
                    <a:pt x="13" y="715"/>
                  </a:lnTo>
                  <a:lnTo>
                    <a:pt x="15" y="718"/>
                  </a:lnTo>
                  <a:lnTo>
                    <a:pt x="12" y="724"/>
                  </a:lnTo>
                  <a:lnTo>
                    <a:pt x="13" y="726"/>
                  </a:lnTo>
                  <a:lnTo>
                    <a:pt x="5" y="786"/>
                  </a:lnTo>
                  <a:lnTo>
                    <a:pt x="0" y="857"/>
                  </a:lnTo>
                  <a:lnTo>
                    <a:pt x="0" y="932"/>
                  </a:lnTo>
                  <a:lnTo>
                    <a:pt x="8" y="1000"/>
                  </a:lnTo>
                  <a:lnTo>
                    <a:pt x="270" y="1000"/>
                  </a:lnTo>
                  <a:lnTo>
                    <a:pt x="270" y="1"/>
                  </a:lnTo>
                  <a:lnTo>
                    <a:pt x="270" y="0"/>
                  </a:lnTo>
                  <a:close/>
                </a:path>
              </a:pathLst>
            </a:custGeom>
            <a:solidFill>
              <a:srgbClr val="8EE07A"/>
            </a:solidFill>
            <a:ln w="9525">
              <a:noFill/>
              <a:round/>
              <a:headEnd/>
              <a:tailEnd/>
            </a:ln>
          </p:spPr>
          <p:txBody>
            <a:bodyPr/>
            <a:lstStyle/>
            <a:p>
              <a:endParaRPr lang="en-US">
                <a:latin typeface="Arial" charset="0"/>
              </a:endParaRPr>
            </a:p>
          </p:txBody>
        </p:sp>
        <p:sp>
          <p:nvSpPr>
            <p:cNvPr id="8312" name="Freeform 165"/>
            <p:cNvSpPr>
              <a:spLocks/>
            </p:cNvSpPr>
            <p:nvPr/>
          </p:nvSpPr>
          <p:spPr bwMode="auto">
            <a:xfrm>
              <a:off x="3212" y="3090"/>
              <a:ext cx="62" cy="69"/>
            </a:xfrm>
            <a:custGeom>
              <a:avLst/>
              <a:gdLst>
                <a:gd name="T0" fmla="*/ 0 w 126"/>
                <a:gd name="T1" fmla="*/ 0 h 139"/>
                <a:gd name="T2" fmla="*/ 2 w 126"/>
                <a:gd name="T3" fmla="*/ 4 h 139"/>
                <a:gd name="T4" fmla="*/ 7 w 126"/>
                <a:gd name="T5" fmla="*/ 8 h 139"/>
                <a:gd name="T6" fmla="*/ 7 w 126"/>
                <a:gd name="T7" fmla="*/ 8 h 139"/>
                <a:gd name="T8" fmla="*/ 1 w 126"/>
                <a:gd name="T9" fmla="*/ 6 h 139"/>
                <a:gd name="T10" fmla="*/ 0 w 126"/>
                <a:gd name="T11" fmla="*/ 0 h 139"/>
                <a:gd name="T12" fmla="*/ 0 60000 65536"/>
                <a:gd name="T13" fmla="*/ 0 60000 65536"/>
                <a:gd name="T14" fmla="*/ 0 60000 65536"/>
                <a:gd name="T15" fmla="*/ 0 60000 65536"/>
                <a:gd name="T16" fmla="*/ 0 60000 65536"/>
                <a:gd name="T17" fmla="*/ 0 60000 65536"/>
                <a:gd name="T18" fmla="*/ 0 w 126"/>
                <a:gd name="T19" fmla="*/ 0 h 139"/>
                <a:gd name="T20" fmla="*/ 126 w 12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26" h="139">
                  <a:moveTo>
                    <a:pt x="0" y="0"/>
                  </a:moveTo>
                  <a:lnTo>
                    <a:pt x="38" y="76"/>
                  </a:lnTo>
                  <a:lnTo>
                    <a:pt x="126" y="136"/>
                  </a:lnTo>
                  <a:lnTo>
                    <a:pt x="114" y="139"/>
                  </a:lnTo>
                  <a:lnTo>
                    <a:pt x="27" y="98"/>
                  </a:lnTo>
                  <a:lnTo>
                    <a:pt x="0" y="0"/>
                  </a:lnTo>
                  <a:close/>
                </a:path>
              </a:pathLst>
            </a:custGeom>
            <a:solidFill>
              <a:srgbClr val="33B233"/>
            </a:solidFill>
            <a:ln w="9525">
              <a:noFill/>
              <a:round/>
              <a:headEnd/>
              <a:tailEnd/>
            </a:ln>
          </p:spPr>
          <p:txBody>
            <a:bodyPr/>
            <a:lstStyle/>
            <a:p>
              <a:endParaRPr lang="en-US">
                <a:latin typeface="Arial" charset="0"/>
              </a:endParaRPr>
            </a:p>
          </p:txBody>
        </p:sp>
        <p:sp>
          <p:nvSpPr>
            <p:cNvPr id="8313" name="Freeform 166"/>
            <p:cNvSpPr>
              <a:spLocks/>
            </p:cNvSpPr>
            <p:nvPr/>
          </p:nvSpPr>
          <p:spPr bwMode="auto">
            <a:xfrm>
              <a:off x="3027" y="2827"/>
              <a:ext cx="204" cy="210"/>
            </a:xfrm>
            <a:custGeom>
              <a:avLst/>
              <a:gdLst>
                <a:gd name="T0" fmla="*/ 5 w 408"/>
                <a:gd name="T1" fmla="*/ 26 h 419"/>
                <a:gd name="T2" fmla="*/ 6 w 408"/>
                <a:gd name="T3" fmla="*/ 24 h 419"/>
                <a:gd name="T4" fmla="*/ 9 w 408"/>
                <a:gd name="T5" fmla="*/ 22 h 419"/>
                <a:gd name="T6" fmla="*/ 12 w 408"/>
                <a:gd name="T7" fmla="*/ 21 h 419"/>
                <a:gd name="T8" fmla="*/ 14 w 408"/>
                <a:gd name="T9" fmla="*/ 19 h 419"/>
                <a:gd name="T10" fmla="*/ 18 w 408"/>
                <a:gd name="T11" fmla="*/ 18 h 419"/>
                <a:gd name="T12" fmla="*/ 21 w 408"/>
                <a:gd name="T13" fmla="*/ 17 h 419"/>
                <a:gd name="T14" fmla="*/ 24 w 408"/>
                <a:gd name="T15" fmla="*/ 16 h 419"/>
                <a:gd name="T16" fmla="*/ 26 w 408"/>
                <a:gd name="T17" fmla="*/ 15 h 419"/>
                <a:gd name="T18" fmla="*/ 26 w 408"/>
                <a:gd name="T19" fmla="*/ 15 h 419"/>
                <a:gd name="T20" fmla="*/ 25 w 408"/>
                <a:gd name="T21" fmla="*/ 14 h 419"/>
                <a:gd name="T22" fmla="*/ 24 w 408"/>
                <a:gd name="T23" fmla="*/ 14 h 419"/>
                <a:gd name="T24" fmla="*/ 23 w 408"/>
                <a:gd name="T25" fmla="*/ 14 h 419"/>
                <a:gd name="T26" fmla="*/ 22 w 408"/>
                <a:gd name="T27" fmla="*/ 13 h 419"/>
                <a:gd name="T28" fmla="*/ 22 w 408"/>
                <a:gd name="T29" fmla="*/ 11 h 419"/>
                <a:gd name="T30" fmla="*/ 22 w 408"/>
                <a:gd name="T31" fmla="*/ 9 h 419"/>
                <a:gd name="T32" fmla="*/ 22 w 408"/>
                <a:gd name="T33" fmla="*/ 8 h 419"/>
                <a:gd name="T34" fmla="*/ 23 w 408"/>
                <a:gd name="T35" fmla="*/ 6 h 419"/>
                <a:gd name="T36" fmla="*/ 23 w 408"/>
                <a:gd name="T37" fmla="*/ 5 h 419"/>
                <a:gd name="T38" fmla="*/ 23 w 408"/>
                <a:gd name="T39" fmla="*/ 4 h 419"/>
                <a:gd name="T40" fmla="*/ 22 w 408"/>
                <a:gd name="T41" fmla="*/ 3 h 419"/>
                <a:gd name="T42" fmla="*/ 21 w 408"/>
                <a:gd name="T43" fmla="*/ 3 h 419"/>
                <a:gd name="T44" fmla="*/ 20 w 408"/>
                <a:gd name="T45" fmla="*/ 3 h 419"/>
                <a:gd name="T46" fmla="*/ 19 w 408"/>
                <a:gd name="T47" fmla="*/ 3 h 419"/>
                <a:gd name="T48" fmla="*/ 19 w 408"/>
                <a:gd name="T49" fmla="*/ 3 h 419"/>
                <a:gd name="T50" fmla="*/ 18 w 408"/>
                <a:gd name="T51" fmla="*/ 3 h 419"/>
                <a:gd name="T52" fmla="*/ 18 w 408"/>
                <a:gd name="T53" fmla="*/ 3 h 419"/>
                <a:gd name="T54" fmla="*/ 17 w 408"/>
                <a:gd name="T55" fmla="*/ 3 h 419"/>
                <a:gd name="T56" fmla="*/ 15 w 408"/>
                <a:gd name="T57" fmla="*/ 3 h 419"/>
                <a:gd name="T58" fmla="*/ 14 w 408"/>
                <a:gd name="T59" fmla="*/ 2 h 419"/>
                <a:gd name="T60" fmla="*/ 14 w 408"/>
                <a:gd name="T61" fmla="*/ 1 h 419"/>
                <a:gd name="T62" fmla="*/ 13 w 408"/>
                <a:gd name="T63" fmla="*/ 1 h 419"/>
                <a:gd name="T64" fmla="*/ 13 w 408"/>
                <a:gd name="T65" fmla="*/ 0 h 419"/>
                <a:gd name="T66" fmla="*/ 12 w 408"/>
                <a:gd name="T67" fmla="*/ 1 h 419"/>
                <a:gd name="T68" fmla="*/ 12 w 408"/>
                <a:gd name="T69" fmla="*/ 1 h 419"/>
                <a:gd name="T70" fmla="*/ 11 w 408"/>
                <a:gd name="T71" fmla="*/ 1 h 419"/>
                <a:gd name="T72" fmla="*/ 10 w 408"/>
                <a:gd name="T73" fmla="*/ 2 h 419"/>
                <a:gd name="T74" fmla="*/ 10 w 408"/>
                <a:gd name="T75" fmla="*/ 3 h 419"/>
                <a:gd name="T76" fmla="*/ 9 w 408"/>
                <a:gd name="T77" fmla="*/ 3 h 419"/>
                <a:gd name="T78" fmla="*/ 8 w 408"/>
                <a:gd name="T79" fmla="*/ 3 h 419"/>
                <a:gd name="T80" fmla="*/ 7 w 408"/>
                <a:gd name="T81" fmla="*/ 2 h 419"/>
                <a:gd name="T82" fmla="*/ 6 w 408"/>
                <a:gd name="T83" fmla="*/ 2 h 419"/>
                <a:gd name="T84" fmla="*/ 6 w 408"/>
                <a:gd name="T85" fmla="*/ 2 h 419"/>
                <a:gd name="T86" fmla="*/ 6 w 408"/>
                <a:gd name="T87" fmla="*/ 3 h 419"/>
                <a:gd name="T88" fmla="*/ 6 w 408"/>
                <a:gd name="T89" fmla="*/ 3 h 419"/>
                <a:gd name="T90" fmla="*/ 5 w 408"/>
                <a:gd name="T91" fmla="*/ 4 h 419"/>
                <a:gd name="T92" fmla="*/ 5 w 408"/>
                <a:gd name="T93" fmla="*/ 4 h 419"/>
                <a:gd name="T94" fmla="*/ 3 w 408"/>
                <a:gd name="T95" fmla="*/ 3 h 419"/>
                <a:gd name="T96" fmla="*/ 3 w 408"/>
                <a:gd name="T97" fmla="*/ 3 h 419"/>
                <a:gd name="T98" fmla="*/ 3 w 408"/>
                <a:gd name="T99" fmla="*/ 3 h 419"/>
                <a:gd name="T100" fmla="*/ 3 w 408"/>
                <a:gd name="T101" fmla="*/ 3 h 419"/>
                <a:gd name="T102" fmla="*/ 2 w 408"/>
                <a:gd name="T103" fmla="*/ 3 h 419"/>
                <a:gd name="T104" fmla="*/ 2 w 408"/>
                <a:gd name="T105" fmla="*/ 3 h 419"/>
                <a:gd name="T106" fmla="*/ 1 w 408"/>
                <a:gd name="T107" fmla="*/ 4 h 419"/>
                <a:gd name="T108" fmla="*/ 1 w 408"/>
                <a:gd name="T109" fmla="*/ 6 h 419"/>
                <a:gd name="T110" fmla="*/ 1 w 408"/>
                <a:gd name="T111" fmla="*/ 7 h 419"/>
                <a:gd name="T112" fmla="*/ 0 w 408"/>
                <a:gd name="T113" fmla="*/ 9 h 419"/>
                <a:gd name="T114" fmla="*/ 1 w 408"/>
                <a:gd name="T115" fmla="*/ 10 h 419"/>
                <a:gd name="T116" fmla="*/ 1 w 408"/>
                <a:gd name="T117" fmla="*/ 13 h 419"/>
                <a:gd name="T118" fmla="*/ 2 w 408"/>
                <a:gd name="T119" fmla="*/ 16 h 419"/>
                <a:gd name="T120" fmla="*/ 3 w 408"/>
                <a:gd name="T121" fmla="*/ 20 h 419"/>
                <a:gd name="T122" fmla="*/ 3 w 408"/>
                <a:gd name="T123" fmla="*/ 25 h 4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8"/>
                <a:gd name="T187" fmla="*/ 0 h 419"/>
                <a:gd name="T188" fmla="*/ 408 w 408"/>
                <a:gd name="T189" fmla="*/ 419 h 4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8" h="419">
                  <a:moveTo>
                    <a:pt x="59" y="419"/>
                  </a:moveTo>
                  <a:lnTo>
                    <a:pt x="72" y="403"/>
                  </a:lnTo>
                  <a:lnTo>
                    <a:pt x="87" y="387"/>
                  </a:lnTo>
                  <a:lnTo>
                    <a:pt x="103" y="373"/>
                  </a:lnTo>
                  <a:lnTo>
                    <a:pt x="120" y="359"/>
                  </a:lnTo>
                  <a:lnTo>
                    <a:pt x="139" y="346"/>
                  </a:lnTo>
                  <a:lnTo>
                    <a:pt x="158" y="334"/>
                  </a:lnTo>
                  <a:lnTo>
                    <a:pt x="179" y="321"/>
                  </a:lnTo>
                  <a:lnTo>
                    <a:pt x="202" y="311"/>
                  </a:lnTo>
                  <a:lnTo>
                    <a:pt x="224" y="300"/>
                  </a:lnTo>
                  <a:lnTo>
                    <a:pt x="248" y="290"/>
                  </a:lnTo>
                  <a:lnTo>
                    <a:pt x="273" y="280"/>
                  </a:lnTo>
                  <a:lnTo>
                    <a:pt x="299" y="271"/>
                  </a:lnTo>
                  <a:lnTo>
                    <a:pt x="324" y="261"/>
                  </a:lnTo>
                  <a:lnTo>
                    <a:pt x="350" y="252"/>
                  </a:lnTo>
                  <a:lnTo>
                    <a:pt x="378" y="244"/>
                  </a:lnTo>
                  <a:lnTo>
                    <a:pt x="406" y="235"/>
                  </a:lnTo>
                  <a:lnTo>
                    <a:pt x="406" y="232"/>
                  </a:lnTo>
                  <a:lnTo>
                    <a:pt x="407" y="228"/>
                  </a:lnTo>
                  <a:lnTo>
                    <a:pt x="407" y="225"/>
                  </a:lnTo>
                  <a:lnTo>
                    <a:pt x="408" y="221"/>
                  </a:lnTo>
                  <a:lnTo>
                    <a:pt x="398" y="220"/>
                  </a:lnTo>
                  <a:lnTo>
                    <a:pt x="387" y="218"/>
                  </a:lnTo>
                  <a:lnTo>
                    <a:pt x="378" y="215"/>
                  </a:lnTo>
                  <a:lnTo>
                    <a:pt x="369" y="212"/>
                  </a:lnTo>
                  <a:lnTo>
                    <a:pt x="362" y="210"/>
                  </a:lnTo>
                  <a:lnTo>
                    <a:pt x="355" y="206"/>
                  </a:lnTo>
                  <a:lnTo>
                    <a:pt x="350" y="203"/>
                  </a:lnTo>
                  <a:lnTo>
                    <a:pt x="348" y="200"/>
                  </a:lnTo>
                  <a:lnTo>
                    <a:pt x="342" y="173"/>
                  </a:lnTo>
                  <a:lnTo>
                    <a:pt x="339" y="151"/>
                  </a:lnTo>
                  <a:lnTo>
                    <a:pt x="337" y="135"/>
                  </a:lnTo>
                  <a:lnTo>
                    <a:pt x="337" y="123"/>
                  </a:lnTo>
                  <a:lnTo>
                    <a:pt x="340" y="113"/>
                  </a:lnTo>
                  <a:lnTo>
                    <a:pt x="348" y="103"/>
                  </a:lnTo>
                  <a:lnTo>
                    <a:pt x="356" y="91"/>
                  </a:lnTo>
                  <a:lnTo>
                    <a:pt x="361" y="79"/>
                  </a:lnTo>
                  <a:lnTo>
                    <a:pt x="361" y="68"/>
                  </a:lnTo>
                  <a:lnTo>
                    <a:pt x="359" y="58"/>
                  </a:lnTo>
                  <a:lnTo>
                    <a:pt x="353" y="50"/>
                  </a:lnTo>
                  <a:lnTo>
                    <a:pt x="345" y="43"/>
                  </a:lnTo>
                  <a:lnTo>
                    <a:pt x="338" y="39"/>
                  </a:lnTo>
                  <a:lnTo>
                    <a:pt x="331" y="37"/>
                  </a:lnTo>
                  <a:lnTo>
                    <a:pt x="324" y="37"/>
                  </a:lnTo>
                  <a:lnTo>
                    <a:pt x="317" y="37"/>
                  </a:lnTo>
                  <a:lnTo>
                    <a:pt x="311" y="38"/>
                  </a:lnTo>
                  <a:lnTo>
                    <a:pt x="307" y="39"/>
                  </a:lnTo>
                  <a:lnTo>
                    <a:pt x="302" y="40"/>
                  </a:lnTo>
                  <a:lnTo>
                    <a:pt x="300" y="41"/>
                  </a:lnTo>
                  <a:lnTo>
                    <a:pt x="295" y="41"/>
                  </a:lnTo>
                  <a:lnTo>
                    <a:pt x="289" y="39"/>
                  </a:lnTo>
                  <a:lnTo>
                    <a:pt x="285" y="38"/>
                  </a:lnTo>
                  <a:lnTo>
                    <a:pt x="279" y="38"/>
                  </a:lnTo>
                  <a:lnTo>
                    <a:pt x="273" y="40"/>
                  </a:lnTo>
                  <a:lnTo>
                    <a:pt x="266" y="44"/>
                  </a:lnTo>
                  <a:lnTo>
                    <a:pt x="262" y="48"/>
                  </a:lnTo>
                  <a:lnTo>
                    <a:pt x="259" y="50"/>
                  </a:lnTo>
                  <a:lnTo>
                    <a:pt x="253" y="40"/>
                  </a:lnTo>
                  <a:lnTo>
                    <a:pt x="244" y="31"/>
                  </a:lnTo>
                  <a:lnTo>
                    <a:pt x="238" y="23"/>
                  </a:lnTo>
                  <a:lnTo>
                    <a:pt x="231" y="15"/>
                  </a:lnTo>
                  <a:lnTo>
                    <a:pt x="224" y="9"/>
                  </a:lnTo>
                  <a:lnTo>
                    <a:pt x="218" y="5"/>
                  </a:lnTo>
                  <a:lnTo>
                    <a:pt x="215" y="1"/>
                  </a:lnTo>
                  <a:lnTo>
                    <a:pt x="211" y="0"/>
                  </a:lnTo>
                  <a:lnTo>
                    <a:pt x="205" y="0"/>
                  </a:lnTo>
                  <a:lnTo>
                    <a:pt x="197" y="0"/>
                  </a:lnTo>
                  <a:lnTo>
                    <a:pt x="189" y="1"/>
                  </a:lnTo>
                  <a:lnTo>
                    <a:pt x="182" y="3"/>
                  </a:lnTo>
                  <a:lnTo>
                    <a:pt x="179" y="6"/>
                  </a:lnTo>
                  <a:lnTo>
                    <a:pt x="173" y="10"/>
                  </a:lnTo>
                  <a:lnTo>
                    <a:pt x="168" y="16"/>
                  </a:lnTo>
                  <a:lnTo>
                    <a:pt x="163" y="22"/>
                  </a:lnTo>
                  <a:lnTo>
                    <a:pt x="157" y="28"/>
                  </a:lnTo>
                  <a:lnTo>
                    <a:pt x="151" y="33"/>
                  </a:lnTo>
                  <a:lnTo>
                    <a:pt x="148" y="38"/>
                  </a:lnTo>
                  <a:lnTo>
                    <a:pt x="145" y="40"/>
                  </a:lnTo>
                  <a:lnTo>
                    <a:pt x="140" y="38"/>
                  </a:lnTo>
                  <a:lnTo>
                    <a:pt x="134" y="37"/>
                  </a:lnTo>
                  <a:lnTo>
                    <a:pt x="128" y="35"/>
                  </a:lnTo>
                  <a:lnTo>
                    <a:pt x="124" y="32"/>
                  </a:lnTo>
                  <a:lnTo>
                    <a:pt x="119" y="31"/>
                  </a:lnTo>
                  <a:lnTo>
                    <a:pt x="114" y="30"/>
                  </a:lnTo>
                  <a:lnTo>
                    <a:pt x="111" y="29"/>
                  </a:lnTo>
                  <a:lnTo>
                    <a:pt x="107" y="29"/>
                  </a:lnTo>
                  <a:lnTo>
                    <a:pt x="102" y="31"/>
                  </a:lnTo>
                  <a:lnTo>
                    <a:pt x="96" y="33"/>
                  </a:lnTo>
                  <a:lnTo>
                    <a:pt x="91" y="37"/>
                  </a:lnTo>
                  <a:lnTo>
                    <a:pt x="88" y="41"/>
                  </a:lnTo>
                  <a:lnTo>
                    <a:pt x="84" y="46"/>
                  </a:lnTo>
                  <a:lnTo>
                    <a:pt x="81" y="51"/>
                  </a:lnTo>
                  <a:lnTo>
                    <a:pt x="79" y="55"/>
                  </a:lnTo>
                  <a:lnTo>
                    <a:pt x="77" y="56"/>
                  </a:lnTo>
                  <a:lnTo>
                    <a:pt x="72" y="53"/>
                  </a:lnTo>
                  <a:lnTo>
                    <a:pt x="65" y="50"/>
                  </a:lnTo>
                  <a:lnTo>
                    <a:pt x="60" y="46"/>
                  </a:lnTo>
                  <a:lnTo>
                    <a:pt x="54" y="43"/>
                  </a:lnTo>
                  <a:lnTo>
                    <a:pt x="51" y="40"/>
                  </a:lnTo>
                  <a:lnTo>
                    <a:pt x="46" y="38"/>
                  </a:lnTo>
                  <a:lnTo>
                    <a:pt x="44" y="37"/>
                  </a:lnTo>
                  <a:lnTo>
                    <a:pt x="42" y="37"/>
                  </a:lnTo>
                  <a:lnTo>
                    <a:pt x="37" y="37"/>
                  </a:lnTo>
                  <a:lnTo>
                    <a:pt x="33" y="39"/>
                  </a:lnTo>
                  <a:lnTo>
                    <a:pt x="27" y="41"/>
                  </a:lnTo>
                  <a:lnTo>
                    <a:pt x="22" y="43"/>
                  </a:lnTo>
                  <a:lnTo>
                    <a:pt x="18" y="47"/>
                  </a:lnTo>
                  <a:lnTo>
                    <a:pt x="11" y="55"/>
                  </a:lnTo>
                  <a:lnTo>
                    <a:pt x="5" y="64"/>
                  </a:lnTo>
                  <a:lnTo>
                    <a:pt x="3" y="70"/>
                  </a:lnTo>
                  <a:lnTo>
                    <a:pt x="1" y="83"/>
                  </a:lnTo>
                  <a:lnTo>
                    <a:pt x="1" y="97"/>
                  </a:lnTo>
                  <a:lnTo>
                    <a:pt x="3" y="109"/>
                  </a:lnTo>
                  <a:lnTo>
                    <a:pt x="1" y="121"/>
                  </a:lnTo>
                  <a:lnTo>
                    <a:pt x="0" y="131"/>
                  </a:lnTo>
                  <a:lnTo>
                    <a:pt x="1" y="143"/>
                  </a:lnTo>
                  <a:lnTo>
                    <a:pt x="3" y="157"/>
                  </a:lnTo>
                  <a:lnTo>
                    <a:pt x="7" y="172"/>
                  </a:lnTo>
                  <a:lnTo>
                    <a:pt x="14" y="194"/>
                  </a:lnTo>
                  <a:lnTo>
                    <a:pt x="22" y="222"/>
                  </a:lnTo>
                  <a:lnTo>
                    <a:pt x="29" y="252"/>
                  </a:lnTo>
                  <a:lnTo>
                    <a:pt x="33" y="279"/>
                  </a:lnTo>
                  <a:lnTo>
                    <a:pt x="34" y="309"/>
                  </a:lnTo>
                  <a:lnTo>
                    <a:pt x="37" y="347"/>
                  </a:lnTo>
                  <a:lnTo>
                    <a:pt x="45" y="386"/>
                  </a:lnTo>
                  <a:lnTo>
                    <a:pt x="59" y="419"/>
                  </a:lnTo>
                  <a:close/>
                </a:path>
              </a:pathLst>
            </a:custGeom>
            <a:solidFill>
              <a:srgbClr val="E5CCBF"/>
            </a:solidFill>
            <a:ln w="9525">
              <a:noFill/>
              <a:round/>
              <a:headEnd/>
              <a:tailEnd/>
            </a:ln>
          </p:spPr>
          <p:txBody>
            <a:bodyPr/>
            <a:lstStyle/>
            <a:p>
              <a:endParaRPr lang="en-US">
                <a:latin typeface="Arial" charset="0"/>
              </a:endParaRPr>
            </a:p>
          </p:txBody>
        </p:sp>
        <p:sp>
          <p:nvSpPr>
            <p:cNvPr id="8314" name="Freeform 167"/>
            <p:cNvSpPr>
              <a:spLocks/>
            </p:cNvSpPr>
            <p:nvPr/>
          </p:nvSpPr>
          <p:spPr bwMode="auto">
            <a:xfrm>
              <a:off x="3054" y="2943"/>
              <a:ext cx="178" cy="95"/>
            </a:xfrm>
            <a:custGeom>
              <a:avLst/>
              <a:gdLst>
                <a:gd name="T0" fmla="*/ 22 w 354"/>
                <a:gd name="T1" fmla="*/ 1 h 190"/>
                <a:gd name="T2" fmla="*/ 22 w 354"/>
                <a:gd name="T3" fmla="*/ 0 h 190"/>
                <a:gd name="T4" fmla="*/ 21 w 354"/>
                <a:gd name="T5" fmla="*/ 1 h 190"/>
                <a:gd name="T6" fmla="*/ 19 w 354"/>
                <a:gd name="T7" fmla="*/ 1 h 190"/>
                <a:gd name="T8" fmla="*/ 17 w 354"/>
                <a:gd name="T9" fmla="*/ 1 h 190"/>
                <a:gd name="T10" fmla="*/ 16 w 354"/>
                <a:gd name="T11" fmla="*/ 3 h 190"/>
                <a:gd name="T12" fmla="*/ 14 w 354"/>
                <a:gd name="T13" fmla="*/ 3 h 190"/>
                <a:gd name="T14" fmla="*/ 12 w 354"/>
                <a:gd name="T15" fmla="*/ 3 h 190"/>
                <a:gd name="T16" fmla="*/ 11 w 354"/>
                <a:gd name="T17" fmla="*/ 4 h 190"/>
                <a:gd name="T18" fmla="*/ 10 w 354"/>
                <a:gd name="T19" fmla="*/ 5 h 190"/>
                <a:gd name="T20" fmla="*/ 8 w 354"/>
                <a:gd name="T21" fmla="*/ 6 h 190"/>
                <a:gd name="T22" fmla="*/ 7 w 354"/>
                <a:gd name="T23" fmla="*/ 6 h 190"/>
                <a:gd name="T24" fmla="*/ 5 w 354"/>
                <a:gd name="T25" fmla="*/ 6 h 190"/>
                <a:gd name="T26" fmla="*/ 4 w 354"/>
                <a:gd name="T27" fmla="*/ 7 h 190"/>
                <a:gd name="T28" fmla="*/ 3 w 354"/>
                <a:gd name="T29" fmla="*/ 9 h 190"/>
                <a:gd name="T30" fmla="*/ 2 w 354"/>
                <a:gd name="T31" fmla="*/ 10 h 190"/>
                <a:gd name="T32" fmla="*/ 1 w 354"/>
                <a:gd name="T33" fmla="*/ 11 h 190"/>
                <a:gd name="T34" fmla="*/ 0 w 354"/>
                <a:gd name="T35" fmla="*/ 12 h 190"/>
                <a:gd name="T36" fmla="*/ 1 w 354"/>
                <a:gd name="T37" fmla="*/ 12 h 190"/>
                <a:gd name="T38" fmla="*/ 2 w 354"/>
                <a:gd name="T39" fmla="*/ 11 h 190"/>
                <a:gd name="T40" fmla="*/ 3 w 354"/>
                <a:gd name="T41" fmla="*/ 10 h 190"/>
                <a:gd name="T42" fmla="*/ 4 w 354"/>
                <a:gd name="T43" fmla="*/ 10 h 190"/>
                <a:gd name="T44" fmla="*/ 5 w 354"/>
                <a:gd name="T45" fmla="*/ 9 h 190"/>
                <a:gd name="T46" fmla="*/ 6 w 354"/>
                <a:gd name="T47" fmla="*/ 7 h 190"/>
                <a:gd name="T48" fmla="*/ 7 w 354"/>
                <a:gd name="T49" fmla="*/ 6 h 190"/>
                <a:gd name="T50" fmla="*/ 8 w 354"/>
                <a:gd name="T51" fmla="*/ 6 h 190"/>
                <a:gd name="T52" fmla="*/ 10 w 354"/>
                <a:gd name="T53" fmla="*/ 6 h 190"/>
                <a:gd name="T54" fmla="*/ 11 w 354"/>
                <a:gd name="T55" fmla="*/ 5 h 190"/>
                <a:gd name="T56" fmla="*/ 13 w 354"/>
                <a:gd name="T57" fmla="*/ 3 h 190"/>
                <a:gd name="T58" fmla="*/ 14 w 354"/>
                <a:gd name="T59" fmla="*/ 3 h 190"/>
                <a:gd name="T60" fmla="*/ 16 w 354"/>
                <a:gd name="T61" fmla="*/ 3 h 190"/>
                <a:gd name="T62" fmla="*/ 17 w 354"/>
                <a:gd name="T63" fmla="*/ 3 h 190"/>
                <a:gd name="T64" fmla="*/ 19 w 354"/>
                <a:gd name="T65" fmla="*/ 1 h 190"/>
                <a:gd name="T66" fmla="*/ 21 w 354"/>
                <a:gd name="T67" fmla="*/ 1 h 190"/>
                <a:gd name="T68" fmla="*/ 22 w 354"/>
                <a:gd name="T69" fmla="*/ 1 h 190"/>
                <a:gd name="T70" fmla="*/ 23 w 354"/>
                <a:gd name="T71" fmla="*/ 1 h 190"/>
                <a:gd name="T72" fmla="*/ 22 w 354"/>
                <a:gd name="T73" fmla="*/ 1 h 190"/>
                <a:gd name="T74" fmla="*/ 23 w 354"/>
                <a:gd name="T75" fmla="*/ 1 h 190"/>
                <a:gd name="T76" fmla="*/ 23 w 354"/>
                <a:gd name="T77" fmla="*/ 1 h 190"/>
                <a:gd name="T78" fmla="*/ 23 w 354"/>
                <a:gd name="T79" fmla="*/ 0 h 190"/>
                <a:gd name="T80" fmla="*/ 22 w 354"/>
                <a:gd name="T81" fmla="*/ 0 h 190"/>
                <a:gd name="T82" fmla="*/ 22 w 354"/>
                <a:gd name="T83" fmla="*/ 1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190"/>
                <a:gd name="T128" fmla="*/ 354 w 354"/>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190">
                  <a:moveTo>
                    <a:pt x="345" y="3"/>
                  </a:moveTo>
                  <a:lnTo>
                    <a:pt x="349" y="0"/>
                  </a:lnTo>
                  <a:lnTo>
                    <a:pt x="321" y="9"/>
                  </a:lnTo>
                  <a:lnTo>
                    <a:pt x="293" y="17"/>
                  </a:lnTo>
                  <a:lnTo>
                    <a:pt x="267" y="26"/>
                  </a:lnTo>
                  <a:lnTo>
                    <a:pt x="241" y="35"/>
                  </a:lnTo>
                  <a:lnTo>
                    <a:pt x="216" y="44"/>
                  </a:lnTo>
                  <a:lnTo>
                    <a:pt x="191" y="55"/>
                  </a:lnTo>
                  <a:lnTo>
                    <a:pt x="167" y="64"/>
                  </a:lnTo>
                  <a:lnTo>
                    <a:pt x="145" y="76"/>
                  </a:lnTo>
                  <a:lnTo>
                    <a:pt x="122" y="86"/>
                  </a:lnTo>
                  <a:lnTo>
                    <a:pt x="100" y="99"/>
                  </a:lnTo>
                  <a:lnTo>
                    <a:pt x="80" y="110"/>
                  </a:lnTo>
                  <a:lnTo>
                    <a:pt x="62" y="124"/>
                  </a:lnTo>
                  <a:lnTo>
                    <a:pt x="45" y="138"/>
                  </a:lnTo>
                  <a:lnTo>
                    <a:pt x="28" y="153"/>
                  </a:lnTo>
                  <a:lnTo>
                    <a:pt x="12" y="169"/>
                  </a:lnTo>
                  <a:lnTo>
                    <a:pt x="0" y="185"/>
                  </a:lnTo>
                  <a:lnTo>
                    <a:pt x="7" y="190"/>
                  </a:lnTo>
                  <a:lnTo>
                    <a:pt x="19" y="174"/>
                  </a:lnTo>
                  <a:lnTo>
                    <a:pt x="33" y="157"/>
                  </a:lnTo>
                  <a:lnTo>
                    <a:pt x="49" y="145"/>
                  </a:lnTo>
                  <a:lnTo>
                    <a:pt x="66" y="131"/>
                  </a:lnTo>
                  <a:lnTo>
                    <a:pt x="85" y="117"/>
                  </a:lnTo>
                  <a:lnTo>
                    <a:pt x="104" y="106"/>
                  </a:lnTo>
                  <a:lnTo>
                    <a:pt x="124" y="93"/>
                  </a:lnTo>
                  <a:lnTo>
                    <a:pt x="147" y="82"/>
                  </a:lnTo>
                  <a:lnTo>
                    <a:pt x="169" y="71"/>
                  </a:lnTo>
                  <a:lnTo>
                    <a:pt x="193" y="62"/>
                  </a:lnTo>
                  <a:lnTo>
                    <a:pt x="218" y="51"/>
                  </a:lnTo>
                  <a:lnTo>
                    <a:pt x="244" y="42"/>
                  </a:lnTo>
                  <a:lnTo>
                    <a:pt x="269" y="33"/>
                  </a:lnTo>
                  <a:lnTo>
                    <a:pt x="296" y="24"/>
                  </a:lnTo>
                  <a:lnTo>
                    <a:pt x="323" y="16"/>
                  </a:lnTo>
                  <a:lnTo>
                    <a:pt x="351" y="6"/>
                  </a:lnTo>
                  <a:lnTo>
                    <a:pt x="354" y="3"/>
                  </a:lnTo>
                  <a:lnTo>
                    <a:pt x="351" y="6"/>
                  </a:lnTo>
                  <a:lnTo>
                    <a:pt x="353" y="4"/>
                  </a:lnTo>
                  <a:lnTo>
                    <a:pt x="353" y="2"/>
                  </a:lnTo>
                  <a:lnTo>
                    <a:pt x="352" y="0"/>
                  </a:lnTo>
                  <a:lnTo>
                    <a:pt x="349" y="0"/>
                  </a:lnTo>
                  <a:lnTo>
                    <a:pt x="345" y="3"/>
                  </a:lnTo>
                  <a:close/>
                </a:path>
              </a:pathLst>
            </a:custGeom>
            <a:solidFill>
              <a:srgbClr val="000000"/>
            </a:solidFill>
            <a:ln w="9525">
              <a:noFill/>
              <a:round/>
              <a:headEnd/>
              <a:tailEnd/>
            </a:ln>
          </p:spPr>
          <p:txBody>
            <a:bodyPr/>
            <a:lstStyle/>
            <a:p>
              <a:endParaRPr lang="en-US">
                <a:latin typeface="Arial" charset="0"/>
              </a:endParaRPr>
            </a:p>
          </p:txBody>
        </p:sp>
        <p:sp>
          <p:nvSpPr>
            <p:cNvPr id="8315" name="Freeform 168"/>
            <p:cNvSpPr>
              <a:spLocks/>
            </p:cNvSpPr>
            <p:nvPr/>
          </p:nvSpPr>
          <p:spPr bwMode="auto">
            <a:xfrm>
              <a:off x="3227" y="2936"/>
              <a:ext cx="5" cy="9"/>
            </a:xfrm>
            <a:custGeom>
              <a:avLst/>
              <a:gdLst>
                <a:gd name="T0" fmla="*/ 1 w 10"/>
                <a:gd name="T1" fmla="*/ 1 h 17"/>
                <a:gd name="T2" fmla="*/ 1 w 10"/>
                <a:gd name="T3" fmla="*/ 1 h 17"/>
                <a:gd name="T4" fmla="*/ 1 w 10"/>
                <a:gd name="T5" fmla="*/ 1 h 17"/>
                <a:gd name="T6" fmla="*/ 1 w 10"/>
                <a:gd name="T7" fmla="*/ 1 h 17"/>
                <a:gd name="T8" fmla="*/ 1 w 10"/>
                <a:gd name="T9" fmla="*/ 1 h 17"/>
                <a:gd name="T10" fmla="*/ 0 w 10"/>
                <a:gd name="T11" fmla="*/ 2 h 17"/>
                <a:gd name="T12" fmla="*/ 1 w 10"/>
                <a:gd name="T13" fmla="*/ 2 h 17"/>
                <a:gd name="T14" fmla="*/ 1 w 10"/>
                <a:gd name="T15" fmla="*/ 1 h 17"/>
                <a:gd name="T16" fmla="*/ 1 w 10"/>
                <a:gd name="T17" fmla="*/ 1 h 17"/>
                <a:gd name="T18" fmla="*/ 1 w 10"/>
                <a:gd name="T19" fmla="*/ 1 h 17"/>
                <a:gd name="T20" fmla="*/ 1 w 10"/>
                <a:gd name="T21" fmla="*/ 1 h 17"/>
                <a:gd name="T22" fmla="*/ 1 w 10"/>
                <a:gd name="T23" fmla="*/ 0 h 17"/>
                <a:gd name="T24" fmla="*/ 1 w 10"/>
                <a:gd name="T25" fmla="*/ 1 h 17"/>
                <a:gd name="T26" fmla="*/ 1 w 10"/>
                <a:gd name="T27" fmla="*/ 1 h 17"/>
                <a:gd name="T28" fmla="*/ 1 w 10"/>
                <a:gd name="T29" fmla="*/ 0 h 17"/>
                <a:gd name="T30" fmla="*/ 1 w 10"/>
                <a:gd name="T31" fmla="*/ 1 h 17"/>
                <a:gd name="T32" fmla="*/ 1 w 10"/>
                <a:gd name="T33" fmla="*/ 1 h 17"/>
                <a:gd name="T34" fmla="*/ 1 w 10"/>
                <a:gd name="T35" fmla="*/ 1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7"/>
                <a:gd name="T56" fmla="*/ 10 w 1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7">
                  <a:moveTo>
                    <a:pt x="7" y="7"/>
                  </a:moveTo>
                  <a:lnTo>
                    <a:pt x="4" y="3"/>
                  </a:lnTo>
                  <a:lnTo>
                    <a:pt x="2" y="7"/>
                  </a:lnTo>
                  <a:lnTo>
                    <a:pt x="2" y="10"/>
                  </a:lnTo>
                  <a:lnTo>
                    <a:pt x="1" y="14"/>
                  </a:lnTo>
                  <a:lnTo>
                    <a:pt x="0" y="17"/>
                  </a:lnTo>
                  <a:lnTo>
                    <a:pt x="9" y="17"/>
                  </a:lnTo>
                  <a:lnTo>
                    <a:pt x="8" y="14"/>
                  </a:lnTo>
                  <a:lnTo>
                    <a:pt x="9" y="10"/>
                  </a:lnTo>
                  <a:lnTo>
                    <a:pt x="9" y="7"/>
                  </a:lnTo>
                  <a:lnTo>
                    <a:pt x="10" y="3"/>
                  </a:lnTo>
                  <a:lnTo>
                    <a:pt x="7" y="0"/>
                  </a:lnTo>
                  <a:lnTo>
                    <a:pt x="10" y="3"/>
                  </a:lnTo>
                  <a:lnTo>
                    <a:pt x="9" y="1"/>
                  </a:lnTo>
                  <a:lnTo>
                    <a:pt x="7" y="0"/>
                  </a:lnTo>
                  <a:lnTo>
                    <a:pt x="5" y="1"/>
                  </a:lnTo>
                  <a:lnTo>
                    <a:pt x="4" y="3"/>
                  </a:lnTo>
                  <a:lnTo>
                    <a:pt x="7" y="7"/>
                  </a:lnTo>
                  <a:close/>
                </a:path>
              </a:pathLst>
            </a:custGeom>
            <a:solidFill>
              <a:srgbClr val="000000"/>
            </a:solidFill>
            <a:ln w="9525">
              <a:noFill/>
              <a:round/>
              <a:headEnd/>
              <a:tailEnd/>
            </a:ln>
          </p:spPr>
          <p:txBody>
            <a:bodyPr/>
            <a:lstStyle/>
            <a:p>
              <a:endParaRPr lang="en-US">
                <a:latin typeface="Arial" charset="0"/>
              </a:endParaRPr>
            </a:p>
          </p:txBody>
        </p:sp>
        <p:sp>
          <p:nvSpPr>
            <p:cNvPr id="8316" name="Freeform 169"/>
            <p:cNvSpPr>
              <a:spLocks/>
            </p:cNvSpPr>
            <p:nvPr/>
          </p:nvSpPr>
          <p:spPr bwMode="auto">
            <a:xfrm>
              <a:off x="3199" y="2925"/>
              <a:ext cx="32" cy="14"/>
            </a:xfrm>
            <a:custGeom>
              <a:avLst/>
              <a:gdLst>
                <a:gd name="T0" fmla="*/ 0 w 63"/>
                <a:gd name="T1" fmla="*/ 0 h 29"/>
                <a:gd name="T2" fmla="*/ 0 w 63"/>
                <a:gd name="T3" fmla="*/ 0 h 29"/>
                <a:gd name="T4" fmla="*/ 1 w 63"/>
                <a:gd name="T5" fmla="*/ 0 h 29"/>
                <a:gd name="T6" fmla="*/ 1 w 63"/>
                <a:gd name="T7" fmla="*/ 0 h 29"/>
                <a:gd name="T8" fmla="*/ 1 w 63"/>
                <a:gd name="T9" fmla="*/ 1 h 29"/>
                <a:gd name="T10" fmla="*/ 2 w 63"/>
                <a:gd name="T11" fmla="*/ 1 h 29"/>
                <a:gd name="T12" fmla="*/ 2 w 63"/>
                <a:gd name="T13" fmla="*/ 1 h 29"/>
                <a:gd name="T14" fmla="*/ 3 w 63"/>
                <a:gd name="T15" fmla="*/ 1 h 29"/>
                <a:gd name="T16" fmla="*/ 4 w 63"/>
                <a:gd name="T17" fmla="*/ 1 h 29"/>
                <a:gd name="T18" fmla="*/ 4 w 63"/>
                <a:gd name="T19" fmla="*/ 1 h 29"/>
                <a:gd name="T20" fmla="*/ 4 w 63"/>
                <a:gd name="T21" fmla="*/ 1 h 29"/>
                <a:gd name="T22" fmla="*/ 4 w 63"/>
                <a:gd name="T23" fmla="*/ 1 h 29"/>
                <a:gd name="T24" fmla="*/ 3 w 63"/>
                <a:gd name="T25" fmla="*/ 1 h 29"/>
                <a:gd name="T26" fmla="*/ 3 w 63"/>
                <a:gd name="T27" fmla="*/ 1 h 29"/>
                <a:gd name="T28" fmla="*/ 2 w 63"/>
                <a:gd name="T29" fmla="*/ 0 h 29"/>
                <a:gd name="T30" fmla="*/ 2 w 63"/>
                <a:gd name="T31" fmla="*/ 0 h 29"/>
                <a:gd name="T32" fmla="*/ 1 w 63"/>
                <a:gd name="T33" fmla="*/ 0 h 29"/>
                <a:gd name="T34" fmla="*/ 1 w 63"/>
                <a:gd name="T35" fmla="*/ 0 h 29"/>
                <a:gd name="T36" fmla="*/ 1 w 63"/>
                <a:gd name="T37" fmla="*/ 0 h 29"/>
                <a:gd name="T38" fmla="*/ 1 w 63"/>
                <a:gd name="T39" fmla="*/ 0 h 29"/>
                <a:gd name="T40" fmla="*/ 1 w 63"/>
                <a:gd name="T41" fmla="*/ 0 h 29"/>
                <a:gd name="T42" fmla="*/ 1 w 63"/>
                <a:gd name="T43" fmla="*/ 0 h 29"/>
                <a:gd name="T44" fmla="*/ 1 w 63"/>
                <a:gd name="T45" fmla="*/ 0 h 29"/>
                <a:gd name="T46" fmla="*/ 0 w 63"/>
                <a:gd name="T47" fmla="*/ 0 h 29"/>
                <a:gd name="T48" fmla="*/ 0 w 63"/>
                <a:gd name="T49" fmla="*/ 0 h 29"/>
                <a:gd name="T50" fmla="*/ 0 w 63"/>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29"/>
                <a:gd name="T80" fmla="*/ 63 w 63"/>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29">
                  <a:moveTo>
                    <a:pt x="0" y="4"/>
                  </a:moveTo>
                  <a:lnTo>
                    <a:pt x="0" y="7"/>
                  </a:lnTo>
                  <a:lnTo>
                    <a:pt x="3" y="10"/>
                  </a:lnTo>
                  <a:lnTo>
                    <a:pt x="8" y="14"/>
                  </a:lnTo>
                  <a:lnTo>
                    <a:pt x="16" y="17"/>
                  </a:lnTo>
                  <a:lnTo>
                    <a:pt x="23" y="19"/>
                  </a:lnTo>
                  <a:lnTo>
                    <a:pt x="32" y="23"/>
                  </a:lnTo>
                  <a:lnTo>
                    <a:pt x="42" y="25"/>
                  </a:lnTo>
                  <a:lnTo>
                    <a:pt x="53" y="27"/>
                  </a:lnTo>
                  <a:lnTo>
                    <a:pt x="63" y="29"/>
                  </a:lnTo>
                  <a:lnTo>
                    <a:pt x="63" y="22"/>
                  </a:lnTo>
                  <a:lnTo>
                    <a:pt x="53" y="21"/>
                  </a:lnTo>
                  <a:lnTo>
                    <a:pt x="42" y="18"/>
                  </a:lnTo>
                  <a:lnTo>
                    <a:pt x="34" y="16"/>
                  </a:lnTo>
                  <a:lnTo>
                    <a:pt x="25" y="13"/>
                  </a:lnTo>
                  <a:lnTo>
                    <a:pt x="18" y="10"/>
                  </a:lnTo>
                  <a:lnTo>
                    <a:pt x="12" y="7"/>
                  </a:lnTo>
                  <a:lnTo>
                    <a:pt x="8" y="3"/>
                  </a:lnTo>
                  <a:lnTo>
                    <a:pt x="7" y="2"/>
                  </a:lnTo>
                  <a:lnTo>
                    <a:pt x="7" y="4"/>
                  </a:lnTo>
                  <a:lnTo>
                    <a:pt x="7" y="2"/>
                  </a:lnTo>
                  <a:lnTo>
                    <a:pt x="4" y="0"/>
                  </a:lnTo>
                  <a:lnTo>
                    <a:pt x="2" y="1"/>
                  </a:lnTo>
                  <a:lnTo>
                    <a:pt x="0" y="3"/>
                  </a:lnTo>
                  <a:lnTo>
                    <a:pt x="0" y="7"/>
                  </a:lnTo>
                  <a:lnTo>
                    <a:pt x="0" y="4"/>
                  </a:lnTo>
                  <a:close/>
                </a:path>
              </a:pathLst>
            </a:custGeom>
            <a:solidFill>
              <a:srgbClr val="000000"/>
            </a:solidFill>
            <a:ln w="9525">
              <a:noFill/>
              <a:round/>
              <a:headEnd/>
              <a:tailEnd/>
            </a:ln>
          </p:spPr>
          <p:txBody>
            <a:bodyPr/>
            <a:lstStyle/>
            <a:p>
              <a:endParaRPr lang="en-US">
                <a:latin typeface="Arial" charset="0"/>
              </a:endParaRPr>
            </a:p>
          </p:txBody>
        </p:sp>
        <p:sp>
          <p:nvSpPr>
            <p:cNvPr id="8317" name="Freeform 170"/>
            <p:cNvSpPr>
              <a:spLocks/>
            </p:cNvSpPr>
            <p:nvPr/>
          </p:nvSpPr>
          <p:spPr bwMode="auto">
            <a:xfrm>
              <a:off x="3193" y="2889"/>
              <a:ext cx="9" cy="38"/>
            </a:xfrm>
            <a:custGeom>
              <a:avLst/>
              <a:gdLst>
                <a:gd name="T0" fmla="*/ 0 w 19"/>
                <a:gd name="T1" fmla="*/ 0 h 77"/>
                <a:gd name="T2" fmla="*/ 0 w 19"/>
                <a:gd name="T3" fmla="*/ 0 h 77"/>
                <a:gd name="T4" fmla="*/ 0 w 19"/>
                <a:gd name="T5" fmla="*/ 0 h 77"/>
                <a:gd name="T6" fmla="*/ 0 w 19"/>
                <a:gd name="T7" fmla="*/ 1 h 77"/>
                <a:gd name="T8" fmla="*/ 0 w 19"/>
                <a:gd name="T9" fmla="*/ 3 h 77"/>
                <a:gd name="T10" fmla="*/ 0 w 19"/>
                <a:gd name="T11" fmla="*/ 4 h 77"/>
                <a:gd name="T12" fmla="*/ 1 w 19"/>
                <a:gd name="T13" fmla="*/ 4 h 77"/>
                <a:gd name="T14" fmla="*/ 0 w 19"/>
                <a:gd name="T15" fmla="*/ 3 h 77"/>
                <a:gd name="T16" fmla="*/ 0 w 19"/>
                <a:gd name="T17" fmla="*/ 1 h 77"/>
                <a:gd name="T18" fmla="*/ 0 w 19"/>
                <a:gd name="T19" fmla="*/ 0 h 77"/>
                <a:gd name="T20" fmla="*/ 0 w 19"/>
                <a:gd name="T21" fmla="*/ 0 h 77"/>
                <a:gd name="T22" fmla="*/ 0 w 19"/>
                <a:gd name="T23" fmla="*/ 0 h 77"/>
                <a:gd name="T24" fmla="*/ 0 w 1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77"/>
                <a:gd name="T41" fmla="*/ 19 w 1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77">
                  <a:moveTo>
                    <a:pt x="0" y="0"/>
                  </a:moveTo>
                  <a:lnTo>
                    <a:pt x="0" y="0"/>
                  </a:lnTo>
                  <a:lnTo>
                    <a:pt x="0" y="12"/>
                  </a:lnTo>
                  <a:lnTo>
                    <a:pt x="2" y="28"/>
                  </a:lnTo>
                  <a:lnTo>
                    <a:pt x="6" y="50"/>
                  </a:lnTo>
                  <a:lnTo>
                    <a:pt x="12" y="77"/>
                  </a:lnTo>
                  <a:lnTo>
                    <a:pt x="19" y="77"/>
                  </a:lnTo>
                  <a:lnTo>
                    <a:pt x="13" y="50"/>
                  </a:lnTo>
                  <a:lnTo>
                    <a:pt x="9" y="28"/>
                  </a:lnTo>
                  <a:lnTo>
                    <a:pt x="7" y="12"/>
                  </a:lnTo>
                  <a:lnTo>
                    <a:pt x="7"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18" name="Freeform 171"/>
            <p:cNvSpPr>
              <a:spLocks/>
            </p:cNvSpPr>
            <p:nvPr/>
          </p:nvSpPr>
          <p:spPr bwMode="auto">
            <a:xfrm>
              <a:off x="3193" y="2867"/>
              <a:ext cx="16" cy="22"/>
            </a:xfrm>
            <a:custGeom>
              <a:avLst/>
              <a:gdLst>
                <a:gd name="T0" fmla="*/ 2 w 31"/>
                <a:gd name="T1" fmla="*/ 0 h 44"/>
                <a:gd name="T2" fmla="*/ 2 w 31"/>
                <a:gd name="T3" fmla="*/ 0 h 44"/>
                <a:gd name="T4" fmla="*/ 2 w 31"/>
                <a:gd name="T5" fmla="*/ 1 h 44"/>
                <a:gd name="T6" fmla="*/ 1 w 31"/>
                <a:gd name="T7" fmla="*/ 1 h 44"/>
                <a:gd name="T8" fmla="*/ 1 w 31"/>
                <a:gd name="T9" fmla="*/ 3 h 44"/>
                <a:gd name="T10" fmla="*/ 0 w 31"/>
                <a:gd name="T11" fmla="*/ 3 h 44"/>
                <a:gd name="T12" fmla="*/ 1 w 31"/>
                <a:gd name="T13" fmla="*/ 3 h 44"/>
                <a:gd name="T14" fmla="*/ 1 w 31"/>
                <a:gd name="T15" fmla="*/ 3 h 44"/>
                <a:gd name="T16" fmla="*/ 2 w 31"/>
                <a:gd name="T17" fmla="*/ 1 h 44"/>
                <a:gd name="T18" fmla="*/ 2 w 31"/>
                <a:gd name="T19" fmla="*/ 1 h 44"/>
                <a:gd name="T20" fmla="*/ 2 w 31"/>
                <a:gd name="T21" fmla="*/ 0 h 44"/>
                <a:gd name="T22" fmla="*/ 2 w 31"/>
                <a:gd name="T23" fmla="*/ 0 h 44"/>
                <a:gd name="T24" fmla="*/ 2 w 3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4"/>
                <a:gd name="T41" fmla="*/ 31 w 3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4">
                  <a:moveTo>
                    <a:pt x="24" y="0"/>
                  </a:moveTo>
                  <a:lnTo>
                    <a:pt x="24" y="0"/>
                  </a:lnTo>
                  <a:lnTo>
                    <a:pt x="20" y="11"/>
                  </a:lnTo>
                  <a:lnTo>
                    <a:pt x="12" y="21"/>
                  </a:lnTo>
                  <a:lnTo>
                    <a:pt x="4" y="33"/>
                  </a:lnTo>
                  <a:lnTo>
                    <a:pt x="0" y="44"/>
                  </a:lnTo>
                  <a:lnTo>
                    <a:pt x="7" y="44"/>
                  </a:lnTo>
                  <a:lnTo>
                    <a:pt x="11" y="35"/>
                  </a:lnTo>
                  <a:lnTo>
                    <a:pt x="19" y="26"/>
                  </a:lnTo>
                  <a:lnTo>
                    <a:pt x="27" y="13"/>
                  </a:lnTo>
                  <a:lnTo>
                    <a:pt x="31" y="0"/>
                  </a:lnTo>
                  <a:lnTo>
                    <a:pt x="24" y="0"/>
                  </a:lnTo>
                  <a:close/>
                </a:path>
              </a:pathLst>
            </a:custGeom>
            <a:solidFill>
              <a:srgbClr val="000000"/>
            </a:solidFill>
            <a:ln w="9525">
              <a:noFill/>
              <a:round/>
              <a:headEnd/>
              <a:tailEnd/>
            </a:ln>
          </p:spPr>
          <p:txBody>
            <a:bodyPr/>
            <a:lstStyle/>
            <a:p>
              <a:endParaRPr lang="en-US">
                <a:latin typeface="Arial" charset="0"/>
              </a:endParaRPr>
            </a:p>
          </p:txBody>
        </p:sp>
        <p:sp>
          <p:nvSpPr>
            <p:cNvPr id="8319" name="Freeform 172"/>
            <p:cNvSpPr>
              <a:spLocks/>
            </p:cNvSpPr>
            <p:nvPr/>
          </p:nvSpPr>
          <p:spPr bwMode="auto">
            <a:xfrm>
              <a:off x="3198" y="2847"/>
              <a:ext cx="11" cy="20"/>
            </a:xfrm>
            <a:custGeom>
              <a:avLst/>
              <a:gdLst>
                <a:gd name="T0" fmla="*/ 0 w 22"/>
                <a:gd name="T1" fmla="*/ 1 h 40"/>
                <a:gd name="T2" fmla="*/ 0 w 22"/>
                <a:gd name="T3" fmla="*/ 1 h 40"/>
                <a:gd name="T4" fmla="*/ 1 w 22"/>
                <a:gd name="T5" fmla="*/ 1 h 40"/>
                <a:gd name="T6" fmla="*/ 1 w 22"/>
                <a:gd name="T7" fmla="*/ 1 h 40"/>
                <a:gd name="T8" fmla="*/ 1 w 22"/>
                <a:gd name="T9" fmla="*/ 1 h 40"/>
                <a:gd name="T10" fmla="*/ 1 w 22"/>
                <a:gd name="T11" fmla="*/ 3 h 40"/>
                <a:gd name="T12" fmla="*/ 1 w 22"/>
                <a:gd name="T13" fmla="*/ 3 h 40"/>
                <a:gd name="T14" fmla="*/ 1 w 22"/>
                <a:gd name="T15" fmla="*/ 1 h 40"/>
                <a:gd name="T16" fmla="*/ 1 w 22"/>
                <a:gd name="T17" fmla="*/ 1 h 40"/>
                <a:gd name="T18" fmla="*/ 1 w 22"/>
                <a:gd name="T19" fmla="*/ 1 h 40"/>
                <a:gd name="T20" fmla="*/ 1 w 22"/>
                <a:gd name="T21" fmla="*/ 0 h 40"/>
                <a:gd name="T22" fmla="*/ 1 w 22"/>
                <a:gd name="T23" fmla="*/ 0 h 40"/>
                <a:gd name="T24" fmla="*/ 0 w 22"/>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40"/>
                <a:gd name="T41" fmla="*/ 22 w 2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40">
                  <a:moveTo>
                    <a:pt x="0" y="7"/>
                  </a:moveTo>
                  <a:lnTo>
                    <a:pt x="0" y="7"/>
                  </a:lnTo>
                  <a:lnTo>
                    <a:pt x="8" y="13"/>
                  </a:lnTo>
                  <a:lnTo>
                    <a:pt x="13" y="20"/>
                  </a:lnTo>
                  <a:lnTo>
                    <a:pt x="15" y="29"/>
                  </a:lnTo>
                  <a:lnTo>
                    <a:pt x="15" y="40"/>
                  </a:lnTo>
                  <a:lnTo>
                    <a:pt x="22" y="40"/>
                  </a:lnTo>
                  <a:lnTo>
                    <a:pt x="22" y="29"/>
                  </a:lnTo>
                  <a:lnTo>
                    <a:pt x="20" y="17"/>
                  </a:lnTo>
                  <a:lnTo>
                    <a:pt x="13" y="8"/>
                  </a:lnTo>
                  <a:lnTo>
                    <a:pt x="5"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20" name="Freeform 173"/>
            <p:cNvSpPr>
              <a:spLocks/>
            </p:cNvSpPr>
            <p:nvPr/>
          </p:nvSpPr>
          <p:spPr bwMode="auto">
            <a:xfrm>
              <a:off x="3176" y="2843"/>
              <a:ext cx="24" cy="7"/>
            </a:xfrm>
            <a:custGeom>
              <a:avLst/>
              <a:gdLst>
                <a:gd name="T0" fmla="*/ 0 w 47"/>
                <a:gd name="T1" fmla="*/ 1 h 14"/>
                <a:gd name="T2" fmla="*/ 0 w 47"/>
                <a:gd name="T3" fmla="*/ 1 h 14"/>
                <a:gd name="T4" fmla="*/ 1 w 47"/>
                <a:gd name="T5" fmla="*/ 1 h 14"/>
                <a:gd name="T6" fmla="*/ 1 w 47"/>
                <a:gd name="T7" fmla="*/ 1 h 14"/>
                <a:gd name="T8" fmla="*/ 1 w 47"/>
                <a:gd name="T9" fmla="*/ 1 h 14"/>
                <a:gd name="T10" fmla="*/ 2 w 47"/>
                <a:gd name="T11" fmla="*/ 1 h 14"/>
                <a:gd name="T12" fmla="*/ 2 w 47"/>
                <a:gd name="T13" fmla="*/ 1 h 14"/>
                <a:gd name="T14" fmla="*/ 2 w 47"/>
                <a:gd name="T15" fmla="*/ 1 h 14"/>
                <a:gd name="T16" fmla="*/ 3 w 47"/>
                <a:gd name="T17" fmla="*/ 1 h 14"/>
                <a:gd name="T18" fmla="*/ 3 w 47"/>
                <a:gd name="T19" fmla="*/ 1 h 14"/>
                <a:gd name="T20" fmla="*/ 3 w 47"/>
                <a:gd name="T21" fmla="*/ 1 h 14"/>
                <a:gd name="T22" fmla="*/ 3 w 47"/>
                <a:gd name="T23" fmla="*/ 1 h 14"/>
                <a:gd name="T24" fmla="*/ 2 w 47"/>
                <a:gd name="T25" fmla="*/ 1 h 14"/>
                <a:gd name="T26" fmla="*/ 2 w 47"/>
                <a:gd name="T27" fmla="*/ 0 h 14"/>
                <a:gd name="T28" fmla="*/ 2 w 47"/>
                <a:gd name="T29" fmla="*/ 1 h 14"/>
                <a:gd name="T30" fmla="*/ 1 w 47"/>
                <a:gd name="T31" fmla="*/ 1 h 14"/>
                <a:gd name="T32" fmla="*/ 1 w 47"/>
                <a:gd name="T33" fmla="*/ 1 h 14"/>
                <a:gd name="T34" fmla="*/ 1 w 47"/>
                <a:gd name="T35" fmla="*/ 1 h 14"/>
                <a:gd name="T36" fmla="*/ 0 w 47"/>
                <a:gd name="T37" fmla="*/ 1 h 14"/>
                <a:gd name="T38" fmla="*/ 0 w 47"/>
                <a:gd name="T39" fmla="*/ 1 h 14"/>
                <a:gd name="T40" fmla="*/ 0 w 47"/>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4"/>
                <a:gd name="T65" fmla="*/ 47 w 47"/>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4">
                  <a:moveTo>
                    <a:pt x="0" y="13"/>
                  </a:moveTo>
                  <a:lnTo>
                    <a:pt x="0" y="13"/>
                  </a:lnTo>
                  <a:lnTo>
                    <a:pt x="3" y="12"/>
                  </a:lnTo>
                  <a:lnTo>
                    <a:pt x="7" y="11"/>
                  </a:lnTo>
                  <a:lnTo>
                    <a:pt x="11" y="9"/>
                  </a:lnTo>
                  <a:lnTo>
                    <a:pt x="17" y="8"/>
                  </a:lnTo>
                  <a:lnTo>
                    <a:pt x="24" y="9"/>
                  </a:lnTo>
                  <a:lnTo>
                    <a:pt x="31" y="8"/>
                  </a:lnTo>
                  <a:lnTo>
                    <a:pt x="37" y="11"/>
                  </a:lnTo>
                  <a:lnTo>
                    <a:pt x="42" y="14"/>
                  </a:lnTo>
                  <a:lnTo>
                    <a:pt x="47" y="7"/>
                  </a:lnTo>
                  <a:lnTo>
                    <a:pt x="39" y="4"/>
                  </a:lnTo>
                  <a:lnTo>
                    <a:pt x="31" y="1"/>
                  </a:lnTo>
                  <a:lnTo>
                    <a:pt x="24" y="0"/>
                  </a:lnTo>
                  <a:lnTo>
                    <a:pt x="17" y="1"/>
                  </a:lnTo>
                  <a:lnTo>
                    <a:pt x="11" y="3"/>
                  </a:lnTo>
                  <a:lnTo>
                    <a:pt x="7" y="4"/>
                  </a:lnTo>
                  <a:lnTo>
                    <a:pt x="1" y="5"/>
                  </a:lnTo>
                  <a:lnTo>
                    <a:pt x="0" y="6"/>
                  </a:lnTo>
                  <a:lnTo>
                    <a:pt x="0" y="13"/>
                  </a:lnTo>
                  <a:close/>
                </a:path>
              </a:pathLst>
            </a:custGeom>
            <a:solidFill>
              <a:srgbClr val="000000"/>
            </a:solidFill>
            <a:ln w="9525">
              <a:noFill/>
              <a:round/>
              <a:headEnd/>
              <a:tailEnd/>
            </a:ln>
          </p:spPr>
          <p:txBody>
            <a:bodyPr/>
            <a:lstStyle/>
            <a:p>
              <a:endParaRPr lang="en-US">
                <a:latin typeface="Arial" charset="0"/>
              </a:endParaRPr>
            </a:p>
          </p:txBody>
        </p:sp>
        <p:sp>
          <p:nvSpPr>
            <p:cNvPr id="8321" name="Freeform 174"/>
            <p:cNvSpPr>
              <a:spLocks/>
            </p:cNvSpPr>
            <p:nvPr/>
          </p:nvSpPr>
          <p:spPr bwMode="auto">
            <a:xfrm>
              <a:off x="3166" y="2844"/>
              <a:ext cx="10" cy="5"/>
            </a:xfrm>
            <a:custGeom>
              <a:avLst/>
              <a:gdLst>
                <a:gd name="T0" fmla="*/ 0 w 21"/>
                <a:gd name="T1" fmla="*/ 1 h 10"/>
                <a:gd name="T2" fmla="*/ 0 w 21"/>
                <a:gd name="T3" fmla="*/ 1 h 10"/>
                <a:gd name="T4" fmla="*/ 0 w 21"/>
                <a:gd name="T5" fmla="*/ 1 h 10"/>
                <a:gd name="T6" fmla="*/ 0 w 21"/>
                <a:gd name="T7" fmla="*/ 1 h 10"/>
                <a:gd name="T8" fmla="*/ 1 w 21"/>
                <a:gd name="T9" fmla="*/ 1 h 10"/>
                <a:gd name="T10" fmla="*/ 1 w 21"/>
                <a:gd name="T11" fmla="*/ 1 h 10"/>
                <a:gd name="T12" fmla="*/ 1 w 21"/>
                <a:gd name="T13" fmla="*/ 1 h 10"/>
                <a:gd name="T14" fmla="*/ 1 w 21"/>
                <a:gd name="T15" fmla="*/ 1 h 10"/>
                <a:gd name="T16" fmla="*/ 0 w 21"/>
                <a:gd name="T17" fmla="*/ 1 h 10"/>
                <a:gd name="T18" fmla="*/ 0 w 21"/>
                <a:gd name="T19" fmla="*/ 0 h 10"/>
                <a:gd name="T20" fmla="*/ 0 w 21"/>
                <a:gd name="T21" fmla="*/ 0 h 10"/>
                <a:gd name="T22" fmla="*/ 0 w 21"/>
                <a:gd name="T23" fmla="*/ 0 h 10"/>
                <a:gd name="T24" fmla="*/ 0 w 2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0"/>
                <a:gd name="T41" fmla="*/ 21 w 2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0">
                  <a:moveTo>
                    <a:pt x="0" y="6"/>
                  </a:moveTo>
                  <a:lnTo>
                    <a:pt x="0" y="6"/>
                  </a:lnTo>
                  <a:lnTo>
                    <a:pt x="6" y="6"/>
                  </a:lnTo>
                  <a:lnTo>
                    <a:pt x="9" y="8"/>
                  </a:lnTo>
                  <a:lnTo>
                    <a:pt x="16" y="10"/>
                  </a:lnTo>
                  <a:lnTo>
                    <a:pt x="21" y="10"/>
                  </a:lnTo>
                  <a:lnTo>
                    <a:pt x="21" y="3"/>
                  </a:lnTo>
                  <a:lnTo>
                    <a:pt x="16" y="3"/>
                  </a:lnTo>
                  <a:lnTo>
                    <a:pt x="12" y="1"/>
                  </a:lnTo>
                  <a:lnTo>
                    <a:pt x="6" y="0"/>
                  </a:lnTo>
                  <a:lnTo>
                    <a:pt x="0" y="0"/>
                  </a:lnTo>
                  <a:lnTo>
                    <a:pt x="0" y="6"/>
                  </a:lnTo>
                  <a:close/>
                </a:path>
              </a:pathLst>
            </a:custGeom>
            <a:solidFill>
              <a:srgbClr val="000000"/>
            </a:solidFill>
            <a:ln w="9525">
              <a:noFill/>
              <a:round/>
              <a:headEnd/>
              <a:tailEnd/>
            </a:ln>
          </p:spPr>
          <p:txBody>
            <a:bodyPr/>
            <a:lstStyle/>
            <a:p>
              <a:endParaRPr lang="en-US">
                <a:latin typeface="Arial" charset="0"/>
              </a:endParaRPr>
            </a:p>
          </p:txBody>
        </p:sp>
        <p:sp>
          <p:nvSpPr>
            <p:cNvPr id="8322" name="Freeform 175"/>
            <p:cNvSpPr>
              <a:spLocks/>
            </p:cNvSpPr>
            <p:nvPr/>
          </p:nvSpPr>
          <p:spPr bwMode="auto">
            <a:xfrm>
              <a:off x="3154" y="2844"/>
              <a:ext cx="12" cy="9"/>
            </a:xfrm>
            <a:custGeom>
              <a:avLst/>
              <a:gdLst>
                <a:gd name="T0" fmla="*/ 1 w 24"/>
                <a:gd name="T1" fmla="*/ 1 h 18"/>
                <a:gd name="T2" fmla="*/ 1 w 24"/>
                <a:gd name="T3" fmla="*/ 1 h 18"/>
                <a:gd name="T4" fmla="*/ 1 w 24"/>
                <a:gd name="T5" fmla="*/ 1 h 18"/>
                <a:gd name="T6" fmla="*/ 1 w 24"/>
                <a:gd name="T7" fmla="*/ 1 h 18"/>
                <a:gd name="T8" fmla="*/ 2 w 24"/>
                <a:gd name="T9" fmla="*/ 1 h 18"/>
                <a:gd name="T10" fmla="*/ 2 w 24"/>
                <a:gd name="T11" fmla="*/ 1 h 18"/>
                <a:gd name="T12" fmla="*/ 2 w 24"/>
                <a:gd name="T13" fmla="*/ 0 h 18"/>
                <a:gd name="T14" fmla="*/ 2 w 24"/>
                <a:gd name="T15" fmla="*/ 1 h 18"/>
                <a:gd name="T16" fmla="*/ 1 w 24"/>
                <a:gd name="T17" fmla="*/ 1 h 18"/>
                <a:gd name="T18" fmla="*/ 1 w 24"/>
                <a:gd name="T19" fmla="*/ 1 h 18"/>
                <a:gd name="T20" fmla="*/ 1 w 24"/>
                <a:gd name="T21" fmla="*/ 1 h 18"/>
                <a:gd name="T22" fmla="*/ 1 w 24"/>
                <a:gd name="T23" fmla="*/ 1 h 18"/>
                <a:gd name="T24" fmla="*/ 1 w 24"/>
                <a:gd name="T25" fmla="*/ 1 h 18"/>
                <a:gd name="T26" fmla="*/ 0 w 24"/>
                <a:gd name="T27" fmla="*/ 1 h 18"/>
                <a:gd name="T28" fmla="*/ 1 w 24"/>
                <a:gd name="T29" fmla="*/ 1 h 18"/>
                <a:gd name="T30" fmla="*/ 1 w 24"/>
                <a:gd name="T31" fmla="*/ 1 h 18"/>
                <a:gd name="T32" fmla="*/ 1 w 24"/>
                <a:gd name="T33" fmla="*/ 1 h 18"/>
                <a:gd name="T34" fmla="*/ 1 w 24"/>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1" y="17"/>
                  </a:moveTo>
                  <a:lnTo>
                    <a:pt x="7" y="18"/>
                  </a:lnTo>
                  <a:lnTo>
                    <a:pt x="9" y="17"/>
                  </a:lnTo>
                  <a:lnTo>
                    <a:pt x="14" y="12"/>
                  </a:lnTo>
                  <a:lnTo>
                    <a:pt x="19" y="9"/>
                  </a:lnTo>
                  <a:lnTo>
                    <a:pt x="24" y="6"/>
                  </a:lnTo>
                  <a:lnTo>
                    <a:pt x="24" y="0"/>
                  </a:lnTo>
                  <a:lnTo>
                    <a:pt x="17" y="2"/>
                  </a:lnTo>
                  <a:lnTo>
                    <a:pt x="9" y="5"/>
                  </a:lnTo>
                  <a:lnTo>
                    <a:pt x="4" y="10"/>
                  </a:lnTo>
                  <a:lnTo>
                    <a:pt x="2" y="11"/>
                  </a:lnTo>
                  <a:lnTo>
                    <a:pt x="8" y="12"/>
                  </a:lnTo>
                  <a:lnTo>
                    <a:pt x="2" y="11"/>
                  </a:lnTo>
                  <a:lnTo>
                    <a:pt x="0" y="13"/>
                  </a:lnTo>
                  <a:lnTo>
                    <a:pt x="1" y="16"/>
                  </a:lnTo>
                  <a:lnTo>
                    <a:pt x="3" y="18"/>
                  </a:lnTo>
                  <a:lnTo>
                    <a:pt x="7" y="18"/>
                  </a:lnTo>
                  <a:lnTo>
                    <a:pt x="1" y="17"/>
                  </a:lnTo>
                  <a:close/>
                </a:path>
              </a:pathLst>
            </a:custGeom>
            <a:solidFill>
              <a:srgbClr val="000000"/>
            </a:solidFill>
            <a:ln w="9525">
              <a:noFill/>
              <a:round/>
              <a:headEnd/>
              <a:tailEnd/>
            </a:ln>
          </p:spPr>
          <p:txBody>
            <a:bodyPr/>
            <a:lstStyle/>
            <a:p>
              <a:endParaRPr lang="en-US">
                <a:latin typeface="Arial" charset="0"/>
              </a:endParaRPr>
            </a:p>
          </p:txBody>
        </p:sp>
        <p:sp>
          <p:nvSpPr>
            <p:cNvPr id="8323" name="Freeform 176"/>
            <p:cNvSpPr>
              <a:spLocks/>
            </p:cNvSpPr>
            <p:nvPr/>
          </p:nvSpPr>
          <p:spPr bwMode="auto">
            <a:xfrm>
              <a:off x="3132" y="2825"/>
              <a:ext cx="26" cy="28"/>
            </a:xfrm>
            <a:custGeom>
              <a:avLst/>
              <a:gdLst>
                <a:gd name="T0" fmla="*/ 0 w 52"/>
                <a:gd name="T1" fmla="*/ 0 h 57"/>
                <a:gd name="T2" fmla="*/ 0 w 52"/>
                <a:gd name="T3" fmla="*/ 0 h 57"/>
                <a:gd name="T4" fmla="*/ 1 w 52"/>
                <a:gd name="T5" fmla="*/ 0 h 57"/>
                <a:gd name="T6" fmla="*/ 1 w 52"/>
                <a:gd name="T7" fmla="*/ 0 h 57"/>
                <a:gd name="T8" fmla="*/ 1 w 52"/>
                <a:gd name="T9" fmla="*/ 1 h 57"/>
                <a:gd name="T10" fmla="*/ 2 w 52"/>
                <a:gd name="T11" fmla="*/ 1 h 57"/>
                <a:gd name="T12" fmla="*/ 2 w 52"/>
                <a:gd name="T13" fmla="*/ 1 h 57"/>
                <a:gd name="T14" fmla="*/ 2 w 52"/>
                <a:gd name="T15" fmla="*/ 2 h 57"/>
                <a:gd name="T16" fmla="*/ 3 w 52"/>
                <a:gd name="T17" fmla="*/ 3 h 57"/>
                <a:gd name="T18" fmla="*/ 3 w 52"/>
                <a:gd name="T19" fmla="*/ 3 h 57"/>
                <a:gd name="T20" fmla="*/ 3 w 52"/>
                <a:gd name="T21" fmla="*/ 3 h 57"/>
                <a:gd name="T22" fmla="*/ 3 w 52"/>
                <a:gd name="T23" fmla="*/ 2 h 57"/>
                <a:gd name="T24" fmla="*/ 3 w 52"/>
                <a:gd name="T25" fmla="*/ 2 h 57"/>
                <a:gd name="T26" fmla="*/ 2 w 52"/>
                <a:gd name="T27" fmla="*/ 1 h 57"/>
                <a:gd name="T28" fmla="*/ 2 w 52"/>
                <a:gd name="T29" fmla="*/ 1 h 57"/>
                <a:gd name="T30" fmla="*/ 1 w 52"/>
                <a:gd name="T31" fmla="*/ 0 h 57"/>
                <a:gd name="T32" fmla="*/ 1 w 52"/>
                <a:gd name="T33" fmla="*/ 0 h 57"/>
                <a:gd name="T34" fmla="*/ 1 w 52"/>
                <a:gd name="T35" fmla="*/ 0 h 57"/>
                <a:gd name="T36" fmla="*/ 0 w 52"/>
                <a:gd name="T37" fmla="*/ 0 h 57"/>
                <a:gd name="T38" fmla="*/ 0 w 52"/>
                <a:gd name="T39" fmla="*/ 0 h 57"/>
                <a:gd name="T40" fmla="*/ 0 w 52"/>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7"/>
                <a:gd name="T65" fmla="*/ 52 w 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7">
                  <a:moveTo>
                    <a:pt x="0" y="10"/>
                  </a:moveTo>
                  <a:lnTo>
                    <a:pt x="0" y="10"/>
                  </a:lnTo>
                  <a:lnTo>
                    <a:pt x="1" y="10"/>
                  </a:lnTo>
                  <a:lnTo>
                    <a:pt x="5" y="13"/>
                  </a:lnTo>
                  <a:lnTo>
                    <a:pt x="10" y="18"/>
                  </a:lnTo>
                  <a:lnTo>
                    <a:pt x="17" y="22"/>
                  </a:lnTo>
                  <a:lnTo>
                    <a:pt x="23" y="30"/>
                  </a:lnTo>
                  <a:lnTo>
                    <a:pt x="30" y="38"/>
                  </a:lnTo>
                  <a:lnTo>
                    <a:pt x="38" y="48"/>
                  </a:lnTo>
                  <a:lnTo>
                    <a:pt x="45" y="57"/>
                  </a:lnTo>
                  <a:lnTo>
                    <a:pt x="52" y="52"/>
                  </a:lnTo>
                  <a:lnTo>
                    <a:pt x="45" y="43"/>
                  </a:lnTo>
                  <a:lnTo>
                    <a:pt x="37" y="34"/>
                  </a:lnTo>
                  <a:lnTo>
                    <a:pt x="30" y="26"/>
                  </a:lnTo>
                  <a:lnTo>
                    <a:pt x="22" y="18"/>
                  </a:lnTo>
                  <a:lnTo>
                    <a:pt x="15" y="11"/>
                  </a:lnTo>
                  <a:lnTo>
                    <a:pt x="9" y="6"/>
                  </a:lnTo>
                  <a:lnTo>
                    <a:pt x="6" y="3"/>
                  </a:lnTo>
                  <a:lnTo>
                    <a:pt x="0" y="0"/>
                  </a:lnTo>
                  <a:lnTo>
                    <a:pt x="0" y="10"/>
                  </a:lnTo>
                  <a:close/>
                </a:path>
              </a:pathLst>
            </a:custGeom>
            <a:solidFill>
              <a:srgbClr val="000000"/>
            </a:solidFill>
            <a:ln w="9525">
              <a:noFill/>
              <a:round/>
              <a:headEnd/>
              <a:tailEnd/>
            </a:ln>
          </p:spPr>
          <p:txBody>
            <a:bodyPr/>
            <a:lstStyle/>
            <a:p>
              <a:endParaRPr lang="en-US">
                <a:latin typeface="Arial" charset="0"/>
              </a:endParaRPr>
            </a:p>
          </p:txBody>
        </p:sp>
        <p:sp>
          <p:nvSpPr>
            <p:cNvPr id="8324" name="Freeform 177"/>
            <p:cNvSpPr>
              <a:spLocks/>
            </p:cNvSpPr>
            <p:nvPr/>
          </p:nvSpPr>
          <p:spPr bwMode="auto">
            <a:xfrm>
              <a:off x="3117" y="2825"/>
              <a:ext cx="15" cy="5"/>
            </a:xfrm>
            <a:custGeom>
              <a:avLst/>
              <a:gdLst>
                <a:gd name="T0" fmla="*/ 1 w 30"/>
                <a:gd name="T1" fmla="*/ 0 h 12"/>
                <a:gd name="T2" fmla="*/ 1 w 30"/>
                <a:gd name="T3" fmla="*/ 0 h 12"/>
                <a:gd name="T4" fmla="*/ 1 w 30"/>
                <a:gd name="T5" fmla="*/ 0 h 12"/>
                <a:gd name="T6" fmla="*/ 1 w 30"/>
                <a:gd name="T7" fmla="*/ 0 h 12"/>
                <a:gd name="T8" fmla="*/ 2 w 30"/>
                <a:gd name="T9" fmla="*/ 0 h 12"/>
                <a:gd name="T10" fmla="*/ 2 w 30"/>
                <a:gd name="T11" fmla="*/ 0 h 12"/>
                <a:gd name="T12" fmla="*/ 2 w 30"/>
                <a:gd name="T13" fmla="*/ 0 h 12"/>
                <a:gd name="T14" fmla="*/ 2 w 30"/>
                <a:gd name="T15" fmla="*/ 0 h 12"/>
                <a:gd name="T16" fmla="*/ 1 w 30"/>
                <a:gd name="T17" fmla="*/ 0 h 12"/>
                <a:gd name="T18" fmla="*/ 1 w 30"/>
                <a:gd name="T19" fmla="*/ 0 h 12"/>
                <a:gd name="T20" fmla="*/ 0 w 30"/>
                <a:gd name="T21" fmla="*/ 0 h 12"/>
                <a:gd name="T22" fmla="*/ 0 w 30"/>
                <a:gd name="T23" fmla="*/ 0 h 12"/>
                <a:gd name="T24" fmla="*/ 1 w 3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2"/>
                <a:gd name="T41" fmla="*/ 30 w 3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2">
                  <a:moveTo>
                    <a:pt x="2" y="12"/>
                  </a:moveTo>
                  <a:lnTo>
                    <a:pt x="2" y="12"/>
                  </a:lnTo>
                  <a:lnTo>
                    <a:pt x="8" y="10"/>
                  </a:lnTo>
                  <a:lnTo>
                    <a:pt x="16" y="8"/>
                  </a:lnTo>
                  <a:lnTo>
                    <a:pt x="24" y="10"/>
                  </a:lnTo>
                  <a:lnTo>
                    <a:pt x="30" y="10"/>
                  </a:lnTo>
                  <a:lnTo>
                    <a:pt x="30" y="0"/>
                  </a:lnTo>
                  <a:lnTo>
                    <a:pt x="24" y="0"/>
                  </a:lnTo>
                  <a:lnTo>
                    <a:pt x="16" y="2"/>
                  </a:lnTo>
                  <a:lnTo>
                    <a:pt x="8" y="3"/>
                  </a:lnTo>
                  <a:lnTo>
                    <a:pt x="0" y="5"/>
                  </a:lnTo>
                  <a:lnTo>
                    <a:pt x="2" y="12"/>
                  </a:lnTo>
                  <a:close/>
                </a:path>
              </a:pathLst>
            </a:custGeom>
            <a:solidFill>
              <a:srgbClr val="000000"/>
            </a:solidFill>
            <a:ln w="9525">
              <a:noFill/>
              <a:round/>
              <a:headEnd/>
              <a:tailEnd/>
            </a:ln>
          </p:spPr>
          <p:txBody>
            <a:bodyPr/>
            <a:lstStyle/>
            <a:p>
              <a:endParaRPr lang="en-US">
                <a:latin typeface="Arial" charset="0"/>
              </a:endParaRPr>
            </a:p>
          </p:txBody>
        </p:sp>
        <p:sp>
          <p:nvSpPr>
            <p:cNvPr id="8325" name="Freeform 178"/>
            <p:cNvSpPr>
              <a:spLocks/>
            </p:cNvSpPr>
            <p:nvPr/>
          </p:nvSpPr>
          <p:spPr bwMode="auto">
            <a:xfrm>
              <a:off x="3097" y="2827"/>
              <a:ext cx="21" cy="22"/>
            </a:xfrm>
            <a:custGeom>
              <a:avLst/>
              <a:gdLst>
                <a:gd name="T0" fmla="*/ 1 w 41"/>
                <a:gd name="T1" fmla="*/ 2 h 45"/>
                <a:gd name="T2" fmla="*/ 1 w 41"/>
                <a:gd name="T3" fmla="*/ 2 h 45"/>
                <a:gd name="T4" fmla="*/ 1 w 41"/>
                <a:gd name="T5" fmla="*/ 2 h 45"/>
                <a:gd name="T6" fmla="*/ 1 w 41"/>
                <a:gd name="T7" fmla="*/ 2 h 45"/>
                <a:gd name="T8" fmla="*/ 2 w 41"/>
                <a:gd name="T9" fmla="*/ 1 h 45"/>
                <a:gd name="T10" fmla="*/ 2 w 41"/>
                <a:gd name="T11" fmla="*/ 1 h 45"/>
                <a:gd name="T12" fmla="*/ 2 w 41"/>
                <a:gd name="T13" fmla="*/ 1 h 45"/>
                <a:gd name="T14" fmla="*/ 3 w 41"/>
                <a:gd name="T15" fmla="*/ 0 h 45"/>
                <a:gd name="T16" fmla="*/ 3 w 41"/>
                <a:gd name="T17" fmla="*/ 0 h 45"/>
                <a:gd name="T18" fmla="*/ 3 w 41"/>
                <a:gd name="T19" fmla="*/ 0 h 45"/>
                <a:gd name="T20" fmla="*/ 3 w 41"/>
                <a:gd name="T21" fmla="*/ 0 h 45"/>
                <a:gd name="T22" fmla="*/ 3 w 41"/>
                <a:gd name="T23" fmla="*/ 0 h 45"/>
                <a:gd name="T24" fmla="*/ 2 w 41"/>
                <a:gd name="T25" fmla="*/ 0 h 45"/>
                <a:gd name="T26" fmla="*/ 2 w 41"/>
                <a:gd name="T27" fmla="*/ 0 h 45"/>
                <a:gd name="T28" fmla="*/ 2 w 41"/>
                <a:gd name="T29" fmla="*/ 1 h 45"/>
                <a:gd name="T30" fmla="*/ 1 w 41"/>
                <a:gd name="T31" fmla="*/ 1 h 45"/>
                <a:gd name="T32" fmla="*/ 1 w 41"/>
                <a:gd name="T33" fmla="*/ 1 h 45"/>
                <a:gd name="T34" fmla="*/ 1 w 41"/>
                <a:gd name="T35" fmla="*/ 2 h 45"/>
                <a:gd name="T36" fmla="*/ 0 w 41"/>
                <a:gd name="T37" fmla="*/ 2 h 45"/>
                <a:gd name="T38" fmla="*/ 1 w 41"/>
                <a:gd name="T39" fmla="*/ 2 h 45"/>
                <a:gd name="T40" fmla="*/ 0 w 41"/>
                <a:gd name="T41" fmla="*/ 2 h 45"/>
                <a:gd name="T42" fmla="*/ 0 w 41"/>
                <a:gd name="T43" fmla="*/ 2 h 45"/>
                <a:gd name="T44" fmla="*/ 1 w 41"/>
                <a:gd name="T45" fmla="*/ 2 h 45"/>
                <a:gd name="T46" fmla="*/ 1 w 41"/>
                <a:gd name="T47" fmla="*/ 2 h 45"/>
                <a:gd name="T48" fmla="*/ 1 w 41"/>
                <a:gd name="T49" fmla="*/ 2 h 45"/>
                <a:gd name="T50" fmla="*/ 1 w 41"/>
                <a:gd name="T51" fmla="*/ 2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45"/>
                <a:gd name="T80" fmla="*/ 41 w 41"/>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45">
                  <a:moveTo>
                    <a:pt x="2" y="44"/>
                  </a:moveTo>
                  <a:lnTo>
                    <a:pt x="7" y="43"/>
                  </a:lnTo>
                  <a:lnTo>
                    <a:pt x="9" y="40"/>
                  </a:lnTo>
                  <a:lnTo>
                    <a:pt x="12" y="36"/>
                  </a:lnTo>
                  <a:lnTo>
                    <a:pt x="17" y="30"/>
                  </a:lnTo>
                  <a:lnTo>
                    <a:pt x="23" y="24"/>
                  </a:lnTo>
                  <a:lnTo>
                    <a:pt x="29" y="18"/>
                  </a:lnTo>
                  <a:lnTo>
                    <a:pt x="33" y="13"/>
                  </a:lnTo>
                  <a:lnTo>
                    <a:pt x="39" y="9"/>
                  </a:lnTo>
                  <a:lnTo>
                    <a:pt x="41" y="7"/>
                  </a:lnTo>
                  <a:lnTo>
                    <a:pt x="39" y="0"/>
                  </a:lnTo>
                  <a:lnTo>
                    <a:pt x="35" y="2"/>
                  </a:lnTo>
                  <a:lnTo>
                    <a:pt x="29" y="8"/>
                  </a:lnTo>
                  <a:lnTo>
                    <a:pt x="24" y="14"/>
                  </a:lnTo>
                  <a:lnTo>
                    <a:pt x="18" y="20"/>
                  </a:lnTo>
                  <a:lnTo>
                    <a:pt x="13" y="25"/>
                  </a:lnTo>
                  <a:lnTo>
                    <a:pt x="7" y="31"/>
                  </a:lnTo>
                  <a:lnTo>
                    <a:pt x="2" y="36"/>
                  </a:lnTo>
                  <a:lnTo>
                    <a:pt x="0" y="38"/>
                  </a:lnTo>
                  <a:lnTo>
                    <a:pt x="5" y="37"/>
                  </a:lnTo>
                  <a:lnTo>
                    <a:pt x="0" y="38"/>
                  </a:lnTo>
                  <a:lnTo>
                    <a:pt x="0" y="41"/>
                  </a:lnTo>
                  <a:lnTo>
                    <a:pt x="2" y="44"/>
                  </a:lnTo>
                  <a:lnTo>
                    <a:pt x="5" y="45"/>
                  </a:lnTo>
                  <a:lnTo>
                    <a:pt x="7" y="43"/>
                  </a:lnTo>
                  <a:lnTo>
                    <a:pt x="2" y="44"/>
                  </a:lnTo>
                  <a:close/>
                </a:path>
              </a:pathLst>
            </a:custGeom>
            <a:solidFill>
              <a:srgbClr val="000000"/>
            </a:solidFill>
            <a:ln w="9525">
              <a:noFill/>
              <a:round/>
              <a:headEnd/>
              <a:tailEnd/>
            </a:ln>
          </p:spPr>
          <p:txBody>
            <a:bodyPr/>
            <a:lstStyle/>
            <a:p>
              <a:endParaRPr lang="en-US">
                <a:latin typeface="Arial" charset="0"/>
              </a:endParaRPr>
            </a:p>
          </p:txBody>
        </p:sp>
        <p:sp>
          <p:nvSpPr>
            <p:cNvPr id="8326" name="Freeform 179"/>
            <p:cNvSpPr>
              <a:spLocks/>
            </p:cNvSpPr>
            <p:nvPr/>
          </p:nvSpPr>
          <p:spPr bwMode="auto">
            <a:xfrm>
              <a:off x="3080" y="2840"/>
              <a:ext cx="20" cy="9"/>
            </a:xfrm>
            <a:custGeom>
              <a:avLst/>
              <a:gdLst>
                <a:gd name="T0" fmla="*/ 0 w 41"/>
                <a:gd name="T1" fmla="*/ 0 h 19"/>
                <a:gd name="T2" fmla="*/ 0 w 41"/>
                <a:gd name="T3" fmla="*/ 0 h 19"/>
                <a:gd name="T4" fmla="*/ 0 w 41"/>
                <a:gd name="T5" fmla="*/ 0 h 19"/>
                <a:gd name="T6" fmla="*/ 0 w 41"/>
                <a:gd name="T7" fmla="*/ 0 h 19"/>
                <a:gd name="T8" fmla="*/ 0 w 41"/>
                <a:gd name="T9" fmla="*/ 0 h 19"/>
                <a:gd name="T10" fmla="*/ 1 w 41"/>
                <a:gd name="T11" fmla="*/ 0 h 19"/>
                <a:gd name="T12" fmla="*/ 1 w 41"/>
                <a:gd name="T13" fmla="*/ 0 h 19"/>
                <a:gd name="T14" fmla="*/ 1 w 41"/>
                <a:gd name="T15" fmla="*/ 0 h 19"/>
                <a:gd name="T16" fmla="*/ 2 w 41"/>
                <a:gd name="T17" fmla="*/ 1 h 19"/>
                <a:gd name="T18" fmla="*/ 2 w 41"/>
                <a:gd name="T19" fmla="*/ 1 h 19"/>
                <a:gd name="T20" fmla="*/ 2 w 41"/>
                <a:gd name="T21" fmla="*/ 0 h 19"/>
                <a:gd name="T22" fmla="*/ 2 w 41"/>
                <a:gd name="T23" fmla="*/ 0 h 19"/>
                <a:gd name="T24" fmla="*/ 1 w 41"/>
                <a:gd name="T25" fmla="*/ 0 h 19"/>
                <a:gd name="T26" fmla="*/ 1 w 41"/>
                <a:gd name="T27" fmla="*/ 0 h 19"/>
                <a:gd name="T28" fmla="*/ 1 w 41"/>
                <a:gd name="T29" fmla="*/ 0 h 19"/>
                <a:gd name="T30" fmla="*/ 0 w 41"/>
                <a:gd name="T31" fmla="*/ 0 h 19"/>
                <a:gd name="T32" fmla="*/ 0 w 41"/>
                <a:gd name="T33" fmla="*/ 0 h 19"/>
                <a:gd name="T34" fmla="*/ 0 w 41"/>
                <a:gd name="T35" fmla="*/ 0 h 19"/>
                <a:gd name="T36" fmla="*/ 0 w 41"/>
                <a:gd name="T37" fmla="*/ 0 h 19"/>
                <a:gd name="T38" fmla="*/ 0 w 41"/>
                <a:gd name="T39" fmla="*/ 0 h 19"/>
                <a:gd name="T40" fmla="*/ 0 w 4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9"/>
                <a:gd name="T65" fmla="*/ 41 w 4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9">
                  <a:moveTo>
                    <a:pt x="3" y="7"/>
                  </a:moveTo>
                  <a:lnTo>
                    <a:pt x="1" y="7"/>
                  </a:lnTo>
                  <a:lnTo>
                    <a:pt x="5" y="7"/>
                  </a:lnTo>
                  <a:lnTo>
                    <a:pt x="7" y="8"/>
                  </a:lnTo>
                  <a:lnTo>
                    <a:pt x="13" y="10"/>
                  </a:lnTo>
                  <a:lnTo>
                    <a:pt x="16" y="11"/>
                  </a:lnTo>
                  <a:lnTo>
                    <a:pt x="21" y="13"/>
                  </a:lnTo>
                  <a:lnTo>
                    <a:pt x="27" y="15"/>
                  </a:lnTo>
                  <a:lnTo>
                    <a:pt x="33" y="16"/>
                  </a:lnTo>
                  <a:lnTo>
                    <a:pt x="38" y="19"/>
                  </a:lnTo>
                  <a:lnTo>
                    <a:pt x="41" y="12"/>
                  </a:lnTo>
                  <a:lnTo>
                    <a:pt x="35" y="10"/>
                  </a:lnTo>
                  <a:lnTo>
                    <a:pt x="29" y="8"/>
                  </a:lnTo>
                  <a:lnTo>
                    <a:pt x="23" y="6"/>
                  </a:lnTo>
                  <a:lnTo>
                    <a:pt x="19" y="4"/>
                  </a:lnTo>
                  <a:lnTo>
                    <a:pt x="13" y="3"/>
                  </a:lnTo>
                  <a:lnTo>
                    <a:pt x="9" y="1"/>
                  </a:lnTo>
                  <a:lnTo>
                    <a:pt x="5" y="0"/>
                  </a:lnTo>
                  <a:lnTo>
                    <a:pt x="1" y="0"/>
                  </a:lnTo>
                  <a:lnTo>
                    <a:pt x="0" y="0"/>
                  </a:lnTo>
                  <a:lnTo>
                    <a:pt x="3" y="7"/>
                  </a:lnTo>
                  <a:close/>
                </a:path>
              </a:pathLst>
            </a:custGeom>
            <a:solidFill>
              <a:srgbClr val="000000"/>
            </a:solidFill>
            <a:ln w="9525">
              <a:noFill/>
              <a:round/>
              <a:headEnd/>
              <a:tailEnd/>
            </a:ln>
          </p:spPr>
          <p:txBody>
            <a:bodyPr/>
            <a:lstStyle/>
            <a:p>
              <a:endParaRPr lang="en-US">
                <a:latin typeface="Arial" charset="0"/>
              </a:endParaRPr>
            </a:p>
          </p:txBody>
        </p:sp>
        <p:sp>
          <p:nvSpPr>
            <p:cNvPr id="8327" name="Freeform 180"/>
            <p:cNvSpPr>
              <a:spLocks/>
            </p:cNvSpPr>
            <p:nvPr/>
          </p:nvSpPr>
          <p:spPr bwMode="auto">
            <a:xfrm>
              <a:off x="3069" y="2840"/>
              <a:ext cx="12" cy="9"/>
            </a:xfrm>
            <a:custGeom>
              <a:avLst/>
              <a:gdLst>
                <a:gd name="T0" fmla="*/ 0 w 25"/>
                <a:gd name="T1" fmla="*/ 1 h 19"/>
                <a:gd name="T2" fmla="*/ 0 w 25"/>
                <a:gd name="T3" fmla="*/ 1 h 19"/>
                <a:gd name="T4" fmla="*/ 0 w 25"/>
                <a:gd name="T5" fmla="*/ 0 h 19"/>
                <a:gd name="T6" fmla="*/ 0 w 25"/>
                <a:gd name="T7" fmla="*/ 0 h 19"/>
                <a:gd name="T8" fmla="*/ 1 w 25"/>
                <a:gd name="T9" fmla="*/ 0 h 19"/>
                <a:gd name="T10" fmla="*/ 1 w 25"/>
                <a:gd name="T11" fmla="*/ 0 h 19"/>
                <a:gd name="T12" fmla="*/ 1 w 25"/>
                <a:gd name="T13" fmla="*/ 0 h 19"/>
                <a:gd name="T14" fmla="*/ 1 w 25"/>
                <a:gd name="T15" fmla="*/ 0 h 19"/>
                <a:gd name="T16" fmla="*/ 0 w 25"/>
                <a:gd name="T17" fmla="*/ 0 h 19"/>
                <a:gd name="T18" fmla="*/ 0 w 25"/>
                <a:gd name="T19" fmla="*/ 0 h 19"/>
                <a:gd name="T20" fmla="*/ 0 w 25"/>
                <a:gd name="T21" fmla="*/ 0 h 19"/>
                <a:gd name="T22" fmla="*/ 0 w 25"/>
                <a:gd name="T23" fmla="*/ 0 h 19"/>
                <a:gd name="T24" fmla="*/ 0 w 25"/>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7" y="19"/>
                  </a:moveTo>
                  <a:lnTo>
                    <a:pt x="7" y="19"/>
                  </a:lnTo>
                  <a:lnTo>
                    <a:pt x="10" y="14"/>
                  </a:lnTo>
                  <a:lnTo>
                    <a:pt x="13" y="12"/>
                  </a:lnTo>
                  <a:lnTo>
                    <a:pt x="19" y="10"/>
                  </a:lnTo>
                  <a:lnTo>
                    <a:pt x="25" y="7"/>
                  </a:lnTo>
                  <a:lnTo>
                    <a:pt x="22" y="0"/>
                  </a:lnTo>
                  <a:lnTo>
                    <a:pt x="17" y="3"/>
                  </a:lnTo>
                  <a:lnTo>
                    <a:pt x="11" y="5"/>
                  </a:lnTo>
                  <a:lnTo>
                    <a:pt x="5" y="10"/>
                  </a:lnTo>
                  <a:lnTo>
                    <a:pt x="0" y="14"/>
                  </a:lnTo>
                  <a:lnTo>
                    <a:pt x="7" y="19"/>
                  </a:lnTo>
                  <a:close/>
                </a:path>
              </a:pathLst>
            </a:custGeom>
            <a:solidFill>
              <a:srgbClr val="000000"/>
            </a:solidFill>
            <a:ln w="9525">
              <a:noFill/>
              <a:round/>
              <a:headEnd/>
              <a:tailEnd/>
            </a:ln>
          </p:spPr>
          <p:txBody>
            <a:bodyPr/>
            <a:lstStyle/>
            <a:p>
              <a:endParaRPr lang="en-US">
                <a:latin typeface="Arial" charset="0"/>
              </a:endParaRPr>
            </a:p>
          </p:txBody>
        </p:sp>
        <p:sp>
          <p:nvSpPr>
            <p:cNvPr id="8328" name="Freeform 181"/>
            <p:cNvSpPr>
              <a:spLocks/>
            </p:cNvSpPr>
            <p:nvPr/>
          </p:nvSpPr>
          <p:spPr bwMode="auto">
            <a:xfrm>
              <a:off x="3064" y="2847"/>
              <a:ext cx="8" cy="11"/>
            </a:xfrm>
            <a:custGeom>
              <a:avLst/>
              <a:gdLst>
                <a:gd name="T0" fmla="*/ 0 w 17"/>
                <a:gd name="T1" fmla="*/ 1 h 22"/>
                <a:gd name="T2" fmla="*/ 0 w 17"/>
                <a:gd name="T3" fmla="*/ 1 h 22"/>
                <a:gd name="T4" fmla="*/ 0 w 17"/>
                <a:gd name="T5" fmla="*/ 1 h 22"/>
                <a:gd name="T6" fmla="*/ 0 w 17"/>
                <a:gd name="T7" fmla="*/ 1 h 22"/>
                <a:gd name="T8" fmla="*/ 0 w 17"/>
                <a:gd name="T9" fmla="*/ 1 h 22"/>
                <a:gd name="T10" fmla="*/ 1 w 17"/>
                <a:gd name="T11" fmla="*/ 1 h 22"/>
                <a:gd name="T12" fmla="*/ 0 w 17"/>
                <a:gd name="T13" fmla="*/ 0 h 22"/>
                <a:gd name="T14" fmla="*/ 0 w 17"/>
                <a:gd name="T15" fmla="*/ 1 h 22"/>
                <a:gd name="T16" fmla="*/ 0 w 17"/>
                <a:gd name="T17" fmla="*/ 1 h 22"/>
                <a:gd name="T18" fmla="*/ 0 w 17"/>
                <a:gd name="T19" fmla="*/ 1 h 22"/>
                <a:gd name="T20" fmla="*/ 0 w 17"/>
                <a:gd name="T21" fmla="*/ 1 h 22"/>
                <a:gd name="T22" fmla="*/ 0 w 17"/>
                <a:gd name="T23" fmla="*/ 1 h 22"/>
                <a:gd name="T24" fmla="*/ 0 w 17"/>
                <a:gd name="T25" fmla="*/ 1 h 22"/>
                <a:gd name="T26" fmla="*/ 0 w 17"/>
                <a:gd name="T27" fmla="*/ 1 h 22"/>
                <a:gd name="T28" fmla="*/ 0 w 17"/>
                <a:gd name="T29" fmla="*/ 1 h 22"/>
                <a:gd name="T30" fmla="*/ 0 w 17"/>
                <a:gd name="T31" fmla="*/ 1 h 22"/>
                <a:gd name="T32" fmla="*/ 0 w 17"/>
                <a:gd name="T33" fmla="*/ 1 h 22"/>
                <a:gd name="T34" fmla="*/ 0 w 17"/>
                <a:gd name="T35" fmla="*/ 1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2"/>
                <a:gd name="T56" fmla="*/ 17 w 1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2">
                  <a:moveTo>
                    <a:pt x="1" y="21"/>
                  </a:moveTo>
                  <a:lnTo>
                    <a:pt x="7" y="20"/>
                  </a:lnTo>
                  <a:lnTo>
                    <a:pt x="8" y="19"/>
                  </a:lnTo>
                  <a:lnTo>
                    <a:pt x="10" y="14"/>
                  </a:lnTo>
                  <a:lnTo>
                    <a:pt x="14" y="9"/>
                  </a:lnTo>
                  <a:lnTo>
                    <a:pt x="17" y="5"/>
                  </a:lnTo>
                  <a:lnTo>
                    <a:pt x="10" y="0"/>
                  </a:lnTo>
                  <a:lnTo>
                    <a:pt x="7" y="5"/>
                  </a:lnTo>
                  <a:lnTo>
                    <a:pt x="3" y="9"/>
                  </a:lnTo>
                  <a:lnTo>
                    <a:pt x="1" y="14"/>
                  </a:lnTo>
                  <a:lnTo>
                    <a:pt x="0" y="15"/>
                  </a:lnTo>
                  <a:lnTo>
                    <a:pt x="6" y="14"/>
                  </a:lnTo>
                  <a:lnTo>
                    <a:pt x="0" y="15"/>
                  </a:lnTo>
                  <a:lnTo>
                    <a:pt x="0" y="19"/>
                  </a:lnTo>
                  <a:lnTo>
                    <a:pt x="2" y="21"/>
                  </a:lnTo>
                  <a:lnTo>
                    <a:pt x="5" y="22"/>
                  </a:lnTo>
                  <a:lnTo>
                    <a:pt x="7" y="20"/>
                  </a:lnTo>
                  <a:lnTo>
                    <a:pt x="1" y="21"/>
                  </a:lnTo>
                  <a:close/>
                </a:path>
              </a:pathLst>
            </a:custGeom>
            <a:solidFill>
              <a:srgbClr val="000000"/>
            </a:solidFill>
            <a:ln w="9525">
              <a:noFill/>
              <a:round/>
              <a:headEnd/>
              <a:tailEnd/>
            </a:ln>
          </p:spPr>
          <p:txBody>
            <a:bodyPr/>
            <a:lstStyle/>
            <a:p>
              <a:endParaRPr lang="en-US">
                <a:latin typeface="Arial" charset="0"/>
              </a:endParaRPr>
            </a:p>
          </p:txBody>
        </p:sp>
        <p:sp>
          <p:nvSpPr>
            <p:cNvPr id="8329" name="Freeform 182"/>
            <p:cNvSpPr>
              <a:spLocks/>
            </p:cNvSpPr>
            <p:nvPr/>
          </p:nvSpPr>
          <p:spPr bwMode="auto">
            <a:xfrm>
              <a:off x="3047" y="2843"/>
              <a:ext cx="19" cy="14"/>
            </a:xfrm>
            <a:custGeom>
              <a:avLst/>
              <a:gdLst>
                <a:gd name="T0" fmla="*/ 0 w 38"/>
                <a:gd name="T1" fmla="*/ 1 h 28"/>
                <a:gd name="T2" fmla="*/ 0 w 38"/>
                <a:gd name="T3" fmla="*/ 1 h 28"/>
                <a:gd name="T4" fmla="*/ 1 w 38"/>
                <a:gd name="T5" fmla="*/ 1 h 28"/>
                <a:gd name="T6" fmla="*/ 1 w 38"/>
                <a:gd name="T7" fmla="*/ 1 h 28"/>
                <a:gd name="T8" fmla="*/ 1 w 38"/>
                <a:gd name="T9" fmla="*/ 1 h 28"/>
                <a:gd name="T10" fmla="*/ 1 w 38"/>
                <a:gd name="T11" fmla="*/ 1 h 28"/>
                <a:gd name="T12" fmla="*/ 1 w 38"/>
                <a:gd name="T13" fmla="*/ 2 h 28"/>
                <a:gd name="T14" fmla="*/ 1 w 38"/>
                <a:gd name="T15" fmla="*/ 2 h 28"/>
                <a:gd name="T16" fmla="*/ 1 w 38"/>
                <a:gd name="T17" fmla="*/ 2 h 28"/>
                <a:gd name="T18" fmla="*/ 2 w 38"/>
                <a:gd name="T19" fmla="*/ 2 h 28"/>
                <a:gd name="T20" fmla="*/ 2 w 38"/>
                <a:gd name="T21" fmla="*/ 2 h 28"/>
                <a:gd name="T22" fmla="*/ 1 w 38"/>
                <a:gd name="T23" fmla="*/ 2 h 28"/>
                <a:gd name="T24" fmla="*/ 1 w 38"/>
                <a:gd name="T25" fmla="*/ 1 h 28"/>
                <a:gd name="T26" fmla="*/ 1 w 38"/>
                <a:gd name="T27" fmla="*/ 1 h 28"/>
                <a:gd name="T28" fmla="*/ 1 w 38"/>
                <a:gd name="T29" fmla="*/ 1 h 28"/>
                <a:gd name="T30" fmla="*/ 1 w 38"/>
                <a:gd name="T31" fmla="*/ 1 h 28"/>
                <a:gd name="T32" fmla="*/ 1 w 38"/>
                <a:gd name="T33" fmla="*/ 1 h 28"/>
                <a:gd name="T34" fmla="*/ 1 w 38"/>
                <a:gd name="T35" fmla="*/ 1 h 28"/>
                <a:gd name="T36" fmla="*/ 0 w 38"/>
                <a:gd name="T37" fmla="*/ 0 h 28"/>
                <a:gd name="T38" fmla="*/ 0 w 38"/>
                <a:gd name="T39" fmla="*/ 1 h 28"/>
                <a:gd name="T40" fmla="*/ 0 w 3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28"/>
                <a:gd name="T65" fmla="*/ 38 w 3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28">
                  <a:moveTo>
                    <a:pt x="0" y="8"/>
                  </a:moveTo>
                  <a:lnTo>
                    <a:pt x="0" y="9"/>
                  </a:lnTo>
                  <a:lnTo>
                    <a:pt x="2" y="8"/>
                  </a:lnTo>
                  <a:lnTo>
                    <a:pt x="3" y="9"/>
                  </a:lnTo>
                  <a:lnTo>
                    <a:pt x="8" y="12"/>
                  </a:lnTo>
                  <a:lnTo>
                    <a:pt x="10" y="14"/>
                  </a:lnTo>
                  <a:lnTo>
                    <a:pt x="16" y="18"/>
                  </a:lnTo>
                  <a:lnTo>
                    <a:pt x="21" y="21"/>
                  </a:lnTo>
                  <a:lnTo>
                    <a:pt x="29" y="24"/>
                  </a:lnTo>
                  <a:lnTo>
                    <a:pt x="33" y="28"/>
                  </a:lnTo>
                  <a:lnTo>
                    <a:pt x="38" y="21"/>
                  </a:lnTo>
                  <a:lnTo>
                    <a:pt x="31" y="18"/>
                  </a:lnTo>
                  <a:lnTo>
                    <a:pt x="25" y="14"/>
                  </a:lnTo>
                  <a:lnTo>
                    <a:pt x="21" y="11"/>
                  </a:lnTo>
                  <a:lnTo>
                    <a:pt x="15" y="7"/>
                  </a:lnTo>
                  <a:lnTo>
                    <a:pt x="10" y="5"/>
                  </a:lnTo>
                  <a:lnTo>
                    <a:pt x="6" y="3"/>
                  </a:lnTo>
                  <a:lnTo>
                    <a:pt x="2" y="1"/>
                  </a:lnTo>
                  <a:lnTo>
                    <a:pt x="0" y="0"/>
                  </a:lnTo>
                  <a:lnTo>
                    <a:pt x="0" y="1"/>
                  </a:lnTo>
                  <a:lnTo>
                    <a:pt x="0" y="8"/>
                  </a:lnTo>
                  <a:close/>
                </a:path>
              </a:pathLst>
            </a:custGeom>
            <a:solidFill>
              <a:srgbClr val="000000"/>
            </a:solidFill>
            <a:ln w="9525">
              <a:noFill/>
              <a:round/>
              <a:headEnd/>
              <a:tailEnd/>
            </a:ln>
          </p:spPr>
          <p:txBody>
            <a:bodyPr/>
            <a:lstStyle/>
            <a:p>
              <a:endParaRPr lang="en-US">
                <a:latin typeface="Arial" charset="0"/>
              </a:endParaRPr>
            </a:p>
          </p:txBody>
        </p:sp>
        <p:sp>
          <p:nvSpPr>
            <p:cNvPr id="8330" name="Freeform 183"/>
            <p:cNvSpPr>
              <a:spLocks/>
            </p:cNvSpPr>
            <p:nvPr/>
          </p:nvSpPr>
          <p:spPr bwMode="auto">
            <a:xfrm>
              <a:off x="3038" y="2844"/>
              <a:ext cx="9"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1 w 20"/>
                <a:gd name="T11" fmla="*/ 0 h 13"/>
                <a:gd name="T12" fmla="*/ 1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13"/>
                  </a:moveTo>
                  <a:lnTo>
                    <a:pt x="0" y="13"/>
                  </a:lnTo>
                  <a:lnTo>
                    <a:pt x="6" y="12"/>
                  </a:lnTo>
                  <a:lnTo>
                    <a:pt x="12" y="10"/>
                  </a:lnTo>
                  <a:lnTo>
                    <a:pt x="15" y="7"/>
                  </a:lnTo>
                  <a:lnTo>
                    <a:pt x="20" y="7"/>
                  </a:lnTo>
                  <a:lnTo>
                    <a:pt x="20" y="0"/>
                  </a:lnTo>
                  <a:lnTo>
                    <a:pt x="15" y="0"/>
                  </a:lnTo>
                  <a:lnTo>
                    <a:pt x="9" y="3"/>
                  </a:lnTo>
                  <a:lnTo>
                    <a:pt x="4" y="5"/>
                  </a:lnTo>
                  <a:lnTo>
                    <a:pt x="0" y="6"/>
                  </a:lnTo>
                  <a:lnTo>
                    <a:pt x="0" y="13"/>
                  </a:lnTo>
                  <a:close/>
                </a:path>
              </a:pathLst>
            </a:custGeom>
            <a:solidFill>
              <a:srgbClr val="000000"/>
            </a:solidFill>
            <a:ln w="9525">
              <a:noFill/>
              <a:round/>
              <a:headEnd/>
              <a:tailEnd/>
            </a:ln>
          </p:spPr>
          <p:txBody>
            <a:bodyPr/>
            <a:lstStyle/>
            <a:p>
              <a:endParaRPr lang="en-US">
                <a:latin typeface="Arial" charset="0"/>
              </a:endParaRPr>
            </a:p>
          </p:txBody>
        </p:sp>
        <p:sp>
          <p:nvSpPr>
            <p:cNvPr id="8331" name="Freeform 184"/>
            <p:cNvSpPr>
              <a:spLocks/>
            </p:cNvSpPr>
            <p:nvPr/>
          </p:nvSpPr>
          <p:spPr bwMode="auto">
            <a:xfrm>
              <a:off x="3026" y="2847"/>
              <a:ext cx="12" cy="15"/>
            </a:xfrm>
            <a:custGeom>
              <a:avLst/>
              <a:gdLst>
                <a:gd name="T0" fmla="*/ 1 w 24"/>
                <a:gd name="T1" fmla="*/ 1 h 31"/>
                <a:gd name="T2" fmla="*/ 1 w 24"/>
                <a:gd name="T3" fmla="*/ 1 h 31"/>
                <a:gd name="T4" fmla="*/ 1 w 24"/>
                <a:gd name="T5" fmla="*/ 1 h 31"/>
                <a:gd name="T6" fmla="*/ 1 w 24"/>
                <a:gd name="T7" fmla="*/ 1 h 31"/>
                <a:gd name="T8" fmla="*/ 2 w 24"/>
                <a:gd name="T9" fmla="*/ 0 h 31"/>
                <a:gd name="T10" fmla="*/ 2 w 24"/>
                <a:gd name="T11" fmla="*/ 0 h 31"/>
                <a:gd name="T12" fmla="*/ 2 w 24"/>
                <a:gd name="T13" fmla="*/ 0 h 31"/>
                <a:gd name="T14" fmla="*/ 2 w 24"/>
                <a:gd name="T15" fmla="*/ 0 h 31"/>
                <a:gd name="T16" fmla="*/ 1 w 24"/>
                <a:gd name="T17" fmla="*/ 0 h 31"/>
                <a:gd name="T18" fmla="*/ 1 w 24"/>
                <a:gd name="T19" fmla="*/ 1 h 31"/>
                <a:gd name="T20" fmla="*/ 0 w 24"/>
                <a:gd name="T21" fmla="*/ 1 h 31"/>
                <a:gd name="T22" fmla="*/ 1 w 24"/>
                <a:gd name="T23" fmla="*/ 1 h 31"/>
                <a:gd name="T24" fmla="*/ 1 w 24"/>
                <a:gd name="T25" fmla="*/ 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1"/>
                <a:gd name="T41" fmla="*/ 24 w 24"/>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1">
                  <a:moveTo>
                    <a:pt x="8" y="31"/>
                  </a:moveTo>
                  <a:lnTo>
                    <a:pt x="9" y="31"/>
                  </a:lnTo>
                  <a:lnTo>
                    <a:pt x="10" y="27"/>
                  </a:lnTo>
                  <a:lnTo>
                    <a:pt x="16" y="19"/>
                  </a:lnTo>
                  <a:lnTo>
                    <a:pt x="22" y="11"/>
                  </a:lnTo>
                  <a:lnTo>
                    <a:pt x="24" y="7"/>
                  </a:lnTo>
                  <a:lnTo>
                    <a:pt x="24" y="0"/>
                  </a:lnTo>
                  <a:lnTo>
                    <a:pt x="17" y="6"/>
                  </a:lnTo>
                  <a:lnTo>
                    <a:pt x="9" y="14"/>
                  </a:lnTo>
                  <a:lnTo>
                    <a:pt x="3" y="24"/>
                  </a:lnTo>
                  <a:lnTo>
                    <a:pt x="0" y="31"/>
                  </a:lnTo>
                  <a:lnTo>
                    <a:pt x="1" y="31"/>
                  </a:lnTo>
                  <a:lnTo>
                    <a:pt x="8" y="31"/>
                  </a:lnTo>
                  <a:close/>
                </a:path>
              </a:pathLst>
            </a:custGeom>
            <a:solidFill>
              <a:srgbClr val="000000"/>
            </a:solidFill>
            <a:ln w="9525">
              <a:noFill/>
              <a:round/>
              <a:headEnd/>
              <a:tailEnd/>
            </a:ln>
          </p:spPr>
          <p:txBody>
            <a:bodyPr/>
            <a:lstStyle/>
            <a:p>
              <a:endParaRPr lang="en-US">
                <a:latin typeface="Arial" charset="0"/>
              </a:endParaRPr>
            </a:p>
          </p:txBody>
        </p:sp>
        <p:sp>
          <p:nvSpPr>
            <p:cNvPr id="8332" name="Freeform 185"/>
            <p:cNvSpPr>
              <a:spLocks/>
            </p:cNvSpPr>
            <p:nvPr/>
          </p:nvSpPr>
          <p:spPr bwMode="auto">
            <a:xfrm>
              <a:off x="3025" y="2862"/>
              <a:ext cx="5" cy="25"/>
            </a:xfrm>
            <a:custGeom>
              <a:avLst/>
              <a:gdLst>
                <a:gd name="T0" fmla="*/ 1 w 10"/>
                <a:gd name="T1" fmla="*/ 3 h 51"/>
                <a:gd name="T2" fmla="*/ 1 w 10"/>
                <a:gd name="T3" fmla="*/ 3 h 51"/>
                <a:gd name="T4" fmla="*/ 1 w 10"/>
                <a:gd name="T5" fmla="*/ 2 h 51"/>
                <a:gd name="T6" fmla="*/ 1 w 10"/>
                <a:gd name="T7" fmla="*/ 1 h 51"/>
                <a:gd name="T8" fmla="*/ 1 w 10"/>
                <a:gd name="T9" fmla="*/ 0 h 51"/>
                <a:gd name="T10" fmla="*/ 1 w 10"/>
                <a:gd name="T11" fmla="*/ 0 h 51"/>
                <a:gd name="T12" fmla="*/ 1 w 10"/>
                <a:gd name="T13" fmla="*/ 0 h 51"/>
                <a:gd name="T14" fmla="*/ 0 w 10"/>
                <a:gd name="T15" fmla="*/ 0 h 51"/>
                <a:gd name="T16" fmla="*/ 0 w 10"/>
                <a:gd name="T17" fmla="*/ 1 h 51"/>
                <a:gd name="T18" fmla="*/ 1 w 10"/>
                <a:gd name="T19" fmla="*/ 2 h 51"/>
                <a:gd name="T20" fmla="*/ 1 w 10"/>
                <a:gd name="T21" fmla="*/ 3 h 51"/>
                <a:gd name="T22" fmla="*/ 1 w 10"/>
                <a:gd name="T23" fmla="*/ 3 h 51"/>
                <a:gd name="T24" fmla="*/ 1 w 10"/>
                <a:gd name="T25" fmla="*/ 3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51"/>
                <a:gd name="T41" fmla="*/ 10 w 1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51">
                  <a:moveTo>
                    <a:pt x="8" y="51"/>
                  </a:moveTo>
                  <a:lnTo>
                    <a:pt x="8" y="51"/>
                  </a:lnTo>
                  <a:lnTo>
                    <a:pt x="10" y="39"/>
                  </a:lnTo>
                  <a:lnTo>
                    <a:pt x="9" y="27"/>
                  </a:lnTo>
                  <a:lnTo>
                    <a:pt x="9" y="13"/>
                  </a:lnTo>
                  <a:lnTo>
                    <a:pt x="9" y="0"/>
                  </a:lnTo>
                  <a:lnTo>
                    <a:pt x="2" y="0"/>
                  </a:lnTo>
                  <a:lnTo>
                    <a:pt x="0" y="13"/>
                  </a:lnTo>
                  <a:lnTo>
                    <a:pt x="0" y="27"/>
                  </a:lnTo>
                  <a:lnTo>
                    <a:pt x="1" y="39"/>
                  </a:lnTo>
                  <a:lnTo>
                    <a:pt x="1" y="51"/>
                  </a:lnTo>
                  <a:lnTo>
                    <a:pt x="8" y="51"/>
                  </a:lnTo>
                  <a:close/>
                </a:path>
              </a:pathLst>
            </a:custGeom>
            <a:solidFill>
              <a:srgbClr val="000000"/>
            </a:solidFill>
            <a:ln w="9525">
              <a:noFill/>
              <a:round/>
              <a:headEnd/>
              <a:tailEnd/>
            </a:ln>
          </p:spPr>
          <p:txBody>
            <a:bodyPr/>
            <a:lstStyle/>
            <a:p>
              <a:endParaRPr lang="en-US">
                <a:latin typeface="Arial" charset="0"/>
              </a:endParaRPr>
            </a:p>
          </p:txBody>
        </p:sp>
        <p:sp>
          <p:nvSpPr>
            <p:cNvPr id="8333" name="Freeform 186"/>
            <p:cNvSpPr>
              <a:spLocks/>
            </p:cNvSpPr>
            <p:nvPr/>
          </p:nvSpPr>
          <p:spPr bwMode="auto">
            <a:xfrm>
              <a:off x="3024" y="2887"/>
              <a:ext cx="8" cy="26"/>
            </a:xfrm>
            <a:custGeom>
              <a:avLst/>
              <a:gdLst>
                <a:gd name="T0" fmla="*/ 1 w 15"/>
                <a:gd name="T1" fmla="*/ 3 h 52"/>
                <a:gd name="T2" fmla="*/ 1 w 15"/>
                <a:gd name="T3" fmla="*/ 3 h 52"/>
                <a:gd name="T4" fmla="*/ 1 w 15"/>
                <a:gd name="T5" fmla="*/ 3 h 52"/>
                <a:gd name="T6" fmla="*/ 1 w 15"/>
                <a:gd name="T7" fmla="*/ 2 h 52"/>
                <a:gd name="T8" fmla="*/ 1 w 15"/>
                <a:gd name="T9" fmla="*/ 1 h 52"/>
                <a:gd name="T10" fmla="*/ 1 w 15"/>
                <a:gd name="T11" fmla="*/ 0 h 52"/>
                <a:gd name="T12" fmla="*/ 1 w 15"/>
                <a:gd name="T13" fmla="*/ 0 h 52"/>
                <a:gd name="T14" fmla="*/ 0 w 15"/>
                <a:gd name="T15" fmla="*/ 1 h 52"/>
                <a:gd name="T16" fmla="*/ 1 w 15"/>
                <a:gd name="T17" fmla="*/ 2 h 52"/>
                <a:gd name="T18" fmla="*/ 1 w 15"/>
                <a:gd name="T19" fmla="*/ 3 h 52"/>
                <a:gd name="T20" fmla="*/ 1 w 15"/>
                <a:gd name="T21" fmla="*/ 3 h 52"/>
                <a:gd name="T22" fmla="*/ 1 w 15"/>
                <a:gd name="T23" fmla="*/ 3 h 52"/>
                <a:gd name="T24" fmla="*/ 1 w 15"/>
                <a:gd name="T25" fmla="*/ 3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52"/>
                <a:gd name="T41" fmla="*/ 15 w 1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52">
                  <a:moveTo>
                    <a:pt x="15" y="49"/>
                  </a:moveTo>
                  <a:lnTo>
                    <a:pt x="15" y="49"/>
                  </a:lnTo>
                  <a:lnTo>
                    <a:pt x="10" y="36"/>
                  </a:lnTo>
                  <a:lnTo>
                    <a:pt x="9" y="22"/>
                  </a:lnTo>
                  <a:lnTo>
                    <a:pt x="9" y="10"/>
                  </a:lnTo>
                  <a:lnTo>
                    <a:pt x="9" y="0"/>
                  </a:lnTo>
                  <a:lnTo>
                    <a:pt x="2" y="0"/>
                  </a:lnTo>
                  <a:lnTo>
                    <a:pt x="0" y="10"/>
                  </a:lnTo>
                  <a:lnTo>
                    <a:pt x="2" y="22"/>
                  </a:lnTo>
                  <a:lnTo>
                    <a:pt x="3" y="36"/>
                  </a:lnTo>
                  <a:lnTo>
                    <a:pt x="8" y="52"/>
                  </a:lnTo>
                  <a:lnTo>
                    <a:pt x="15" y="49"/>
                  </a:lnTo>
                  <a:close/>
                </a:path>
              </a:pathLst>
            </a:custGeom>
            <a:solidFill>
              <a:srgbClr val="000000"/>
            </a:solidFill>
            <a:ln w="9525">
              <a:noFill/>
              <a:round/>
              <a:headEnd/>
              <a:tailEnd/>
            </a:ln>
          </p:spPr>
          <p:txBody>
            <a:bodyPr/>
            <a:lstStyle/>
            <a:p>
              <a:endParaRPr lang="en-US">
                <a:latin typeface="Arial" charset="0"/>
              </a:endParaRPr>
            </a:p>
          </p:txBody>
        </p:sp>
        <p:sp>
          <p:nvSpPr>
            <p:cNvPr id="8334" name="Freeform 187"/>
            <p:cNvSpPr>
              <a:spLocks/>
            </p:cNvSpPr>
            <p:nvPr/>
          </p:nvSpPr>
          <p:spPr bwMode="auto">
            <a:xfrm>
              <a:off x="3028" y="2912"/>
              <a:ext cx="17" cy="54"/>
            </a:xfrm>
            <a:custGeom>
              <a:avLst/>
              <a:gdLst>
                <a:gd name="T0" fmla="*/ 3 w 32"/>
                <a:gd name="T1" fmla="*/ 6 h 109"/>
                <a:gd name="T2" fmla="*/ 3 w 32"/>
                <a:gd name="T3" fmla="*/ 6 h 109"/>
                <a:gd name="T4" fmla="*/ 2 w 32"/>
                <a:gd name="T5" fmla="*/ 5 h 109"/>
                <a:gd name="T6" fmla="*/ 2 w 32"/>
                <a:gd name="T7" fmla="*/ 3 h 109"/>
                <a:gd name="T8" fmla="*/ 1 w 32"/>
                <a:gd name="T9" fmla="*/ 1 h 109"/>
                <a:gd name="T10" fmla="*/ 1 w 32"/>
                <a:gd name="T11" fmla="*/ 0 h 109"/>
                <a:gd name="T12" fmla="*/ 0 w 32"/>
                <a:gd name="T13" fmla="*/ 0 h 109"/>
                <a:gd name="T14" fmla="*/ 1 w 32"/>
                <a:gd name="T15" fmla="*/ 1 h 109"/>
                <a:gd name="T16" fmla="*/ 1 w 32"/>
                <a:gd name="T17" fmla="*/ 3 h 109"/>
                <a:gd name="T18" fmla="*/ 2 w 32"/>
                <a:gd name="T19" fmla="*/ 5 h 109"/>
                <a:gd name="T20" fmla="*/ 2 w 32"/>
                <a:gd name="T21" fmla="*/ 6 h 109"/>
                <a:gd name="T22" fmla="*/ 2 w 32"/>
                <a:gd name="T23" fmla="*/ 6 h 109"/>
                <a:gd name="T24" fmla="*/ 3 w 32"/>
                <a:gd name="T25" fmla="*/ 6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09"/>
                <a:gd name="T41" fmla="*/ 32 w 32"/>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09">
                  <a:moveTo>
                    <a:pt x="32" y="109"/>
                  </a:moveTo>
                  <a:lnTo>
                    <a:pt x="32" y="109"/>
                  </a:lnTo>
                  <a:lnTo>
                    <a:pt x="29" y="82"/>
                  </a:lnTo>
                  <a:lnTo>
                    <a:pt x="22" y="52"/>
                  </a:lnTo>
                  <a:lnTo>
                    <a:pt x="14" y="22"/>
                  </a:lnTo>
                  <a:lnTo>
                    <a:pt x="7" y="0"/>
                  </a:lnTo>
                  <a:lnTo>
                    <a:pt x="0" y="3"/>
                  </a:lnTo>
                  <a:lnTo>
                    <a:pt x="7" y="25"/>
                  </a:lnTo>
                  <a:lnTo>
                    <a:pt x="15" y="52"/>
                  </a:lnTo>
                  <a:lnTo>
                    <a:pt x="22" y="82"/>
                  </a:lnTo>
                  <a:lnTo>
                    <a:pt x="25" y="109"/>
                  </a:lnTo>
                  <a:lnTo>
                    <a:pt x="32" y="109"/>
                  </a:lnTo>
                  <a:close/>
                </a:path>
              </a:pathLst>
            </a:custGeom>
            <a:solidFill>
              <a:srgbClr val="000000"/>
            </a:solidFill>
            <a:ln w="9525">
              <a:noFill/>
              <a:round/>
              <a:headEnd/>
              <a:tailEnd/>
            </a:ln>
          </p:spPr>
          <p:txBody>
            <a:bodyPr/>
            <a:lstStyle/>
            <a:p>
              <a:endParaRPr lang="en-US">
                <a:latin typeface="Arial" charset="0"/>
              </a:endParaRPr>
            </a:p>
          </p:txBody>
        </p:sp>
        <p:sp>
          <p:nvSpPr>
            <p:cNvPr id="8335" name="Freeform 188"/>
            <p:cNvSpPr>
              <a:spLocks/>
            </p:cNvSpPr>
            <p:nvPr/>
          </p:nvSpPr>
          <p:spPr bwMode="auto">
            <a:xfrm>
              <a:off x="3041" y="2966"/>
              <a:ext cx="17" cy="73"/>
            </a:xfrm>
            <a:custGeom>
              <a:avLst/>
              <a:gdLst>
                <a:gd name="T0" fmla="*/ 1 w 34"/>
                <a:gd name="T1" fmla="*/ 9 h 145"/>
                <a:gd name="T2" fmla="*/ 2 w 34"/>
                <a:gd name="T3" fmla="*/ 9 h 145"/>
                <a:gd name="T4" fmla="*/ 1 w 34"/>
                <a:gd name="T5" fmla="*/ 7 h 145"/>
                <a:gd name="T6" fmla="*/ 1 w 34"/>
                <a:gd name="T7" fmla="*/ 5 h 145"/>
                <a:gd name="T8" fmla="*/ 1 w 34"/>
                <a:gd name="T9" fmla="*/ 2 h 145"/>
                <a:gd name="T10" fmla="*/ 1 w 34"/>
                <a:gd name="T11" fmla="*/ 0 h 145"/>
                <a:gd name="T12" fmla="*/ 0 w 34"/>
                <a:gd name="T13" fmla="*/ 0 h 145"/>
                <a:gd name="T14" fmla="*/ 1 w 34"/>
                <a:gd name="T15" fmla="*/ 2 h 145"/>
                <a:gd name="T16" fmla="*/ 1 w 34"/>
                <a:gd name="T17" fmla="*/ 5 h 145"/>
                <a:gd name="T18" fmla="*/ 1 w 34"/>
                <a:gd name="T19" fmla="*/ 7 h 145"/>
                <a:gd name="T20" fmla="*/ 1 w 34"/>
                <a:gd name="T21" fmla="*/ 9 h 145"/>
                <a:gd name="T22" fmla="*/ 2 w 34"/>
                <a:gd name="T23" fmla="*/ 9 h 145"/>
                <a:gd name="T24" fmla="*/ 1 w 34"/>
                <a:gd name="T25" fmla="*/ 9 h 145"/>
                <a:gd name="T26" fmla="*/ 1 w 34"/>
                <a:gd name="T27" fmla="*/ 10 h 145"/>
                <a:gd name="T28" fmla="*/ 2 w 34"/>
                <a:gd name="T29" fmla="*/ 9 h 145"/>
                <a:gd name="T30" fmla="*/ 2 w 34"/>
                <a:gd name="T31" fmla="*/ 9 h 145"/>
                <a:gd name="T32" fmla="*/ 2 w 34"/>
                <a:gd name="T33" fmla="*/ 9 h 145"/>
                <a:gd name="T34" fmla="*/ 1 w 34"/>
                <a:gd name="T35" fmla="*/ 9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45"/>
                <a:gd name="T56" fmla="*/ 34 w 34"/>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45">
                  <a:moveTo>
                    <a:pt x="27" y="138"/>
                  </a:moveTo>
                  <a:lnTo>
                    <a:pt x="34" y="138"/>
                  </a:lnTo>
                  <a:lnTo>
                    <a:pt x="20" y="106"/>
                  </a:lnTo>
                  <a:lnTo>
                    <a:pt x="12" y="68"/>
                  </a:lnTo>
                  <a:lnTo>
                    <a:pt x="8" y="30"/>
                  </a:lnTo>
                  <a:lnTo>
                    <a:pt x="7" y="0"/>
                  </a:lnTo>
                  <a:lnTo>
                    <a:pt x="0" y="0"/>
                  </a:lnTo>
                  <a:lnTo>
                    <a:pt x="1" y="30"/>
                  </a:lnTo>
                  <a:lnTo>
                    <a:pt x="5" y="68"/>
                  </a:lnTo>
                  <a:lnTo>
                    <a:pt x="13" y="108"/>
                  </a:lnTo>
                  <a:lnTo>
                    <a:pt x="27" y="143"/>
                  </a:lnTo>
                  <a:lnTo>
                    <a:pt x="34" y="143"/>
                  </a:lnTo>
                  <a:lnTo>
                    <a:pt x="27" y="143"/>
                  </a:lnTo>
                  <a:lnTo>
                    <a:pt x="29" y="145"/>
                  </a:lnTo>
                  <a:lnTo>
                    <a:pt x="32" y="144"/>
                  </a:lnTo>
                  <a:lnTo>
                    <a:pt x="34" y="141"/>
                  </a:lnTo>
                  <a:lnTo>
                    <a:pt x="34" y="138"/>
                  </a:lnTo>
                  <a:lnTo>
                    <a:pt x="27" y="138"/>
                  </a:lnTo>
                  <a:close/>
                </a:path>
              </a:pathLst>
            </a:custGeom>
            <a:solidFill>
              <a:srgbClr val="000000"/>
            </a:solidFill>
            <a:ln w="9525">
              <a:noFill/>
              <a:round/>
              <a:headEnd/>
              <a:tailEnd/>
            </a:ln>
          </p:spPr>
          <p:txBody>
            <a:bodyPr/>
            <a:lstStyle/>
            <a:p>
              <a:endParaRPr lang="en-US">
                <a:latin typeface="Arial" charset="0"/>
              </a:endParaRPr>
            </a:p>
          </p:txBody>
        </p:sp>
        <p:sp>
          <p:nvSpPr>
            <p:cNvPr id="8336" name="Freeform 189"/>
            <p:cNvSpPr>
              <a:spLocks/>
            </p:cNvSpPr>
            <p:nvPr/>
          </p:nvSpPr>
          <p:spPr bwMode="auto">
            <a:xfrm>
              <a:off x="3460" y="2185"/>
              <a:ext cx="52" cy="86"/>
            </a:xfrm>
            <a:custGeom>
              <a:avLst/>
              <a:gdLst>
                <a:gd name="T0" fmla="*/ 5 w 104"/>
                <a:gd name="T1" fmla="*/ 11 h 172"/>
                <a:gd name="T2" fmla="*/ 5 w 104"/>
                <a:gd name="T3" fmla="*/ 11 h 172"/>
                <a:gd name="T4" fmla="*/ 5 w 104"/>
                <a:gd name="T5" fmla="*/ 11 h 172"/>
                <a:gd name="T6" fmla="*/ 3 w 104"/>
                <a:gd name="T7" fmla="*/ 11 h 172"/>
                <a:gd name="T8" fmla="*/ 3 w 104"/>
                <a:gd name="T9" fmla="*/ 10 h 172"/>
                <a:gd name="T10" fmla="*/ 3 w 104"/>
                <a:gd name="T11" fmla="*/ 10 h 172"/>
                <a:gd name="T12" fmla="*/ 3 w 104"/>
                <a:gd name="T13" fmla="*/ 10 h 172"/>
                <a:gd name="T14" fmla="*/ 3 w 104"/>
                <a:gd name="T15" fmla="*/ 10 h 172"/>
                <a:gd name="T16" fmla="*/ 2 w 104"/>
                <a:gd name="T17" fmla="*/ 10 h 172"/>
                <a:gd name="T18" fmla="*/ 2 w 104"/>
                <a:gd name="T19" fmla="*/ 10 h 172"/>
                <a:gd name="T20" fmla="*/ 2 w 104"/>
                <a:gd name="T21" fmla="*/ 10 h 172"/>
                <a:gd name="T22" fmla="*/ 1 w 104"/>
                <a:gd name="T23" fmla="*/ 10 h 172"/>
                <a:gd name="T24" fmla="*/ 1 w 104"/>
                <a:gd name="T25" fmla="*/ 10 h 172"/>
                <a:gd name="T26" fmla="*/ 1 w 104"/>
                <a:gd name="T27" fmla="*/ 9 h 172"/>
                <a:gd name="T28" fmla="*/ 0 w 104"/>
                <a:gd name="T29" fmla="*/ 9 h 172"/>
                <a:gd name="T30" fmla="*/ 0 w 104"/>
                <a:gd name="T31" fmla="*/ 7 h 172"/>
                <a:gd name="T32" fmla="*/ 1 w 104"/>
                <a:gd name="T33" fmla="*/ 7 h 172"/>
                <a:gd name="T34" fmla="*/ 1 w 104"/>
                <a:gd name="T35" fmla="*/ 7 h 172"/>
                <a:gd name="T36" fmla="*/ 2 w 104"/>
                <a:gd name="T37" fmla="*/ 7 h 172"/>
                <a:gd name="T38" fmla="*/ 2 w 104"/>
                <a:gd name="T39" fmla="*/ 6 h 172"/>
                <a:gd name="T40" fmla="*/ 2 w 104"/>
                <a:gd name="T41" fmla="*/ 6 h 172"/>
                <a:gd name="T42" fmla="*/ 3 w 104"/>
                <a:gd name="T43" fmla="*/ 5 h 172"/>
                <a:gd name="T44" fmla="*/ 3 w 104"/>
                <a:gd name="T45" fmla="*/ 5 h 172"/>
                <a:gd name="T46" fmla="*/ 3 w 104"/>
                <a:gd name="T47" fmla="*/ 5 h 172"/>
                <a:gd name="T48" fmla="*/ 3 w 104"/>
                <a:gd name="T49" fmla="*/ 3 h 172"/>
                <a:gd name="T50" fmla="*/ 3 w 104"/>
                <a:gd name="T51" fmla="*/ 3 h 172"/>
                <a:gd name="T52" fmla="*/ 5 w 104"/>
                <a:gd name="T53" fmla="*/ 3 h 172"/>
                <a:gd name="T54" fmla="*/ 5 w 104"/>
                <a:gd name="T55" fmla="*/ 3 h 172"/>
                <a:gd name="T56" fmla="*/ 5 w 104"/>
                <a:gd name="T57" fmla="*/ 1 h 172"/>
                <a:gd name="T58" fmla="*/ 6 w 104"/>
                <a:gd name="T59" fmla="*/ 1 h 172"/>
                <a:gd name="T60" fmla="*/ 6 w 104"/>
                <a:gd name="T61" fmla="*/ 1 h 172"/>
                <a:gd name="T62" fmla="*/ 6 w 104"/>
                <a:gd name="T63" fmla="*/ 1 h 172"/>
                <a:gd name="T64" fmla="*/ 6 w 104"/>
                <a:gd name="T65" fmla="*/ 0 h 172"/>
                <a:gd name="T66" fmla="*/ 7 w 104"/>
                <a:gd name="T67" fmla="*/ 1 h 172"/>
                <a:gd name="T68" fmla="*/ 7 w 104"/>
                <a:gd name="T69" fmla="*/ 1 h 172"/>
                <a:gd name="T70" fmla="*/ 7 w 104"/>
                <a:gd name="T71" fmla="*/ 3 h 172"/>
                <a:gd name="T72" fmla="*/ 7 w 104"/>
                <a:gd name="T73" fmla="*/ 3 h 172"/>
                <a:gd name="T74" fmla="*/ 7 w 104"/>
                <a:gd name="T75" fmla="*/ 4 h 172"/>
                <a:gd name="T76" fmla="*/ 6 w 104"/>
                <a:gd name="T77" fmla="*/ 5 h 172"/>
                <a:gd name="T78" fmla="*/ 5 w 104"/>
                <a:gd name="T79" fmla="*/ 6 h 172"/>
                <a:gd name="T80" fmla="*/ 5 w 104"/>
                <a:gd name="T81" fmla="*/ 7 h 172"/>
                <a:gd name="T82" fmla="*/ 5 w 104"/>
                <a:gd name="T83" fmla="*/ 8 h 172"/>
                <a:gd name="T84" fmla="*/ 5 w 104"/>
                <a:gd name="T85" fmla="*/ 9 h 172"/>
                <a:gd name="T86" fmla="*/ 5 w 104"/>
                <a:gd name="T87" fmla="*/ 10 h 172"/>
                <a:gd name="T88" fmla="*/ 5 w 104"/>
                <a:gd name="T89" fmla="*/ 11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172"/>
                <a:gd name="T137" fmla="*/ 104 w 104"/>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172">
                  <a:moveTo>
                    <a:pt x="75" y="172"/>
                  </a:moveTo>
                  <a:lnTo>
                    <a:pt x="73" y="169"/>
                  </a:lnTo>
                  <a:lnTo>
                    <a:pt x="68" y="164"/>
                  </a:lnTo>
                  <a:lnTo>
                    <a:pt x="61" y="161"/>
                  </a:lnTo>
                  <a:lnTo>
                    <a:pt x="55" y="158"/>
                  </a:lnTo>
                  <a:lnTo>
                    <a:pt x="46" y="156"/>
                  </a:lnTo>
                  <a:lnTo>
                    <a:pt x="40" y="154"/>
                  </a:lnTo>
                  <a:lnTo>
                    <a:pt x="33" y="153"/>
                  </a:lnTo>
                  <a:lnTo>
                    <a:pt x="29" y="153"/>
                  </a:lnTo>
                  <a:lnTo>
                    <a:pt x="23" y="153"/>
                  </a:lnTo>
                  <a:lnTo>
                    <a:pt x="18" y="151"/>
                  </a:lnTo>
                  <a:lnTo>
                    <a:pt x="12" y="150"/>
                  </a:lnTo>
                  <a:lnTo>
                    <a:pt x="7" y="147"/>
                  </a:lnTo>
                  <a:lnTo>
                    <a:pt x="3" y="140"/>
                  </a:lnTo>
                  <a:lnTo>
                    <a:pt x="0" y="131"/>
                  </a:lnTo>
                  <a:lnTo>
                    <a:pt x="0" y="121"/>
                  </a:lnTo>
                  <a:lnTo>
                    <a:pt x="3" y="118"/>
                  </a:lnTo>
                  <a:lnTo>
                    <a:pt x="8" y="117"/>
                  </a:lnTo>
                  <a:lnTo>
                    <a:pt x="17" y="113"/>
                  </a:lnTo>
                  <a:lnTo>
                    <a:pt x="25" y="109"/>
                  </a:lnTo>
                  <a:lnTo>
                    <a:pt x="30" y="104"/>
                  </a:lnTo>
                  <a:lnTo>
                    <a:pt x="36" y="95"/>
                  </a:lnTo>
                  <a:lnTo>
                    <a:pt x="45" y="82"/>
                  </a:lnTo>
                  <a:lnTo>
                    <a:pt x="53" y="68"/>
                  </a:lnTo>
                  <a:lnTo>
                    <a:pt x="59" y="58"/>
                  </a:lnTo>
                  <a:lnTo>
                    <a:pt x="63" y="53"/>
                  </a:lnTo>
                  <a:lnTo>
                    <a:pt x="67" y="45"/>
                  </a:lnTo>
                  <a:lnTo>
                    <a:pt x="72" y="37"/>
                  </a:lnTo>
                  <a:lnTo>
                    <a:pt x="78" y="28"/>
                  </a:lnTo>
                  <a:lnTo>
                    <a:pt x="83" y="19"/>
                  </a:lnTo>
                  <a:lnTo>
                    <a:pt x="89" y="11"/>
                  </a:lnTo>
                  <a:lnTo>
                    <a:pt x="93" y="5"/>
                  </a:lnTo>
                  <a:lnTo>
                    <a:pt x="95" y="0"/>
                  </a:lnTo>
                  <a:lnTo>
                    <a:pt x="97" y="12"/>
                  </a:lnTo>
                  <a:lnTo>
                    <a:pt x="101" y="23"/>
                  </a:lnTo>
                  <a:lnTo>
                    <a:pt x="103" y="34"/>
                  </a:lnTo>
                  <a:lnTo>
                    <a:pt x="104" y="42"/>
                  </a:lnTo>
                  <a:lnTo>
                    <a:pt x="98" y="64"/>
                  </a:lnTo>
                  <a:lnTo>
                    <a:pt x="88" y="86"/>
                  </a:lnTo>
                  <a:lnTo>
                    <a:pt x="80" y="104"/>
                  </a:lnTo>
                  <a:lnTo>
                    <a:pt x="75" y="118"/>
                  </a:lnTo>
                  <a:lnTo>
                    <a:pt x="74" y="128"/>
                  </a:lnTo>
                  <a:lnTo>
                    <a:pt x="73" y="140"/>
                  </a:lnTo>
                  <a:lnTo>
                    <a:pt x="73" y="155"/>
                  </a:lnTo>
                  <a:lnTo>
                    <a:pt x="75" y="172"/>
                  </a:lnTo>
                  <a:close/>
                </a:path>
              </a:pathLst>
            </a:custGeom>
            <a:solidFill>
              <a:srgbClr val="B2664C"/>
            </a:solidFill>
            <a:ln w="9525">
              <a:noFill/>
              <a:round/>
              <a:headEnd/>
              <a:tailEnd/>
            </a:ln>
          </p:spPr>
          <p:txBody>
            <a:bodyPr/>
            <a:lstStyle/>
            <a:p>
              <a:endParaRPr lang="en-US">
                <a:latin typeface="Arial" charset="0"/>
              </a:endParaRPr>
            </a:p>
          </p:txBody>
        </p:sp>
        <p:sp>
          <p:nvSpPr>
            <p:cNvPr id="8337" name="Freeform 190"/>
            <p:cNvSpPr>
              <a:spLocks/>
            </p:cNvSpPr>
            <p:nvPr/>
          </p:nvSpPr>
          <p:spPr bwMode="auto">
            <a:xfrm>
              <a:off x="3513" y="1954"/>
              <a:ext cx="154" cy="274"/>
            </a:xfrm>
            <a:custGeom>
              <a:avLst/>
              <a:gdLst>
                <a:gd name="T0" fmla="*/ 2 w 307"/>
                <a:gd name="T1" fmla="*/ 11 h 548"/>
                <a:gd name="T2" fmla="*/ 1 w 307"/>
                <a:gd name="T3" fmla="*/ 10 h 548"/>
                <a:gd name="T4" fmla="*/ 1 w 307"/>
                <a:gd name="T5" fmla="*/ 9 h 548"/>
                <a:gd name="T6" fmla="*/ 1 w 307"/>
                <a:gd name="T7" fmla="*/ 9 h 548"/>
                <a:gd name="T8" fmla="*/ 1 w 307"/>
                <a:gd name="T9" fmla="*/ 9 h 548"/>
                <a:gd name="T10" fmla="*/ 1 w 307"/>
                <a:gd name="T11" fmla="*/ 9 h 548"/>
                <a:gd name="T12" fmla="*/ 2 w 307"/>
                <a:gd name="T13" fmla="*/ 9 h 548"/>
                <a:gd name="T14" fmla="*/ 3 w 307"/>
                <a:gd name="T15" fmla="*/ 7 h 548"/>
                <a:gd name="T16" fmla="*/ 4 w 307"/>
                <a:gd name="T17" fmla="*/ 6 h 548"/>
                <a:gd name="T18" fmla="*/ 5 w 307"/>
                <a:gd name="T19" fmla="*/ 6 h 548"/>
                <a:gd name="T20" fmla="*/ 5 w 307"/>
                <a:gd name="T21" fmla="*/ 6 h 548"/>
                <a:gd name="T22" fmla="*/ 4 w 307"/>
                <a:gd name="T23" fmla="*/ 6 h 548"/>
                <a:gd name="T24" fmla="*/ 5 w 307"/>
                <a:gd name="T25" fmla="*/ 4 h 548"/>
                <a:gd name="T26" fmla="*/ 6 w 307"/>
                <a:gd name="T27" fmla="*/ 3 h 548"/>
                <a:gd name="T28" fmla="*/ 8 w 307"/>
                <a:gd name="T29" fmla="*/ 3 h 548"/>
                <a:gd name="T30" fmla="*/ 10 w 307"/>
                <a:gd name="T31" fmla="*/ 2 h 548"/>
                <a:gd name="T32" fmla="*/ 12 w 307"/>
                <a:gd name="T33" fmla="*/ 2 h 548"/>
                <a:gd name="T34" fmla="*/ 14 w 307"/>
                <a:gd name="T35" fmla="*/ 1 h 548"/>
                <a:gd name="T36" fmla="*/ 15 w 307"/>
                <a:gd name="T37" fmla="*/ 1 h 548"/>
                <a:gd name="T38" fmla="*/ 16 w 307"/>
                <a:gd name="T39" fmla="*/ 1 h 548"/>
                <a:gd name="T40" fmla="*/ 17 w 307"/>
                <a:gd name="T41" fmla="*/ 1 h 548"/>
                <a:gd name="T42" fmla="*/ 17 w 307"/>
                <a:gd name="T43" fmla="*/ 1 h 548"/>
                <a:gd name="T44" fmla="*/ 18 w 307"/>
                <a:gd name="T45" fmla="*/ 1 h 548"/>
                <a:gd name="T46" fmla="*/ 19 w 307"/>
                <a:gd name="T47" fmla="*/ 0 h 548"/>
                <a:gd name="T48" fmla="*/ 20 w 307"/>
                <a:gd name="T49" fmla="*/ 30 h 548"/>
                <a:gd name="T50" fmla="*/ 19 w 307"/>
                <a:gd name="T51" fmla="*/ 30 h 548"/>
                <a:gd name="T52" fmla="*/ 18 w 307"/>
                <a:gd name="T53" fmla="*/ 29 h 548"/>
                <a:gd name="T54" fmla="*/ 17 w 307"/>
                <a:gd name="T55" fmla="*/ 29 h 548"/>
                <a:gd name="T56" fmla="*/ 17 w 307"/>
                <a:gd name="T57" fmla="*/ 29 h 548"/>
                <a:gd name="T58" fmla="*/ 16 w 307"/>
                <a:gd name="T59" fmla="*/ 29 h 548"/>
                <a:gd name="T60" fmla="*/ 16 w 307"/>
                <a:gd name="T61" fmla="*/ 30 h 548"/>
                <a:gd name="T62" fmla="*/ 15 w 307"/>
                <a:gd name="T63" fmla="*/ 30 h 548"/>
                <a:gd name="T64" fmla="*/ 14 w 307"/>
                <a:gd name="T65" fmla="*/ 31 h 548"/>
                <a:gd name="T66" fmla="*/ 14 w 307"/>
                <a:gd name="T67" fmla="*/ 31 h 548"/>
                <a:gd name="T68" fmla="*/ 14 w 307"/>
                <a:gd name="T69" fmla="*/ 33 h 548"/>
                <a:gd name="T70" fmla="*/ 13 w 307"/>
                <a:gd name="T71" fmla="*/ 33 h 548"/>
                <a:gd name="T72" fmla="*/ 13 w 307"/>
                <a:gd name="T73" fmla="*/ 34 h 548"/>
                <a:gd name="T74" fmla="*/ 13 w 307"/>
                <a:gd name="T75" fmla="*/ 34 h 548"/>
                <a:gd name="T76" fmla="*/ 12 w 307"/>
                <a:gd name="T77" fmla="*/ 34 h 548"/>
                <a:gd name="T78" fmla="*/ 11 w 307"/>
                <a:gd name="T79" fmla="*/ 33 h 548"/>
                <a:gd name="T80" fmla="*/ 10 w 307"/>
                <a:gd name="T81" fmla="*/ 29 h 548"/>
                <a:gd name="T82" fmla="*/ 9 w 307"/>
                <a:gd name="T83" fmla="*/ 27 h 548"/>
                <a:gd name="T84" fmla="*/ 8 w 307"/>
                <a:gd name="T85" fmla="*/ 24 h 548"/>
                <a:gd name="T86" fmla="*/ 8 w 307"/>
                <a:gd name="T87" fmla="*/ 21 h 548"/>
                <a:gd name="T88" fmla="*/ 8 w 307"/>
                <a:gd name="T89" fmla="*/ 18 h 548"/>
                <a:gd name="T90" fmla="*/ 7 w 307"/>
                <a:gd name="T91" fmla="*/ 17 h 548"/>
                <a:gd name="T92" fmla="*/ 7 w 307"/>
                <a:gd name="T93" fmla="*/ 15 h 548"/>
                <a:gd name="T94" fmla="*/ 7 w 307"/>
                <a:gd name="T95" fmla="*/ 14 h 548"/>
                <a:gd name="T96" fmla="*/ 7 w 307"/>
                <a:gd name="T97" fmla="*/ 13 h 548"/>
                <a:gd name="T98" fmla="*/ 7 w 307"/>
                <a:gd name="T99" fmla="*/ 12 h 548"/>
                <a:gd name="T100" fmla="*/ 8 w 307"/>
                <a:gd name="T101" fmla="*/ 9 h 548"/>
                <a:gd name="T102" fmla="*/ 8 w 307"/>
                <a:gd name="T103" fmla="*/ 9 h 548"/>
                <a:gd name="T104" fmla="*/ 7 w 307"/>
                <a:gd name="T105" fmla="*/ 9 h 548"/>
                <a:gd name="T106" fmla="*/ 6 w 307"/>
                <a:gd name="T107" fmla="*/ 9 h 548"/>
                <a:gd name="T108" fmla="*/ 5 w 307"/>
                <a:gd name="T109" fmla="*/ 10 h 548"/>
                <a:gd name="T110" fmla="*/ 5 w 307"/>
                <a:gd name="T111" fmla="*/ 10 h 548"/>
                <a:gd name="T112" fmla="*/ 4 w 307"/>
                <a:gd name="T113" fmla="*/ 11 h 548"/>
                <a:gd name="T114" fmla="*/ 4 w 307"/>
                <a:gd name="T115" fmla="*/ 11 h 548"/>
                <a:gd name="T116" fmla="*/ 3 w 307"/>
                <a:gd name="T117" fmla="*/ 11 h 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7"/>
                <a:gd name="T178" fmla="*/ 0 h 548"/>
                <a:gd name="T179" fmla="*/ 307 w 307"/>
                <a:gd name="T180" fmla="*/ 548 h 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7" h="548">
                  <a:moveTo>
                    <a:pt x="29" y="191"/>
                  </a:moveTo>
                  <a:lnTo>
                    <a:pt x="18" y="187"/>
                  </a:lnTo>
                  <a:lnTo>
                    <a:pt x="9" y="180"/>
                  </a:lnTo>
                  <a:lnTo>
                    <a:pt x="3" y="170"/>
                  </a:lnTo>
                  <a:lnTo>
                    <a:pt x="3" y="156"/>
                  </a:lnTo>
                  <a:lnTo>
                    <a:pt x="3" y="149"/>
                  </a:lnTo>
                  <a:lnTo>
                    <a:pt x="2" y="140"/>
                  </a:lnTo>
                  <a:lnTo>
                    <a:pt x="1" y="133"/>
                  </a:lnTo>
                  <a:lnTo>
                    <a:pt x="0" y="130"/>
                  </a:lnTo>
                  <a:lnTo>
                    <a:pt x="1" y="131"/>
                  </a:lnTo>
                  <a:lnTo>
                    <a:pt x="4" y="132"/>
                  </a:lnTo>
                  <a:lnTo>
                    <a:pt x="10" y="133"/>
                  </a:lnTo>
                  <a:lnTo>
                    <a:pt x="19" y="134"/>
                  </a:lnTo>
                  <a:lnTo>
                    <a:pt x="27" y="132"/>
                  </a:lnTo>
                  <a:lnTo>
                    <a:pt x="33" y="125"/>
                  </a:lnTo>
                  <a:lnTo>
                    <a:pt x="40" y="118"/>
                  </a:lnTo>
                  <a:lnTo>
                    <a:pt x="52" y="114"/>
                  </a:lnTo>
                  <a:lnTo>
                    <a:pt x="62" y="111"/>
                  </a:lnTo>
                  <a:lnTo>
                    <a:pt x="67" y="109"/>
                  </a:lnTo>
                  <a:lnTo>
                    <a:pt x="70" y="107"/>
                  </a:lnTo>
                  <a:lnTo>
                    <a:pt x="71" y="102"/>
                  </a:lnTo>
                  <a:lnTo>
                    <a:pt x="69" y="100"/>
                  </a:lnTo>
                  <a:lnTo>
                    <a:pt x="63" y="101"/>
                  </a:lnTo>
                  <a:lnTo>
                    <a:pt x="59" y="100"/>
                  </a:lnTo>
                  <a:lnTo>
                    <a:pt x="65" y="88"/>
                  </a:lnTo>
                  <a:lnTo>
                    <a:pt x="76" y="74"/>
                  </a:lnTo>
                  <a:lnTo>
                    <a:pt x="85" y="65"/>
                  </a:lnTo>
                  <a:lnTo>
                    <a:pt x="94" y="58"/>
                  </a:lnTo>
                  <a:lnTo>
                    <a:pt x="105" y="53"/>
                  </a:lnTo>
                  <a:lnTo>
                    <a:pt x="119" y="49"/>
                  </a:lnTo>
                  <a:lnTo>
                    <a:pt x="135" y="47"/>
                  </a:lnTo>
                  <a:lnTo>
                    <a:pt x="156" y="45"/>
                  </a:lnTo>
                  <a:lnTo>
                    <a:pt x="181" y="42"/>
                  </a:lnTo>
                  <a:lnTo>
                    <a:pt x="192" y="34"/>
                  </a:lnTo>
                  <a:lnTo>
                    <a:pt x="202" y="28"/>
                  </a:lnTo>
                  <a:lnTo>
                    <a:pt x="213" y="23"/>
                  </a:lnTo>
                  <a:lnTo>
                    <a:pt x="223" y="19"/>
                  </a:lnTo>
                  <a:lnTo>
                    <a:pt x="232" y="17"/>
                  </a:lnTo>
                  <a:lnTo>
                    <a:pt x="240" y="16"/>
                  </a:lnTo>
                  <a:lnTo>
                    <a:pt x="247" y="15"/>
                  </a:lnTo>
                  <a:lnTo>
                    <a:pt x="253" y="15"/>
                  </a:lnTo>
                  <a:lnTo>
                    <a:pt x="257" y="13"/>
                  </a:lnTo>
                  <a:lnTo>
                    <a:pt x="263" y="11"/>
                  </a:lnTo>
                  <a:lnTo>
                    <a:pt x="270" y="8"/>
                  </a:lnTo>
                  <a:lnTo>
                    <a:pt x="277" y="5"/>
                  </a:lnTo>
                  <a:lnTo>
                    <a:pt x="284" y="2"/>
                  </a:lnTo>
                  <a:lnTo>
                    <a:pt x="291" y="1"/>
                  </a:lnTo>
                  <a:lnTo>
                    <a:pt x="299" y="0"/>
                  </a:lnTo>
                  <a:lnTo>
                    <a:pt x="307" y="1"/>
                  </a:lnTo>
                  <a:lnTo>
                    <a:pt x="307" y="492"/>
                  </a:lnTo>
                  <a:lnTo>
                    <a:pt x="301" y="487"/>
                  </a:lnTo>
                  <a:lnTo>
                    <a:pt x="295" y="483"/>
                  </a:lnTo>
                  <a:lnTo>
                    <a:pt x="290" y="481"/>
                  </a:lnTo>
                  <a:lnTo>
                    <a:pt x="284" y="479"/>
                  </a:lnTo>
                  <a:lnTo>
                    <a:pt x="278" y="478"/>
                  </a:lnTo>
                  <a:lnTo>
                    <a:pt x="272" y="478"/>
                  </a:lnTo>
                  <a:lnTo>
                    <a:pt x="268" y="477"/>
                  </a:lnTo>
                  <a:lnTo>
                    <a:pt x="263" y="477"/>
                  </a:lnTo>
                  <a:lnTo>
                    <a:pt x="259" y="477"/>
                  </a:lnTo>
                  <a:lnTo>
                    <a:pt x="253" y="478"/>
                  </a:lnTo>
                  <a:lnTo>
                    <a:pt x="247" y="480"/>
                  </a:lnTo>
                  <a:lnTo>
                    <a:pt x="241" y="483"/>
                  </a:lnTo>
                  <a:lnTo>
                    <a:pt x="234" y="487"/>
                  </a:lnTo>
                  <a:lnTo>
                    <a:pt x="229" y="490"/>
                  </a:lnTo>
                  <a:lnTo>
                    <a:pt x="225" y="494"/>
                  </a:lnTo>
                  <a:lnTo>
                    <a:pt x="222" y="497"/>
                  </a:lnTo>
                  <a:lnTo>
                    <a:pt x="218" y="503"/>
                  </a:lnTo>
                  <a:lnTo>
                    <a:pt x="215" y="510"/>
                  </a:lnTo>
                  <a:lnTo>
                    <a:pt x="214" y="517"/>
                  </a:lnTo>
                  <a:lnTo>
                    <a:pt x="214" y="525"/>
                  </a:lnTo>
                  <a:lnTo>
                    <a:pt x="201" y="521"/>
                  </a:lnTo>
                  <a:lnTo>
                    <a:pt x="202" y="525"/>
                  </a:lnTo>
                  <a:lnTo>
                    <a:pt x="205" y="534"/>
                  </a:lnTo>
                  <a:lnTo>
                    <a:pt x="206" y="543"/>
                  </a:lnTo>
                  <a:lnTo>
                    <a:pt x="206" y="548"/>
                  </a:lnTo>
                  <a:lnTo>
                    <a:pt x="202" y="547"/>
                  </a:lnTo>
                  <a:lnTo>
                    <a:pt x="196" y="543"/>
                  </a:lnTo>
                  <a:lnTo>
                    <a:pt x="186" y="536"/>
                  </a:lnTo>
                  <a:lnTo>
                    <a:pt x="176" y="526"/>
                  </a:lnTo>
                  <a:lnTo>
                    <a:pt x="164" y="513"/>
                  </a:lnTo>
                  <a:lnTo>
                    <a:pt x="154" y="496"/>
                  </a:lnTo>
                  <a:lnTo>
                    <a:pt x="146" y="475"/>
                  </a:lnTo>
                  <a:lnTo>
                    <a:pt x="140" y="450"/>
                  </a:lnTo>
                  <a:lnTo>
                    <a:pt x="135" y="435"/>
                  </a:lnTo>
                  <a:lnTo>
                    <a:pt x="127" y="413"/>
                  </a:lnTo>
                  <a:lnTo>
                    <a:pt x="118" y="388"/>
                  </a:lnTo>
                  <a:lnTo>
                    <a:pt x="114" y="361"/>
                  </a:lnTo>
                  <a:lnTo>
                    <a:pt x="114" y="337"/>
                  </a:lnTo>
                  <a:lnTo>
                    <a:pt x="115" y="316"/>
                  </a:lnTo>
                  <a:lnTo>
                    <a:pt x="116" y="300"/>
                  </a:lnTo>
                  <a:lnTo>
                    <a:pt x="116" y="292"/>
                  </a:lnTo>
                  <a:lnTo>
                    <a:pt x="112" y="284"/>
                  </a:lnTo>
                  <a:lnTo>
                    <a:pt x="108" y="268"/>
                  </a:lnTo>
                  <a:lnTo>
                    <a:pt x="103" y="251"/>
                  </a:lnTo>
                  <a:lnTo>
                    <a:pt x="102" y="238"/>
                  </a:lnTo>
                  <a:lnTo>
                    <a:pt x="104" y="228"/>
                  </a:lnTo>
                  <a:lnTo>
                    <a:pt x="108" y="217"/>
                  </a:lnTo>
                  <a:lnTo>
                    <a:pt x="111" y="208"/>
                  </a:lnTo>
                  <a:lnTo>
                    <a:pt x="112" y="202"/>
                  </a:lnTo>
                  <a:lnTo>
                    <a:pt x="112" y="192"/>
                  </a:lnTo>
                  <a:lnTo>
                    <a:pt x="115" y="172"/>
                  </a:lnTo>
                  <a:lnTo>
                    <a:pt x="117" y="154"/>
                  </a:lnTo>
                  <a:lnTo>
                    <a:pt x="123" y="140"/>
                  </a:lnTo>
                  <a:lnTo>
                    <a:pt x="118" y="142"/>
                  </a:lnTo>
                  <a:lnTo>
                    <a:pt x="111" y="145"/>
                  </a:lnTo>
                  <a:lnTo>
                    <a:pt x="104" y="148"/>
                  </a:lnTo>
                  <a:lnTo>
                    <a:pt x="97" y="152"/>
                  </a:lnTo>
                  <a:lnTo>
                    <a:pt x="89" y="155"/>
                  </a:lnTo>
                  <a:lnTo>
                    <a:pt x="82" y="159"/>
                  </a:lnTo>
                  <a:lnTo>
                    <a:pt x="77" y="163"/>
                  </a:lnTo>
                  <a:lnTo>
                    <a:pt x="72" y="167"/>
                  </a:lnTo>
                  <a:lnTo>
                    <a:pt x="69" y="171"/>
                  </a:lnTo>
                  <a:lnTo>
                    <a:pt x="64" y="175"/>
                  </a:lnTo>
                  <a:lnTo>
                    <a:pt x="59" y="179"/>
                  </a:lnTo>
                  <a:lnTo>
                    <a:pt x="55" y="183"/>
                  </a:lnTo>
                  <a:lnTo>
                    <a:pt x="49" y="186"/>
                  </a:lnTo>
                  <a:lnTo>
                    <a:pt x="43" y="189"/>
                  </a:lnTo>
                  <a:lnTo>
                    <a:pt x="36" y="190"/>
                  </a:lnTo>
                  <a:lnTo>
                    <a:pt x="29" y="191"/>
                  </a:lnTo>
                  <a:close/>
                </a:path>
              </a:pathLst>
            </a:custGeom>
            <a:solidFill>
              <a:srgbClr val="000000"/>
            </a:solidFill>
            <a:ln w="9525">
              <a:noFill/>
              <a:round/>
              <a:headEnd/>
              <a:tailEnd/>
            </a:ln>
          </p:spPr>
          <p:txBody>
            <a:bodyPr/>
            <a:lstStyle/>
            <a:p>
              <a:endParaRPr lang="en-US">
                <a:latin typeface="Arial" charset="0"/>
              </a:endParaRPr>
            </a:p>
          </p:txBody>
        </p:sp>
        <p:sp>
          <p:nvSpPr>
            <p:cNvPr id="8338" name="Freeform 191"/>
            <p:cNvSpPr>
              <a:spLocks/>
            </p:cNvSpPr>
            <p:nvPr/>
          </p:nvSpPr>
          <p:spPr bwMode="auto">
            <a:xfrm>
              <a:off x="3513" y="2032"/>
              <a:ext cx="15" cy="20"/>
            </a:xfrm>
            <a:custGeom>
              <a:avLst/>
              <a:gdLst>
                <a:gd name="T0" fmla="*/ 0 w 29"/>
                <a:gd name="T1" fmla="*/ 1 h 39"/>
                <a:gd name="T2" fmla="*/ 0 w 29"/>
                <a:gd name="T3" fmla="*/ 0 h 39"/>
                <a:gd name="T4" fmla="*/ 0 w 29"/>
                <a:gd name="T5" fmla="*/ 1 h 39"/>
                <a:gd name="T6" fmla="*/ 1 w 29"/>
                <a:gd name="T7" fmla="*/ 2 h 39"/>
                <a:gd name="T8" fmla="*/ 2 w 29"/>
                <a:gd name="T9" fmla="*/ 3 h 39"/>
                <a:gd name="T10" fmla="*/ 2 w 29"/>
                <a:gd name="T11" fmla="*/ 3 h 39"/>
                <a:gd name="T12" fmla="*/ 2 w 29"/>
                <a:gd name="T13" fmla="*/ 2 h 39"/>
                <a:gd name="T14" fmla="*/ 2 w 29"/>
                <a:gd name="T15" fmla="*/ 2 h 39"/>
                <a:gd name="T16" fmla="*/ 1 w 29"/>
                <a:gd name="T17" fmla="*/ 2 h 39"/>
                <a:gd name="T18" fmla="*/ 1 w 29"/>
                <a:gd name="T19" fmla="*/ 1 h 39"/>
                <a:gd name="T20" fmla="*/ 1 w 29"/>
                <a:gd name="T21" fmla="*/ 1 h 39"/>
                <a:gd name="T22" fmla="*/ 1 w 29"/>
                <a:gd name="T23" fmla="*/ 1 h 39"/>
                <a:gd name="T24" fmla="*/ 0 w 29"/>
                <a:gd name="T25" fmla="*/ 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9"/>
                <a:gd name="T41" fmla="*/ 29 w 29"/>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9">
                  <a:moveTo>
                    <a:pt x="0" y="1"/>
                  </a:moveTo>
                  <a:lnTo>
                    <a:pt x="0" y="0"/>
                  </a:lnTo>
                  <a:lnTo>
                    <a:pt x="0" y="15"/>
                  </a:lnTo>
                  <a:lnTo>
                    <a:pt x="5" y="28"/>
                  </a:lnTo>
                  <a:lnTo>
                    <a:pt x="17" y="36"/>
                  </a:lnTo>
                  <a:lnTo>
                    <a:pt x="29" y="39"/>
                  </a:lnTo>
                  <a:lnTo>
                    <a:pt x="29" y="32"/>
                  </a:lnTo>
                  <a:lnTo>
                    <a:pt x="19" y="29"/>
                  </a:lnTo>
                  <a:lnTo>
                    <a:pt x="12" y="23"/>
                  </a:lnTo>
                  <a:lnTo>
                    <a:pt x="6" y="15"/>
                  </a:lnTo>
                  <a:lnTo>
                    <a:pt x="6" y="2"/>
                  </a:lnTo>
                  <a:lnTo>
                    <a:pt x="6" y="1"/>
                  </a:lnTo>
                  <a:lnTo>
                    <a:pt x="0" y="1"/>
                  </a:lnTo>
                  <a:close/>
                </a:path>
              </a:pathLst>
            </a:custGeom>
            <a:solidFill>
              <a:srgbClr val="000000"/>
            </a:solidFill>
            <a:ln w="9525">
              <a:noFill/>
              <a:round/>
              <a:headEnd/>
              <a:tailEnd/>
            </a:ln>
          </p:spPr>
          <p:txBody>
            <a:bodyPr/>
            <a:lstStyle/>
            <a:p>
              <a:endParaRPr lang="en-US">
                <a:latin typeface="Arial" charset="0"/>
              </a:endParaRPr>
            </a:p>
          </p:txBody>
        </p:sp>
        <p:sp>
          <p:nvSpPr>
            <p:cNvPr id="8339" name="Freeform 192"/>
            <p:cNvSpPr>
              <a:spLocks/>
            </p:cNvSpPr>
            <p:nvPr/>
          </p:nvSpPr>
          <p:spPr bwMode="auto">
            <a:xfrm>
              <a:off x="3512" y="2018"/>
              <a:ext cx="5" cy="15"/>
            </a:xfrm>
            <a:custGeom>
              <a:avLst/>
              <a:gdLst>
                <a:gd name="T0" fmla="*/ 1 w 10"/>
                <a:gd name="T1" fmla="*/ 0 h 30"/>
                <a:gd name="T2" fmla="*/ 0 w 10"/>
                <a:gd name="T3" fmla="*/ 1 h 30"/>
                <a:gd name="T4" fmla="*/ 1 w 10"/>
                <a:gd name="T5" fmla="*/ 1 h 30"/>
                <a:gd name="T6" fmla="*/ 1 w 10"/>
                <a:gd name="T7" fmla="*/ 1 h 30"/>
                <a:gd name="T8" fmla="*/ 1 w 10"/>
                <a:gd name="T9" fmla="*/ 2 h 30"/>
                <a:gd name="T10" fmla="*/ 1 w 10"/>
                <a:gd name="T11" fmla="*/ 2 h 30"/>
                <a:gd name="T12" fmla="*/ 1 w 10"/>
                <a:gd name="T13" fmla="*/ 2 h 30"/>
                <a:gd name="T14" fmla="*/ 1 w 10"/>
                <a:gd name="T15" fmla="*/ 2 h 30"/>
                <a:gd name="T16" fmla="*/ 1 w 10"/>
                <a:gd name="T17" fmla="*/ 1 h 30"/>
                <a:gd name="T18" fmla="*/ 1 w 10"/>
                <a:gd name="T19" fmla="*/ 1 h 30"/>
                <a:gd name="T20" fmla="*/ 1 w 10"/>
                <a:gd name="T21" fmla="*/ 1 h 30"/>
                <a:gd name="T22" fmla="*/ 1 w 10"/>
                <a:gd name="T23" fmla="*/ 1 h 30"/>
                <a:gd name="T24" fmla="*/ 1 w 10"/>
                <a:gd name="T25" fmla="*/ 1 h 30"/>
                <a:gd name="T26" fmla="*/ 1 w 10"/>
                <a:gd name="T27" fmla="*/ 1 h 30"/>
                <a:gd name="T28" fmla="*/ 1 w 10"/>
                <a:gd name="T29" fmla="*/ 0 h 30"/>
                <a:gd name="T30" fmla="*/ 1 w 10"/>
                <a:gd name="T31" fmla="*/ 1 h 30"/>
                <a:gd name="T32" fmla="*/ 0 w 10"/>
                <a:gd name="T33" fmla="*/ 1 h 30"/>
                <a:gd name="T34" fmla="*/ 1 w 10"/>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30"/>
                <a:gd name="T56" fmla="*/ 10 w 1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30">
                  <a:moveTo>
                    <a:pt x="6" y="0"/>
                  </a:moveTo>
                  <a:lnTo>
                    <a:pt x="0" y="4"/>
                  </a:lnTo>
                  <a:lnTo>
                    <a:pt x="1" y="7"/>
                  </a:lnTo>
                  <a:lnTo>
                    <a:pt x="2" y="14"/>
                  </a:lnTo>
                  <a:lnTo>
                    <a:pt x="4" y="23"/>
                  </a:lnTo>
                  <a:lnTo>
                    <a:pt x="4" y="30"/>
                  </a:lnTo>
                  <a:lnTo>
                    <a:pt x="10" y="30"/>
                  </a:lnTo>
                  <a:lnTo>
                    <a:pt x="10" y="23"/>
                  </a:lnTo>
                  <a:lnTo>
                    <a:pt x="9" y="14"/>
                  </a:lnTo>
                  <a:lnTo>
                    <a:pt x="8" y="7"/>
                  </a:lnTo>
                  <a:lnTo>
                    <a:pt x="7" y="4"/>
                  </a:lnTo>
                  <a:lnTo>
                    <a:pt x="1" y="7"/>
                  </a:lnTo>
                  <a:lnTo>
                    <a:pt x="7" y="4"/>
                  </a:lnTo>
                  <a:lnTo>
                    <a:pt x="6" y="1"/>
                  </a:lnTo>
                  <a:lnTo>
                    <a:pt x="4" y="0"/>
                  </a:lnTo>
                  <a:lnTo>
                    <a:pt x="1" y="1"/>
                  </a:lnTo>
                  <a:lnTo>
                    <a:pt x="0" y="4"/>
                  </a:lnTo>
                  <a:lnTo>
                    <a:pt x="6" y="0"/>
                  </a:lnTo>
                  <a:close/>
                </a:path>
              </a:pathLst>
            </a:custGeom>
            <a:solidFill>
              <a:srgbClr val="000000"/>
            </a:solidFill>
            <a:ln w="9525">
              <a:noFill/>
              <a:round/>
              <a:headEnd/>
              <a:tailEnd/>
            </a:ln>
          </p:spPr>
          <p:txBody>
            <a:bodyPr/>
            <a:lstStyle/>
            <a:p>
              <a:endParaRPr lang="en-US">
                <a:latin typeface="Arial" charset="0"/>
              </a:endParaRPr>
            </a:p>
          </p:txBody>
        </p:sp>
        <p:sp>
          <p:nvSpPr>
            <p:cNvPr id="8340" name="Freeform 193"/>
            <p:cNvSpPr>
              <a:spLocks/>
            </p:cNvSpPr>
            <p:nvPr/>
          </p:nvSpPr>
          <p:spPr bwMode="auto">
            <a:xfrm>
              <a:off x="3512" y="2018"/>
              <a:ext cx="11" cy="6"/>
            </a:xfrm>
            <a:custGeom>
              <a:avLst/>
              <a:gdLst>
                <a:gd name="T0" fmla="*/ 1 w 22"/>
                <a:gd name="T1" fmla="*/ 0 h 13"/>
                <a:gd name="T2" fmla="*/ 1 w 22"/>
                <a:gd name="T3" fmla="*/ 0 h 13"/>
                <a:gd name="T4" fmla="*/ 1 w 22"/>
                <a:gd name="T5" fmla="*/ 0 h 13"/>
                <a:gd name="T6" fmla="*/ 1 w 22"/>
                <a:gd name="T7" fmla="*/ 0 h 13"/>
                <a:gd name="T8" fmla="*/ 1 w 22"/>
                <a:gd name="T9" fmla="*/ 0 h 13"/>
                <a:gd name="T10" fmla="*/ 1 w 22"/>
                <a:gd name="T11" fmla="*/ 0 h 13"/>
                <a:gd name="T12" fmla="*/ 0 w 22"/>
                <a:gd name="T13" fmla="*/ 0 h 13"/>
                <a:gd name="T14" fmla="*/ 1 w 22"/>
                <a:gd name="T15" fmla="*/ 0 h 13"/>
                <a:gd name="T16" fmla="*/ 1 w 22"/>
                <a:gd name="T17" fmla="*/ 0 h 13"/>
                <a:gd name="T18" fmla="*/ 1 w 22"/>
                <a:gd name="T19" fmla="*/ 0 h 13"/>
                <a:gd name="T20" fmla="*/ 1 w 22"/>
                <a:gd name="T21" fmla="*/ 0 h 13"/>
                <a:gd name="T22" fmla="*/ 1 w 22"/>
                <a:gd name="T23" fmla="*/ 0 h 13"/>
                <a:gd name="T24" fmla="*/ 1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22" y="4"/>
                  </a:moveTo>
                  <a:lnTo>
                    <a:pt x="22" y="4"/>
                  </a:lnTo>
                  <a:lnTo>
                    <a:pt x="13" y="4"/>
                  </a:lnTo>
                  <a:lnTo>
                    <a:pt x="7" y="3"/>
                  </a:lnTo>
                  <a:lnTo>
                    <a:pt x="5" y="1"/>
                  </a:lnTo>
                  <a:lnTo>
                    <a:pt x="5" y="0"/>
                  </a:lnTo>
                  <a:lnTo>
                    <a:pt x="0" y="7"/>
                  </a:lnTo>
                  <a:lnTo>
                    <a:pt x="3" y="8"/>
                  </a:lnTo>
                  <a:lnTo>
                    <a:pt x="7" y="10"/>
                  </a:lnTo>
                  <a:lnTo>
                    <a:pt x="13" y="11"/>
                  </a:lnTo>
                  <a:lnTo>
                    <a:pt x="22" y="13"/>
                  </a:lnTo>
                  <a:lnTo>
                    <a:pt x="22" y="4"/>
                  </a:lnTo>
                  <a:close/>
                </a:path>
              </a:pathLst>
            </a:custGeom>
            <a:solidFill>
              <a:srgbClr val="000000"/>
            </a:solidFill>
            <a:ln w="9525">
              <a:noFill/>
              <a:round/>
              <a:headEnd/>
              <a:tailEnd/>
            </a:ln>
          </p:spPr>
          <p:txBody>
            <a:bodyPr/>
            <a:lstStyle/>
            <a:p>
              <a:endParaRPr lang="en-US">
                <a:latin typeface="Arial" charset="0"/>
              </a:endParaRPr>
            </a:p>
          </p:txBody>
        </p:sp>
        <p:sp>
          <p:nvSpPr>
            <p:cNvPr id="8341" name="Freeform 194"/>
            <p:cNvSpPr>
              <a:spLocks/>
            </p:cNvSpPr>
            <p:nvPr/>
          </p:nvSpPr>
          <p:spPr bwMode="auto">
            <a:xfrm>
              <a:off x="3523" y="2010"/>
              <a:ext cx="17" cy="14"/>
            </a:xfrm>
            <a:custGeom>
              <a:avLst/>
              <a:gdLst>
                <a:gd name="T0" fmla="*/ 3 w 33"/>
                <a:gd name="T1" fmla="*/ 0 h 29"/>
                <a:gd name="T2" fmla="*/ 3 w 33"/>
                <a:gd name="T3" fmla="*/ 0 h 29"/>
                <a:gd name="T4" fmla="*/ 2 w 33"/>
                <a:gd name="T5" fmla="*/ 0 h 29"/>
                <a:gd name="T6" fmla="*/ 1 w 33"/>
                <a:gd name="T7" fmla="*/ 0 h 29"/>
                <a:gd name="T8" fmla="*/ 1 w 33"/>
                <a:gd name="T9" fmla="*/ 1 h 29"/>
                <a:gd name="T10" fmla="*/ 0 w 33"/>
                <a:gd name="T11" fmla="*/ 1 h 29"/>
                <a:gd name="T12" fmla="*/ 0 w 33"/>
                <a:gd name="T13" fmla="*/ 1 h 29"/>
                <a:gd name="T14" fmla="*/ 1 w 33"/>
                <a:gd name="T15" fmla="*/ 1 h 29"/>
                <a:gd name="T16" fmla="*/ 1 w 33"/>
                <a:gd name="T17" fmla="*/ 1 h 29"/>
                <a:gd name="T18" fmla="*/ 2 w 33"/>
                <a:gd name="T19" fmla="*/ 0 h 29"/>
                <a:gd name="T20" fmla="*/ 3 w 33"/>
                <a:gd name="T21" fmla="*/ 0 h 29"/>
                <a:gd name="T22" fmla="*/ 3 w 33"/>
                <a:gd name="T23" fmla="*/ 0 h 29"/>
                <a:gd name="T24" fmla="*/ 3 w 33"/>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33" y="0"/>
                  </a:moveTo>
                  <a:lnTo>
                    <a:pt x="33" y="0"/>
                  </a:lnTo>
                  <a:lnTo>
                    <a:pt x="19" y="5"/>
                  </a:lnTo>
                  <a:lnTo>
                    <a:pt x="12" y="13"/>
                  </a:lnTo>
                  <a:lnTo>
                    <a:pt x="6" y="19"/>
                  </a:lnTo>
                  <a:lnTo>
                    <a:pt x="0" y="20"/>
                  </a:lnTo>
                  <a:lnTo>
                    <a:pt x="0" y="29"/>
                  </a:lnTo>
                  <a:lnTo>
                    <a:pt x="10" y="26"/>
                  </a:lnTo>
                  <a:lnTo>
                    <a:pt x="16" y="17"/>
                  </a:lnTo>
                  <a:lnTo>
                    <a:pt x="23" y="12"/>
                  </a:lnTo>
                  <a:lnTo>
                    <a:pt x="33" y="7"/>
                  </a:lnTo>
                  <a:lnTo>
                    <a:pt x="33" y="0"/>
                  </a:lnTo>
                  <a:close/>
                </a:path>
              </a:pathLst>
            </a:custGeom>
            <a:solidFill>
              <a:srgbClr val="000000"/>
            </a:solidFill>
            <a:ln w="9525">
              <a:noFill/>
              <a:round/>
              <a:headEnd/>
              <a:tailEnd/>
            </a:ln>
          </p:spPr>
          <p:txBody>
            <a:bodyPr/>
            <a:lstStyle/>
            <a:p>
              <a:endParaRPr lang="en-US">
                <a:latin typeface="Arial" charset="0"/>
              </a:endParaRPr>
            </a:p>
          </p:txBody>
        </p:sp>
        <p:sp>
          <p:nvSpPr>
            <p:cNvPr id="8342" name="Freeform 195"/>
            <p:cNvSpPr>
              <a:spLocks/>
            </p:cNvSpPr>
            <p:nvPr/>
          </p:nvSpPr>
          <p:spPr bwMode="auto">
            <a:xfrm>
              <a:off x="3540" y="2006"/>
              <a:ext cx="11" cy="7"/>
            </a:xfrm>
            <a:custGeom>
              <a:avLst/>
              <a:gdLst>
                <a:gd name="T0" fmla="*/ 1 w 22"/>
                <a:gd name="T1" fmla="*/ 0 h 15"/>
                <a:gd name="T2" fmla="*/ 1 w 22"/>
                <a:gd name="T3" fmla="*/ 0 h 15"/>
                <a:gd name="T4" fmla="*/ 1 w 22"/>
                <a:gd name="T5" fmla="*/ 0 h 15"/>
                <a:gd name="T6" fmla="*/ 1 w 22"/>
                <a:gd name="T7" fmla="*/ 0 h 15"/>
                <a:gd name="T8" fmla="*/ 1 w 22"/>
                <a:gd name="T9" fmla="*/ 0 h 15"/>
                <a:gd name="T10" fmla="*/ 0 w 22"/>
                <a:gd name="T11" fmla="*/ 0 h 15"/>
                <a:gd name="T12" fmla="*/ 0 w 22"/>
                <a:gd name="T13" fmla="*/ 0 h 15"/>
                <a:gd name="T14" fmla="*/ 1 w 22"/>
                <a:gd name="T15" fmla="*/ 0 h 15"/>
                <a:gd name="T16" fmla="*/ 1 w 22"/>
                <a:gd name="T17" fmla="*/ 0 h 15"/>
                <a:gd name="T18" fmla="*/ 1 w 22"/>
                <a:gd name="T19" fmla="*/ 0 h 15"/>
                <a:gd name="T20" fmla="*/ 1 w 22"/>
                <a:gd name="T21" fmla="*/ 0 h 15"/>
                <a:gd name="T22" fmla="*/ 1 w 22"/>
                <a:gd name="T23" fmla="*/ 0 h 15"/>
                <a:gd name="T24" fmla="*/ 1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15" y="0"/>
                  </a:moveTo>
                  <a:lnTo>
                    <a:pt x="15" y="0"/>
                  </a:lnTo>
                  <a:lnTo>
                    <a:pt x="14" y="4"/>
                  </a:lnTo>
                  <a:lnTo>
                    <a:pt x="9" y="6"/>
                  </a:lnTo>
                  <a:lnTo>
                    <a:pt x="0" y="8"/>
                  </a:lnTo>
                  <a:lnTo>
                    <a:pt x="0" y="15"/>
                  </a:lnTo>
                  <a:lnTo>
                    <a:pt x="11" y="13"/>
                  </a:lnTo>
                  <a:lnTo>
                    <a:pt x="17" y="11"/>
                  </a:lnTo>
                  <a:lnTo>
                    <a:pt x="21" y="6"/>
                  </a:lnTo>
                  <a:lnTo>
                    <a:pt x="22" y="0"/>
                  </a:lnTo>
                  <a:lnTo>
                    <a:pt x="15" y="0"/>
                  </a:lnTo>
                  <a:close/>
                </a:path>
              </a:pathLst>
            </a:custGeom>
            <a:solidFill>
              <a:srgbClr val="000000"/>
            </a:solidFill>
            <a:ln w="9525">
              <a:noFill/>
              <a:round/>
              <a:headEnd/>
              <a:tailEnd/>
            </a:ln>
          </p:spPr>
          <p:txBody>
            <a:bodyPr/>
            <a:lstStyle/>
            <a:p>
              <a:endParaRPr lang="en-US">
                <a:latin typeface="Arial" charset="0"/>
              </a:endParaRPr>
            </a:p>
          </p:txBody>
        </p:sp>
        <p:sp>
          <p:nvSpPr>
            <p:cNvPr id="8343" name="Freeform 196"/>
            <p:cNvSpPr>
              <a:spLocks/>
            </p:cNvSpPr>
            <p:nvPr/>
          </p:nvSpPr>
          <p:spPr bwMode="auto">
            <a:xfrm>
              <a:off x="3541" y="1998"/>
              <a:ext cx="10" cy="9"/>
            </a:xfrm>
            <a:custGeom>
              <a:avLst/>
              <a:gdLst>
                <a:gd name="T0" fmla="*/ 1 w 18"/>
                <a:gd name="T1" fmla="*/ 0 h 20"/>
                <a:gd name="T2" fmla="*/ 1 w 18"/>
                <a:gd name="T3" fmla="*/ 0 h 20"/>
                <a:gd name="T4" fmla="*/ 0 w 18"/>
                <a:gd name="T5" fmla="*/ 0 h 20"/>
                <a:gd name="T6" fmla="*/ 1 w 18"/>
                <a:gd name="T7" fmla="*/ 1 h 20"/>
                <a:gd name="T8" fmla="*/ 1 w 18"/>
                <a:gd name="T9" fmla="*/ 1 h 20"/>
                <a:gd name="T10" fmla="*/ 1 w 18"/>
                <a:gd name="T11" fmla="*/ 0 h 20"/>
                <a:gd name="T12" fmla="*/ 2 w 18"/>
                <a:gd name="T13" fmla="*/ 0 h 20"/>
                <a:gd name="T14" fmla="*/ 1 w 18"/>
                <a:gd name="T15" fmla="*/ 0 h 20"/>
                <a:gd name="T16" fmla="*/ 1 w 18"/>
                <a:gd name="T17" fmla="*/ 0 h 20"/>
                <a:gd name="T18" fmla="*/ 1 w 18"/>
                <a:gd name="T19" fmla="*/ 0 h 20"/>
                <a:gd name="T20" fmla="*/ 1 w 18"/>
                <a:gd name="T21" fmla="*/ 0 h 20"/>
                <a:gd name="T22" fmla="*/ 1 w 18"/>
                <a:gd name="T23" fmla="*/ 0 h 20"/>
                <a:gd name="T24" fmla="*/ 1 w 1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6" y="0"/>
                  </a:moveTo>
                  <a:lnTo>
                    <a:pt x="6" y="0"/>
                  </a:lnTo>
                  <a:lnTo>
                    <a:pt x="0" y="14"/>
                  </a:lnTo>
                  <a:lnTo>
                    <a:pt x="7" y="20"/>
                  </a:lnTo>
                  <a:lnTo>
                    <a:pt x="13" y="17"/>
                  </a:lnTo>
                  <a:lnTo>
                    <a:pt x="11" y="16"/>
                  </a:lnTo>
                  <a:lnTo>
                    <a:pt x="18" y="16"/>
                  </a:lnTo>
                  <a:lnTo>
                    <a:pt x="13" y="10"/>
                  </a:lnTo>
                  <a:lnTo>
                    <a:pt x="7" y="10"/>
                  </a:lnTo>
                  <a:lnTo>
                    <a:pt x="7" y="14"/>
                  </a:lnTo>
                  <a:lnTo>
                    <a:pt x="13" y="5"/>
                  </a:lnTo>
                  <a:lnTo>
                    <a:pt x="6" y="0"/>
                  </a:lnTo>
                  <a:close/>
                </a:path>
              </a:pathLst>
            </a:custGeom>
            <a:solidFill>
              <a:srgbClr val="000000"/>
            </a:solidFill>
            <a:ln w="9525">
              <a:noFill/>
              <a:round/>
              <a:headEnd/>
              <a:tailEnd/>
            </a:ln>
          </p:spPr>
          <p:txBody>
            <a:bodyPr/>
            <a:lstStyle/>
            <a:p>
              <a:endParaRPr lang="en-US">
                <a:latin typeface="Arial" charset="0"/>
              </a:endParaRPr>
            </a:p>
          </p:txBody>
        </p:sp>
        <p:sp>
          <p:nvSpPr>
            <p:cNvPr id="8344" name="Freeform 197"/>
            <p:cNvSpPr>
              <a:spLocks/>
            </p:cNvSpPr>
            <p:nvPr/>
          </p:nvSpPr>
          <p:spPr bwMode="auto">
            <a:xfrm>
              <a:off x="3544" y="1974"/>
              <a:ext cx="62" cy="26"/>
            </a:xfrm>
            <a:custGeom>
              <a:avLst/>
              <a:gdLst>
                <a:gd name="T0" fmla="*/ 8 w 123"/>
                <a:gd name="T1" fmla="*/ 1 h 52"/>
                <a:gd name="T2" fmla="*/ 8 w 123"/>
                <a:gd name="T3" fmla="*/ 0 h 52"/>
                <a:gd name="T4" fmla="*/ 6 w 123"/>
                <a:gd name="T5" fmla="*/ 1 h 52"/>
                <a:gd name="T6" fmla="*/ 5 w 123"/>
                <a:gd name="T7" fmla="*/ 1 h 52"/>
                <a:gd name="T8" fmla="*/ 4 w 123"/>
                <a:gd name="T9" fmla="*/ 1 h 52"/>
                <a:gd name="T10" fmla="*/ 3 w 123"/>
                <a:gd name="T11" fmla="*/ 1 h 52"/>
                <a:gd name="T12" fmla="*/ 2 w 123"/>
                <a:gd name="T13" fmla="*/ 1 h 52"/>
                <a:gd name="T14" fmla="*/ 2 w 123"/>
                <a:gd name="T15" fmla="*/ 2 h 52"/>
                <a:gd name="T16" fmla="*/ 1 w 123"/>
                <a:gd name="T17" fmla="*/ 3 h 52"/>
                <a:gd name="T18" fmla="*/ 0 w 123"/>
                <a:gd name="T19" fmla="*/ 3 h 52"/>
                <a:gd name="T20" fmla="*/ 1 w 123"/>
                <a:gd name="T21" fmla="*/ 3 h 52"/>
                <a:gd name="T22" fmla="*/ 2 w 123"/>
                <a:gd name="T23" fmla="*/ 3 h 52"/>
                <a:gd name="T24" fmla="*/ 2 w 123"/>
                <a:gd name="T25" fmla="*/ 2 h 52"/>
                <a:gd name="T26" fmla="*/ 3 w 123"/>
                <a:gd name="T27" fmla="*/ 2 h 52"/>
                <a:gd name="T28" fmla="*/ 3 w 123"/>
                <a:gd name="T29" fmla="*/ 2 h 52"/>
                <a:gd name="T30" fmla="*/ 4 w 123"/>
                <a:gd name="T31" fmla="*/ 1 h 52"/>
                <a:gd name="T32" fmla="*/ 5 w 123"/>
                <a:gd name="T33" fmla="*/ 1 h 52"/>
                <a:gd name="T34" fmla="*/ 6 w 123"/>
                <a:gd name="T35" fmla="*/ 1 h 52"/>
                <a:gd name="T36" fmla="*/ 8 w 123"/>
                <a:gd name="T37" fmla="*/ 1 h 52"/>
                <a:gd name="T38" fmla="*/ 8 w 123"/>
                <a:gd name="T39" fmla="*/ 1 h 52"/>
                <a:gd name="T40" fmla="*/ 8 w 123"/>
                <a:gd name="T41" fmla="*/ 1 h 52"/>
                <a:gd name="T42" fmla="*/ 8 w 123"/>
                <a:gd name="T43" fmla="*/ 1 h 52"/>
                <a:gd name="T44" fmla="*/ 8 w 123"/>
                <a:gd name="T45" fmla="*/ 1 h 52"/>
                <a:gd name="T46" fmla="*/ 8 w 123"/>
                <a:gd name="T47" fmla="*/ 1 h 52"/>
                <a:gd name="T48" fmla="*/ 8 w 123"/>
                <a:gd name="T49" fmla="*/ 0 h 52"/>
                <a:gd name="T50" fmla="*/ 8 w 123"/>
                <a:gd name="T51" fmla="*/ 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52"/>
                <a:gd name="T80" fmla="*/ 123 w 123"/>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52">
                  <a:moveTo>
                    <a:pt x="117" y="1"/>
                  </a:moveTo>
                  <a:lnTo>
                    <a:pt x="119" y="0"/>
                  </a:lnTo>
                  <a:lnTo>
                    <a:pt x="94" y="2"/>
                  </a:lnTo>
                  <a:lnTo>
                    <a:pt x="73" y="4"/>
                  </a:lnTo>
                  <a:lnTo>
                    <a:pt x="57" y="7"/>
                  </a:lnTo>
                  <a:lnTo>
                    <a:pt x="42" y="10"/>
                  </a:lnTo>
                  <a:lnTo>
                    <a:pt x="30" y="16"/>
                  </a:lnTo>
                  <a:lnTo>
                    <a:pt x="20" y="23"/>
                  </a:lnTo>
                  <a:lnTo>
                    <a:pt x="10" y="33"/>
                  </a:lnTo>
                  <a:lnTo>
                    <a:pt x="0" y="47"/>
                  </a:lnTo>
                  <a:lnTo>
                    <a:pt x="7" y="52"/>
                  </a:lnTo>
                  <a:lnTo>
                    <a:pt x="17" y="38"/>
                  </a:lnTo>
                  <a:lnTo>
                    <a:pt x="25" y="30"/>
                  </a:lnTo>
                  <a:lnTo>
                    <a:pt x="34" y="23"/>
                  </a:lnTo>
                  <a:lnTo>
                    <a:pt x="45" y="17"/>
                  </a:lnTo>
                  <a:lnTo>
                    <a:pt x="57" y="14"/>
                  </a:lnTo>
                  <a:lnTo>
                    <a:pt x="73" y="11"/>
                  </a:lnTo>
                  <a:lnTo>
                    <a:pt x="94" y="9"/>
                  </a:lnTo>
                  <a:lnTo>
                    <a:pt x="119" y="7"/>
                  </a:lnTo>
                  <a:lnTo>
                    <a:pt x="122" y="6"/>
                  </a:lnTo>
                  <a:lnTo>
                    <a:pt x="119" y="7"/>
                  </a:lnTo>
                  <a:lnTo>
                    <a:pt x="122" y="6"/>
                  </a:lnTo>
                  <a:lnTo>
                    <a:pt x="123" y="3"/>
                  </a:lnTo>
                  <a:lnTo>
                    <a:pt x="122" y="1"/>
                  </a:lnTo>
                  <a:lnTo>
                    <a:pt x="119" y="0"/>
                  </a:lnTo>
                  <a:lnTo>
                    <a:pt x="117" y="1"/>
                  </a:lnTo>
                  <a:close/>
                </a:path>
              </a:pathLst>
            </a:custGeom>
            <a:solidFill>
              <a:srgbClr val="000000"/>
            </a:solidFill>
            <a:ln w="9525">
              <a:noFill/>
              <a:round/>
              <a:headEnd/>
              <a:tailEnd/>
            </a:ln>
          </p:spPr>
          <p:txBody>
            <a:bodyPr/>
            <a:lstStyle/>
            <a:p>
              <a:endParaRPr lang="en-US">
                <a:latin typeface="Arial" charset="0"/>
              </a:endParaRPr>
            </a:p>
          </p:txBody>
        </p:sp>
        <p:sp>
          <p:nvSpPr>
            <p:cNvPr id="8345" name="Freeform 198"/>
            <p:cNvSpPr>
              <a:spLocks/>
            </p:cNvSpPr>
            <p:nvPr/>
          </p:nvSpPr>
          <p:spPr bwMode="auto">
            <a:xfrm>
              <a:off x="3603" y="1960"/>
              <a:ext cx="37" cy="17"/>
            </a:xfrm>
            <a:custGeom>
              <a:avLst/>
              <a:gdLst>
                <a:gd name="T0" fmla="*/ 5 w 74"/>
                <a:gd name="T1" fmla="*/ 0 h 34"/>
                <a:gd name="T2" fmla="*/ 5 w 74"/>
                <a:gd name="T3" fmla="*/ 0 h 34"/>
                <a:gd name="T4" fmla="*/ 5 w 74"/>
                <a:gd name="T5" fmla="*/ 0 h 34"/>
                <a:gd name="T6" fmla="*/ 3 w 74"/>
                <a:gd name="T7" fmla="*/ 1 h 34"/>
                <a:gd name="T8" fmla="*/ 3 w 74"/>
                <a:gd name="T9" fmla="*/ 1 h 34"/>
                <a:gd name="T10" fmla="*/ 2 w 74"/>
                <a:gd name="T11" fmla="*/ 1 h 34"/>
                <a:gd name="T12" fmla="*/ 2 w 74"/>
                <a:gd name="T13" fmla="*/ 1 h 34"/>
                <a:gd name="T14" fmla="*/ 1 w 74"/>
                <a:gd name="T15" fmla="*/ 1 h 34"/>
                <a:gd name="T16" fmla="*/ 1 w 74"/>
                <a:gd name="T17" fmla="*/ 1 h 34"/>
                <a:gd name="T18" fmla="*/ 0 w 74"/>
                <a:gd name="T19" fmla="*/ 1 h 34"/>
                <a:gd name="T20" fmla="*/ 1 w 74"/>
                <a:gd name="T21" fmla="*/ 2 h 34"/>
                <a:gd name="T22" fmla="*/ 1 w 74"/>
                <a:gd name="T23" fmla="*/ 1 h 34"/>
                <a:gd name="T24" fmla="*/ 1 w 74"/>
                <a:gd name="T25" fmla="*/ 1 h 34"/>
                <a:gd name="T26" fmla="*/ 2 w 74"/>
                <a:gd name="T27" fmla="*/ 1 h 34"/>
                <a:gd name="T28" fmla="*/ 2 w 74"/>
                <a:gd name="T29" fmla="*/ 1 h 34"/>
                <a:gd name="T30" fmla="*/ 3 w 74"/>
                <a:gd name="T31" fmla="*/ 1 h 34"/>
                <a:gd name="T32" fmla="*/ 3 w 74"/>
                <a:gd name="T33" fmla="*/ 1 h 34"/>
                <a:gd name="T34" fmla="*/ 5 w 74"/>
                <a:gd name="T35" fmla="*/ 1 h 34"/>
                <a:gd name="T36" fmla="*/ 5 w 74"/>
                <a:gd name="T37" fmla="*/ 1 h 34"/>
                <a:gd name="T38" fmla="*/ 5 w 74"/>
                <a:gd name="T39" fmla="*/ 1 h 34"/>
                <a:gd name="T40" fmla="*/ 5 w 7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4"/>
                <a:gd name="T65" fmla="*/ 74 w 7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4">
                  <a:moveTo>
                    <a:pt x="74" y="0"/>
                  </a:moveTo>
                  <a:lnTo>
                    <a:pt x="74" y="0"/>
                  </a:lnTo>
                  <a:lnTo>
                    <a:pt x="68" y="0"/>
                  </a:lnTo>
                  <a:lnTo>
                    <a:pt x="61" y="1"/>
                  </a:lnTo>
                  <a:lnTo>
                    <a:pt x="53" y="2"/>
                  </a:lnTo>
                  <a:lnTo>
                    <a:pt x="43" y="5"/>
                  </a:lnTo>
                  <a:lnTo>
                    <a:pt x="32" y="8"/>
                  </a:lnTo>
                  <a:lnTo>
                    <a:pt x="22" y="14"/>
                  </a:lnTo>
                  <a:lnTo>
                    <a:pt x="11" y="20"/>
                  </a:lnTo>
                  <a:lnTo>
                    <a:pt x="0" y="29"/>
                  </a:lnTo>
                  <a:lnTo>
                    <a:pt x="5" y="34"/>
                  </a:lnTo>
                  <a:lnTo>
                    <a:pt x="15" y="27"/>
                  </a:lnTo>
                  <a:lnTo>
                    <a:pt x="24" y="21"/>
                  </a:lnTo>
                  <a:lnTo>
                    <a:pt x="35" y="15"/>
                  </a:lnTo>
                  <a:lnTo>
                    <a:pt x="45" y="12"/>
                  </a:lnTo>
                  <a:lnTo>
                    <a:pt x="53" y="9"/>
                  </a:lnTo>
                  <a:lnTo>
                    <a:pt x="61" y="8"/>
                  </a:lnTo>
                  <a:lnTo>
                    <a:pt x="68" y="7"/>
                  </a:lnTo>
                  <a:lnTo>
                    <a:pt x="74" y="7"/>
                  </a:lnTo>
                  <a:lnTo>
                    <a:pt x="74" y="0"/>
                  </a:lnTo>
                  <a:close/>
                </a:path>
              </a:pathLst>
            </a:custGeom>
            <a:solidFill>
              <a:srgbClr val="000000"/>
            </a:solidFill>
            <a:ln w="9525">
              <a:noFill/>
              <a:round/>
              <a:headEnd/>
              <a:tailEnd/>
            </a:ln>
          </p:spPr>
          <p:txBody>
            <a:bodyPr/>
            <a:lstStyle/>
            <a:p>
              <a:endParaRPr lang="en-US">
                <a:latin typeface="Arial" charset="0"/>
              </a:endParaRPr>
            </a:p>
          </p:txBody>
        </p:sp>
        <p:sp>
          <p:nvSpPr>
            <p:cNvPr id="8346" name="Freeform 199"/>
            <p:cNvSpPr>
              <a:spLocks/>
            </p:cNvSpPr>
            <p:nvPr/>
          </p:nvSpPr>
          <p:spPr bwMode="auto">
            <a:xfrm>
              <a:off x="3640" y="1952"/>
              <a:ext cx="29" cy="12"/>
            </a:xfrm>
            <a:custGeom>
              <a:avLst/>
              <a:gdLst>
                <a:gd name="T0" fmla="*/ 3 w 59"/>
                <a:gd name="T1" fmla="*/ 1 h 23"/>
                <a:gd name="T2" fmla="*/ 3 w 59"/>
                <a:gd name="T3" fmla="*/ 1 h 23"/>
                <a:gd name="T4" fmla="*/ 2 w 59"/>
                <a:gd name="T5" fmla="*/ 0 h 23"/>
                <a:gd name="T6" fmla="*/ 2 w 59"/>
                <a:gd name="T7" fmla="*/ 1 h 23"/>
                <a:gd name="T8" fmla="*/ 1 w 59"/>
                <a:gd name="T9" fmla="*/ 1 h 23"/>
                <a:gd name="T10" fmla="*/ 1 w 59"/>
                <a:gd name="T11" fmla="*/ 1 h 23"/>
                <a:gd name="T12" fmla="*/ 1 w 59"/>
                <a:gd name="T13" fmla="*/ 1 h 23"/>
                <a:gd name="T14" fmla="*/ 0 w 59"/>
                <a:gd name="T15" fmla="*/ 1 h 23"/>
                <a:gd name="T16" fmla="*/ 0 w 59"/>
                <a:gd name="T17" fmla="*/ 1 h 23"/>
                <a:gd name="T18" fmla="*/ 0 w 59"/>
                <a:gd name="T19" fmla="*/ 1 h 23"/>
                <a:gd name="T20" fmla="*/ 0 w 59"/>
                <a:gd name="T21" fmla="*/ 2 h 23"/>
                <a:gd name="T22" fmla="*/ 0 w 59"/>
                <a:gd name="T23" fmla="*/ 2 h 23"/>
                <a:gd name="T24" fmla="*/ 0 w 59"/>
                <a:gd name="T25" fmla="*/ 2 h 23"/>
                <a:gd name="T26" fmla="*/ 1 w 59"/>
                <a:gd name="T27" fmla="*/ 1 h 23"/>
                <a:gd name="T28" fmla="*/ 1 w 59"/>
                <a:gd name="T29" fmla="*/ 1 h 23"/>
                <a:gd name="T30" fmla="*/ 2 w 59"/>
                <a:gd name="T31" fmla="*/ 1 h 23"/>
                <a:gd name="T32" fmla="*/ 2 w 59"/>
                <a:gd name="T33" fmla="*/ 1 h 23"/>
                <a:gd name="T34" fmla="*/ 2 w 59"/>
                <a:gd name="T35" fmla="*/ 1 h 23"/>
                <a:gd name="T36" fmla="*/ 3 w 59"/>
                <a:gd name="T37" fmla="*/ 1 h 23"/>
                <a:gd name="T38" fmla="*/ 3 w 59"/>
                <a:gd name="T39" fmla="*/ 1 h 23"/>
                <a:gd name="T40" fmla="*/ 3 w 59"/>
                <a:gd name="T41" fmla="*/ 1 h 23"/>
                <a:gd name="T42" fmla="*/ 3 w 59"/>
                <a:gd name="T43" fmla="*/ 1 h 23"/>
                <a:gd name="T44" fmla="*/ 3 w 59"/>
                <a:gd name="T45" fmla="*/ 1 h 23"/>
                <a:gd name="T46" fmla="*/ 3 w 59"/>
                <a:gd name="T47" fmla="*/ 1 h 23"/>
                <a:gd name="T48" fmla="*/ 3 w 59"/>
                <a:gd name="T49" fmla="*/ 1 h 23"/>
                <a:gd name="T50" fmla="*/ 3 w 59"/>
                <a:gd name="T51" fmla="*/ 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23"/>
                <a:gd name="T80" fmla="*/ 59 w 59"/>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23">
                  <a:moveTo>
                    <a:pt x="59" y="6"/>
                  </a:moveTo>
                  <a:lnTo>
                    <a:pt x="55" y="2"/>
                  </a:lnTo>
                  <a:lnTo>
                    <a:pt x="46" y="0"/>
                  </a:lnTo>
                  <a:lnTo>
                    <a:pt x="38" y="2"/>
                  </a:lnTo>
                  <a:lnTo>
                    <a:pt x="30" y="3"/>
                  </a:lnTo>
                  <a:lnTo>
                    <a:pt x="23" y="7"/>
                  </a:lnTo>
                  <a:lnTo>
                    <a:pt x="16" y="9"/>
                  </a:lnTo>
                  <a:lnTo>
                    <a:pt x="9" y="13"/>
                  </a:lnTo>
                  <a:lnTo>
                    <a:pt x="3" y="15"/>
                  </a:lnTo>
                  <a:lnTo>
                    <a:pt x="0" y="16"/>
                  </a:lnTo>
                  <a:lnTo>
                    <a:pt x="0" y="23"/>
                  </a:lnTo>
                  <a:lnTo>
                    <a:pt x="6" y="22"/>
                  </a:lnTo>
                  <a:lnTo>
                    <a:pt x="11" y="20"/>
                  </a:lnTo>
                  <a:lnTo>
                    <a:pt x="18" y="16"/>
                  </a:lnTo>
                  <a:lnTo>
                    <a:pt x="25" y="14"/>
                  </a:lnTo>
                  <a:lnTo>
                    <a:pt x="32" y="10"/>
                  </a:lnTo>
                  <a:lnTo>
                    <a:pt x="38" y="9"/>
                  </a:lnTo>
                  <a:lnTo>
                    <a:pt x="46" y="9"/>
                  </a:lnTo>
                  <a:lnTo>
                    <a:pt x="53" y="9"/>
                  </a:lnTo>
                  <a:lnTo>
                    <a:pt x="49" y="6"/>
                  </a:lnTo>
                  <a:lnTo>
                    <a:pt x="53" y="9"/>
                  </a:lnTo>
                  <a:lnTo>
                    <a:pt x="56" y="9"/>
                  </a:lnTo>
                  <a:lnTo>
                    <a:pt x="57" y="7"/>
                  </a:lnTo>
                  <a:lnTo>
                    <a:pt x="57" y="3"/>
                  </a:lnTo>
                  <a:lnTo>
                    <a:pt x="55" y="2"/>
                  </a:lnTo>
                  <a:lnTo>
                    <a:pt x="59" y="6"/>
                  </a:lnTo>
                  <a:close/>
                </a:path>
              </a:pathLst>
            </a:custGeom>
            <a:solidFill>
              <a:srgbClr val="000000"/>
            </a:solidFill>
            <a:ln w="9525">
              <a:noFill/>
              <a:round/>
              <a:headEnd/>
              <a:tailEnd/>
            </a:ln>
          </p:spPr>
          <p:txBody>
            <a:bodyPr/>
            <a:lstStyle/>
            <a:p>
              <a:endParaRPr lang="en-US">
                <a:latin typeface="Arial" charset="0"/>
              </a:endParaRPr>
            </a:p>
          </p:txBody>
        </p:sp>
        <p:sp>
          <p:nvSpPr>
            <p:cNvPr id="8347" name="Freeform 200"/>
            <p:cNvSpPr>
              <a:spLocks/>
            </p:cNvSpPr>
            <p:nvPr/>
          </p:nvSpPr>
          <p:spPr bwMode="auto">
            <a:xfrm>
              <a:off x="3665" y="1955"/>
              <a:ext cx="4" cy="248"/>
            </a:xfrm>
            <a:custGeom>
              <a:avLst/>
              <a:gdLst>
                <a:gd name="T0" fmla="*/ 0 w 10"/>
                <a:gd name="T1" fmla="*/ 31 h 495"/>
                <a:gd name="T2" fmla="*/ 0 w 10"/>
                <a:gd name="T3" fmla="*/ 31 h 495"/>
                <a:gd name="T4" fmla="*/ 0 w 10"/>
                <a:gd name="T5" fmla="*/ 0 h 495"/>
                <a:gd name="T6" fmla="*/ 0 w 10"/>
                <a:gd name="T7" fmla="*/ 0 h 495"/>
                <a:gd name="T8" fmla="*/ 0 w 10"/>
                <a:gd name="T9" fmla="*/ 31 h 495"/>
                <a:gd name="T10" fmla="*/ 0 w 10"/>
                <a:gd name="T11" fmla="*/ 31 h 495"/>
                <a:gd name="T12" fmla="*/ 0 w 10"/>
                <a:gd name="T13" fmla="*/ 31 h 495"/>
                <a:gd name="T14" fmla="*/ 0 w 10"/>
                <a:gd name="T15" fmla="*/ 31 h 495"/>
                <a:gd name="T16" fmla="*/ 0 w 10"/>
                <a:gd name="T17" fmla="*/ 31 h 495"/>
                <a:gd name="T18" fmla="*/ 0 w 10"/>
                <a:gd name="T19" fmla="*/ 31 h 495"/>
                <a:gd name="T20" fmla="*/ 0 w 10"/>
                <a:gd name="T21" fmla="*/ 31 h 495"/>
                <a:gd name="T22" fmla="*/ 0 w 10"/>
                <a:gd name="T23" fmla="*/ 31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95"/>
                <a:gd name="T38" fmla="*/ 10 w 10"/>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95">
                  <a:moveTo>
                    <a:pt x="3" y="493"/>
                  </a:moveTo>
                  <a:lnTo>
                    <a:pt x="10" y="491"/>
                  </a:lnTo>
                  <a:lnTo>
                    <a:pt x="10" y="0"/>
                  </a:lnTo>
                  <a:lnTo>
                    <a:pt x="0" y="0"/>
                  </a:lnTo>
                  <a:lnTo>
                    <a:pt x="0" y="491"/>
                  </a:lnTo>
                  <a:lnTo>
                    <a:pt x="7" y="488"/>
                  </a:lnTo>
                  <a:lnTo>
                    <a:pt x="0" y="491"/>
                  </a:lnTo>
                  <a:lnTo>
                    <a:pt x="2" y="494"/>
                  </a:lnTo>
                  <a:lnTo>
                    <a:pt x="5" y="495"/>
                  </a:lnTo>
                  <a:lnTo>
                    <a:pt x="8" y="494"/>
                  </a:lnTo>
                  <a:lnTo>
                    <a:pt x="10" y="491"/>
                  </a:lnTo>
                  <a:lnTo>
                    <a:pt x="3" y="493"/>
                  </a:lnTo>
                  <a:close/>
                </a:path>
              </a:pathLst>
            </a:custGeom>
            <a:solidFill>
              <a:srgbClr val="000000"/>
            </a:solidFill>
            <a:ln w="9525">
              <a:noFill/>
              <a:round/>
              <a:headEnd/>
              <a:tailEnd/>
            </a:ln>
          </p:spPr>
          <p:txBody>
            <a:bodyPr/>
            <a:lstStyle/>
            <a:p>
              <a:endParaRPr lang="en-US">
                <a:latin typeface="Arial" charset="0"/>
              </a:endParaRPr>
            </a:p>
          </p:txBody>
        </p:sp>
        <p:sp>
          <p:nvSpPr>
            <p:cNvPr id="8348" name="Freeform 201"/>
            <p:cNvSpPr>
              <a:spLocks/>
            </p:cNvSpPr>
            <p:nvPr/>
          </p:nvSpPr>
          <p:spPr bwMode="auto">
            <a:xfrm>
              <a:off x="3645" y="2191"/>
              <a:ext cx="23" cy="10"/>
            </a:xfrm>
            <a:custGeom>
              <a:avLst/>
              <a:gdLst>
                <a:gd name="T0" fmla="*/ 0 w 46"/>
                <a:gd name="T1" fmla="*/ 0 h 21"/>
                <a:gd name="T2" fmla="*/ 0 w 46"/>
                <a:gd name="T3" fmla="*/ 0 h 21"/>
                <a:gd name="T4" fmla="*/ 1 w 46"/>
                <a:gd name="T5" fmla="*/ 0 h 21"/>
                <a:gd name="T6" fmla="*/ 1 w 46"/>
                <a:gd name="T7" fmla="*/ 0 h 21"/>
                <a:gd name="T8" fmla="*/ 1 w 46"/>
                <a:gd name="T9" fmla="*/ 0 h 21"/>
                <a:gd name="T10" fmla="*/ 1 w 46"/>
                <a:gd name="T11" fmla="*/ 0 h 21"/>
                <a:gd name="T12" fmla="*/ 1 w 46"/>
                <a:gd name="T13" fmla="*/ 0 h 21"/>
                <a:gd name="T14" fmla="*/ 1 w 46"/>
                <a:gd name="T15" fmla="*/ 0 h 21"/>
                <a:gd name="T16" fmla="*/ 3 w 46"/>
                <a:gd name="T17" fmla="*/ 1 h 21"/>
                <a:gd name="T18" fmla="*/ 3 w 46"/>
                <a:gd name="T19" fmla="*/ 1 h 21"/>
                <a:gd name="T20" fmla="*/ 3 w 46"/>
                <a:gd name="T21" fmla="*/ 1 h 21"/>
                <a:gd name="T22" fmla="*/ 3 w 46"/>
                <a:gd name="T23" fmla="*/ 0 h 21"/>
                <a:gd name="T24" fmla="*/ 3 w 46"/>
                <a:gd name="T25" fmla="*/ 0 h 21"/>
                <a:gd name="T26" fmla="*/ 1 w 46"/>
                <a:gd name="T27" fmla="*/ 0 h 21"/>
                <a:gd name="T28" fmla="*/ 1 w 46"/>
                <a:gd name="T29" fmla="*/ 0 h 21"/>
                <a:gd name="T30" fmla="*/ 1 w 46"/>
                <a:gd name="T31" fmla="*/ 0 h 21"/>
                <a:gd name="T32" fmla="*/ 1 w 46"/>
                <a:gd name="T33" fmla="*/ 0 h 21"/>
                <a:gd name="T34" fmla="*/ 1 w 46"/>
                <a:gd name="T35" fmla="*/ 0 h 21"/>
                <a:gd name="T36" fmla="*/ 0 w 46"/>
                <a:gd name="T37" fmla="*/ 0 h 21"/>
                <a:gd name="T38" fmla="*/ 0 w 46"/>
                <a:gd name="T39" fmla="*/ 0 h 21"/>
                <a:gd name="T40" fmla="*/ 0 w 46"/>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1"/>
                <a:gd name="T65" fmla="*/ 46 w 46"/>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1">
                  <a:moveTo>
                    <a:pt x="0" y="7"/>
                  </a:moveTo>
                  <a:lnTo>
                    <a:pt x="0" y="7"/>
                  </a:lnTo>
                  <a:lnTo>
                    <a:pt x="5" y="7"/>
                  </a:lnTo>
                  <a:lnTo>
                    <a:pt x="9" y="8"/>
                  </a:lnTo>
                  <a:lnTo>
                    <a:pt x="15" y="8"/>
                  </a:lnTo>
                  <a:lnTo>
                    <a:pt x="20" y="9"/>
                  </a:lnTo>
                  <a:lnTo>
                    <a:pt x="26" y="12"/>
                  </a:lnTo>
                  <a:lnTo>
                    <a:pt x="31" y="14"/>
                  </a:lnTo>
                  <a:lnTo>
                    <a:pt x="36" y="17"/>
                  </a:lnTo>
                  <a:lnTo>
                    <a:pt x="42" y="21"/>
                  </a:lnTo>
                  <a:lnTo>
                    <a:pt x="46" y="16"/>
                  </a:lnTo>
                  <a:lnTo>
                    <a:pt x="41" y="10"/>
                  </a:lnTo>
                  <a:lnTo>
                    <a:pt x="34" y="7"/>
                  </a:lnTo>
                  <a:lnTo>
                    <a:pt x="28" y="5"/>
                  </a:lnTo>
                  <a:lnTo>
                    <a:pt x="22" y="2"/>
                  </a:lnTo>
                  <a:lnTo>
                    <a:pt x="15" y="1"/>
                  </a:lnTo>
                  <a:lnTo>
                    <a:pt x="9" y="1"/>
                  </a:lnTo>
                  <a:lnTo>
                    <a:pt x="5" y="0"/>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49" name="Freeform 202"/>
            <p:cNvSpPr>
              <a:spLocks/>
            </p:cNvSpPr>
            <p:nvPr/>
          </p:nvSpPr>
          <p:spPr bwMode="auto">
            <a:xfrm>
              <a:off x="3623" y="2191"/>
              <a:ext cx="22" cy="13"/>
            </a:xfrm>
            <a:custGeom>
              <a:avLst/>
              <a:gdLst>
                <a:gd name="T0" fmla="*/ 0 w 45"/>
                <a:gd name="T1" fmla="*/ 1 h 27"/>
                <a:gd name="T2" fmla="*/ 0 w 45"/>
                <a:gd name="T3" fmla="*/ 1 h 27"/>
                <a:gd name="T4" fmla="*/ 0 w 45"/>
                <a:gd name="T5" fmla="*/ 1 h 27"/>
                <a:gd name="T6" fmla="*/ 0 w 45"/>
                <a:gd name="T7" fmla="*/ 1 h 27"/>
                <a:gd name="T8" fmla="*/ 1 w 45"/>
                <a:gd name="T9" fmla="*/ 1 h 27"/>
                <a:gd name="T10" fmla="*/ 1 w 45"/>
                <a:gd name="T11" fmla="*/ 0 h 27"/>
                <a:gd name="T12" fmla="*/ 1 w 45"/>
                <a:gd name="T13" fmla="*/ 0 h 27"/>
                <a:gd name="T14" fmla="*/ 2 w 45"/>
                <a:gd name="T15" fmla="*/ 0 h 27"/>
                <a:gd name="T16" fmla="*/ 2 w 45"/>
                <a:gd name="T17" fmla="*/ 0 h 27"/>
                <a:gd name="T18" fmla="*/ 2 w 45"/>
                <a:gd name="T19" fmla="*/ 0 h 27"/>
                <a:gd name="T20" fmla="*/ 2 w 45"/>
                <a:gd name="T21" fmla="*/ 0 h 27"/>
                <a:gd name="T22" fmla="*/ 2 w 45"/>
                <a:gd name="T23" fmla="*/ 0 h 27"/>
                <a:gd name="T24" fmla="*/ 2 w 45"/>
                <a:gd name="T25" fmla="*/ 0 h 27"/>
                <a:gd name="T26" fmla="*/ 1 w 45"/>
                <a:gd name="T27" fmla="*/ 0 h 27"/>
                <a:gd name="T28" fmla="*/ 1 w 45"/>
                <a:gd name="T29" fmla="*/ 0 h 27"/>
                <a:gd name="T30" fmla="*/ 0 w 45"/>
                <a:gd name="T31" fmla="*/ 0 h 27"/>
                <a:gd name="T32" fmla="*/ 0 w 45"/>
                <a:gd name="T33" fmla="*/ 0 h 27"/>
                <a:gd name="T34" fmla="*/ 0 w 45"/>
                <a:gd name="T35" fmla="*/ 1 h 27"/>
                <a:gd name="T36" fmla="*/ 0 w 45"/>
                <a:gd name="T37" fmla="*/ 1 h 27"/>
                <a:gd name="T38" fmla="*/ 0 w 45"/>
                <a:gd name="T39" fmla="*/ 1 h 27"/>
                <a:gd name="T40" fmla="*/ 0 w 45"/>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7"/>
                <a:gd name="T65" fmla="*/ 45 w 4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7">
                  <a:moveTo>
                    <a:pt x="7" y="27"/>
                  </a:moveTo>
                  <a:lnTo>
                    <a:pt x="7" y="27"/>
                  </a:lnTo>
                  <a:lnTo>
                    <a:pt x="10" y="23"/>
                  </a:lnTo>
                  <a:lnTo>
                    <a:pt x="13" y="21"/>
                  </a:lnTo>
                  <a:lnTo>
                    <a:pt x="18" y="17"/>
                  </a:lnTo>
                  <a:lnTo>
                    <a:pt x="25" y="14"/>
                  </a:lnTo>
                  <a:lnTo>
                    <a:pt x="30" y="10"/>
                  </a:lnTo>
                  <a:lnTo>
                    <a:pt x="36" y="8"/>
                  </a:lnTo>
                  <a:lnTo>
                    <a:pt x="41" y="7"/>
                  </a:lnTo>
                  <a:lnTo>
                    <a:pt x="45" y="7"/>
                  </a:lnTo>
                  <a:lnTo>
                    <a:pt x="45" y="0"/>
                  </a:lnTo>
                  <a:lnTo>
                    <a:pt x="41" y="0"/>
                  </a:lnTo>
                  <a:lnTo>
                    <a:pt x="34" y="1"/>
                  </a:lnTo>
                  <a:lnTo>
                    <a:pt x="28" y="4"/>
                  </a:lnTo>
                  <a:lnTo>
                    <a:pt x="22" y="7"/>
                  </a:lnTo>
                  <a:lnTo>
                    <a:pt x="15" y="10"/>
                  </a:lnTo>
                  <a:lnTo>
                    <a:pt x="8" y="14"/>
                  </a:lnTo>
                  <a:lnTo>
                    <a:pt x="5" y="19"/>
                  </a:lnTo>
                  <a:lnTo>
                    <a:pt x="0" y="22"/>
                  </a:lnTo>
                  <a:lnTo>
                    <a:pt x="7" y="27"/>
                  </a:lnTo>
                  <a:close/>
                </a:path>
              </a:pathLst>
            </a:custGeom>
            <a:solidFill>
              <a:srgbClr val="000000"/>
            </a:solidFill>
            <a:ln w="9525">
              <a:noFill/>
              <a:round/>
              <a:headEnd/>
              <a:tailEnd/>
            </a:ln>
          </p:spPr>
          <p:txBody>
            <a:bodyPr/>
            <a:lstStyle/>
            <a:p>
              <a:endParaRPr lang="en-US">
                <a:latin typeface="Arial" charset="0"/>
              </a:endParaRPr>
            </a:p>
          </p:txBody>
        </p:sp>
        <p:sp>
          <p:nvSpPr>
            <p:cNvPr id="8350" name="Freeform 203"/>
            <p:cNvSpPr>
              <a:spLocks/>
            </p:cNvSpPr>
            <p:nvPr/>
          </p:nvSpPr>
          <p:spPr bwMode="auto">
            <a:xfrm>
              <a:off x="3619" y="2202"/>
              <a:ext cx="7" cy="17"/>
            </a:xfrm>
            <a:custGeom>
              <a:avLst/>
              <a:gdLst>
                <a:gd name="T0" fmla="*/ 0 w 15"/>
                <a:gd name="T1" fmla="*/ 3 h 33"/>
                <a:gd name="T2" fmla="*/ 0 w 15"/>
                <a:gd name="T3" fmla="*/ 2 h 33"/>
                <a:gd name="T4" fmla="*/ 0 w 15"/>
                <a:gd name="T5" fmla="*/ 2 h 33"/>
                <a:gd name="T6" fmla="*/ 0 w 15"/>
                <a:gd name="T7" fmla="*/ 1 h 33"/>
                <a:gd name="T8" fmla="*/ 0 w 15"/>
                <a:gd name="T9" fmla="*/ 1 h 33"/>
                <a:gd name="T10" fmla="*/ 0 w 15"/>
                <a:gd name="T11" fmla="*/ 1 h 33"/>
                <a:gd name="T12" fmla="*/ 0 w 15"/>
                <a:gd name="T13" fmla="*/ 0 h 33"/>
                <a:gd name="T14" fmla="*/ 0 w 15"/>
                <a:gd name="T15" fmla="*/ 1 h 33"/>
                <a:gd name="T16" fmla="*/ 0 w 15"/>
                <a:gd name="T17" fmla="*/ 1 h 33"/>
                <a:gd name="T18" fmla="*/ 0 w 15"/>
                <a:gd name="T19" fmla="*/ 2 h 33"/>
                <a:gd name="T20" fmla="*/ 0 w 15"/>
                <a:gd name="T21" fmla="*/ 2 h 33"/>
                <a:gd name="T22" fmla="*/ 0 w 15"/>
                <a:gd name="T23" fmla="*/ 2 h 33"/>
                <a:gd name="T24" fmla="*/ 0 w 15"/>
                <a:gd name="T25" fmla="*/ 2 h 33"/>
                <a:gd name="T26" fmla="*/ 0 w 15"/>
                <a:gd name="T27" fmla="*/ 2 h 33"/>
                <a:gd name="T28" fmla="*/ 0 w 15"/>
                <a:gd name="T29" fmla="*/ 3 h 33"/>
                <a:gd name="T30" fmla="*/ 0 w 15"/>
                <a:gd name="T31" fmla="*/ 2 h 33"/>
                <a:gd name="T32" fmla="*/ 0 w 15"/>
                <a:gd name="T33" fmla="*/ 2 h 33"/>
                <a:gd name="T34" fmla="*/ 0 w 15"/>
                <a:gd name="T35" fmla="*/ 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33"/>
                <a:gd name="T56" fmla="*/ 15 w 15"/>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33">
                  <a:moveTo>
                    <a:pt x="3" y="33"/>
                  </a:moveTo>
                  <a:lnTo>
                    <a:pt x="7" y="30"/>
                  </a:lnTo>
                  <a:lnTo>
                    <a:pt x="7" y="22"/>
                  </a:lnTo>
                  <a:lnTo>
                    <a:pt x="8" y="16"/>
                  </a:lnTo>
                  <a:lnTo>
                    <a:pt x="12" y="9"/>
                  </a:lnTo>
                  <a:lnTo>
                    <a:pt x="15" y="5"/>
                  </a:lnTo>
                  <a:lnTo>
                    <a:pt x="8" y="0"/>
                  </a:lnTo>
                  <a:lnTo>
                    <a:pt x="5" y="7"/>
                  </a:lnTo>
                  <a:lnTo>
                    <a:pt x="1" y="14"/>
                  </a:lnTo>
                  <a:lnTo>
                    <a:pt x="0" y="22"/>
                  </a:lnTo>
                  <a:lnTo>
                    <a:pt x="0" y="30"/>
                  </a:lnTo>
                  <a:lnTo>
                    <a:pt x="5" y="26"/>
                  </a:lnTo>
                  <a:lnTo>
                    <a:pt x="0" y="30"/>
                  </a:lnTo>
                  <a:lnTo>
                    <a:pt x="1" y="32"/>
                  </a:lnTo>
                  <a:lnTo>
                    <a:pt x="4" y="33"/>
                  </a:lnTo>
                  <a:lnTo>
                    <a:pt x="6" y="32"/>
                  </a:lnTo>
                  <a:lnTo>
                    <a:pt x="7" y="30"/>
                  </a:lnTo>
                  <a:lnTo>
                    <a:pt x="3" y="33"/>
                  </a:lnTo>
                  <a:close/>
                </a:path>
              </a:pathLst>
            </a:custGeom>
            <a:solidFill>
              <a:srgbClr val="000000"/>
            </a:solidFill>
            <a:ln w="9525">
              <a:noFill/>
              <a:round/>
              <a:headEnd/>
              <a:tailEnd/>
            </a:ln>
          </p:spPr>
          <p:txBody>
            <a:bodyPr/>
            <a:lstStyle/>
            <a:p>
              <a:endParaRPr lang="en-US">
                <a:latin typeface="Arial" charset="0"/>
              </a:endParaRPr>
            </a:p>
          </p:txBody>
        </p:sp>
        <p:sp>
          <p:nvSpPr>
            <p:cNvPr id="8351" name="Freeform 204"/>
            <p:cNvSpPr>
              <a:spLocks/>
            </p:cNvSpPr>
            <p:nvPr/>
          </p:nvSpPr>
          <p:spPr bwMode="auto">
            <a:xfrm>
              <a:off x="3612" y="2214"/>
              <a:ext cx="9" cy="5"/>
            </a:xfrm>
            <a:custGeom>
              <a:avLst/>
              <a:gdLst>
                <a:gd name="T0" fmla="*/ 1 w 17"/>
                <a:gd name="T1" fmla="*/ 1 h 10"/>
                <a:gd name="T2" fmla="*/ 1 w 17"/>
                <a:gd name="T3" fmla="*/ 1 h 10"/>
                <a:gd name="T4" fmla="*/ 1 w 17"/>
                <a:gd name="T5" fmla="*/ 1 h 10"/>
                <a:gd name="T6" fmla="*/ 2 w 17"/>
                <a:gd name="T7" fmla="*/ 1 h 10"/>
                <a:gd name="T8" fmla="*/ 1 w 17"/>
                <a:gd name="T9" fmla="*/ 0 h 10"/>
                <a:gd name="T10" fmla="*/ 0 w 17"/>
                <a:gd name="T11" fmla="*/ 1 h 10"/>
                <a:gd name="T12" fmla="*/ 1 w 17"/>
                <a:gd name="T13" fmla="*/ 0 h 10"/>
                <a:gd name="T14" fmla="*/ 1 w 17"/>
                <a:gd name="T15" fmla="*/ 0 h 10"/>
                <a:gd name="T16" fmla="*/ 0 w 17"/>
                <a:gd name="T17" fmla="*/ 1 h 10"/>
                <a:gd name="T18" fmla="*/ 0 w 17"/>
                <a:gd name="T19" fmla="*/ 1 h 10"/>
                <a:gd name="T20" fmla="*/ 1 w 17"/>
                <a:gd name="T21" fmla="*/ 1 h 10"/>
                <a:gd name="T22" fmla="*/ 1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7" y="2"/>
                  </a:moveTo>
                  <a:lnTo>
                    <a:pt x="2" y="7"/>
                  </a:lnTo>
                  <a:lnTo>
                    <a:pt x="15" y="10"/>
                  </a:lnTo>
                  <a:lnTo>
                    <a:pt x="17" y="3"/>
                  </a:lnTo>
                  <a:lnTo>
                    <a:pt x="4" y="0"/>
                  </a:lnTo>
                  <a:lnTo>
                    <a:pt x="0" y="5"/>
                  </a:lnTo>
                  <a:lnTo>
                    <a:pt x="4" y="0"/>
                  </a:lnTo>
                  <a:lnTo>
                    <a:pt x="1" y="0"/>
                  </a:lnTo>
                  <a:lnTo>
                    <a:pt x="0" y="2"/>
                  </a:lnTo>
                  <a:lnTo>
                    <a:pt x="0" y="5"/>
                  </a:lnTo>
                  <a:lnTo>
                    <a:pt x="2" y="7"/>
                  </a:lnTo>
                  <a:lnTo>
                    <a:pt x="7" y="2"/>
                  </a:lnTo>
                  <a:close/>
                </a:path>
              </a:pathLst>
            </a:custGeom>
            <a:solidFill>
              <a:srgbClr val="000000"/>
            </a:solidFill>
            <a:ln w="9525">
              <a:noFill/>
              <a:round/>
              <a:headEnd/>
              <a:tailEnd/>
            </a:ln>
          </p:spPr>
          <p:txBody>
            <a:bodyPr/>
            <a:lstStyle/>
            <a:p>
              <a:endParaRPr lang="en-US">
                <a:latin typeface="Arial" charset="0"/>
              </a:endParaRPr>
            </a:p>
          </p:txBody>
        </p:sp>
        <p:sp>
          <p:nvSpPr>
            <p:cNvPr id="8352" name="Freeform 205"/>
            <p:cNvSpPr>
              <a:spLocks/>
            </p:cNvSpPr>
            <p:nvPr/>
          </p:nvSpPr>
          <p:spPr bwMode="auto">
            <a:xfrm>
              <a:off x="3612" y="2215"/>
              <a:ext cx="6" cy="15"/>
            </a:xfrm>
            <a:custGeom>
              <a:avLst/>
              <a:gdLst>
                <a:gd name="T0" fmla="*/ 1 w 11"/>
                <a:gd name="T1" fmla="*/ 1 h 31"/>
                <a:gd name="T2" fmla="*/ 1 w 11"/>
                <a:gd name="T3" fmla="*/ 1 h 31"/>
                <a:gd name="T4" fmla="*/ 1 w 11"/>
                <a:gd name="T5" fmla="*/ 1 h 31"/>
                <a:gd name="T6" fmla="*/ 1 w 11"/>
                <a:gd name="T7" fmla="*/ 0 h 31"/>
                <a:gd name="T8" fmla="*/ 1 w 11"/>
                <a:gd name="T9" fmla="*/ 0 h 31"/>
                <a:gd name="T10" fmla="*/ 1 w 11"/>
                <a:gd name="T11" fmla="*/ 0 h 31"/>
                <a:gd name="T12" fmla="*/ 0 w 11"/>
                <a:gd name="T13" fmla="*/ 0 h 31"/>
                <a:gd name="T14" fmla="*/ 1 w 11"/>
                <a:gd name="T15" fmla="*/ 0 h 31"/>
                <a:gd name="T16" fmla="*/ 1 w 11"/>
                <a:gd name="T17" fmla="*/ 0 h 31"/>
                <a:gd name="T18" fmla="*/ 1 w 11"/>
                <a:gd name="T19" fmla="*/ 1 h 31"/>
                <a:gd name="T20" fmla="*/ 1 w 11"/>
                <a:gd name="T21" fmla="*/ 1 h 31"/>
                <a:gd name="T22" fmla="*/ 1 w 11"/>
                <a:gd name="T23" fmla="*/ 1 h 31"/>
                <a:gd name="T24" fmla="*/ 1 w 11"/>
                <a:gd name="T25" fmla="*/ 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1"/>
                <a:gd name="T41" fmla="*/ 11 w 1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1">
                  <a:moveTo>
                    <a:pt x="10" y="30"/>
                  </a:moveTo>
                  <a:lnTo>
                    <a:pt x="9" y="31"/>
                  </a:lnTo>
                  <a:lnTo>
                    <a:pt x="11" y="23"/>
                  </a:lnTo>
                  <a:lnTo>
                    <a:pt x="10" y="14"/>
                  </a:lnTo>
                  <a:lnTo>
                    <a:pt x="8" y="4"/>
                  </a:lnTo>
                  <a:lnTo>
                    <a:pt x="7" y="0"/>
                  </a:lnTo>
                  <a:lnTo>
                    <a:pt x="0" y="3"/>
                  </a:lnTo>
                  <a:lnTo>
                    <a:pt x="1" y="6"/>
                  </a:lnTo>
                  <a:lnTo>
                    <a:pt x="3" y="14"/>
                  </a:lnTo>
                  <a:lnTo>
                    <a:pt x="4" y="23"/>
                  </a:lnTo>
                  <a:lnTo>
                    <a:pt x="7" y="25"/>
                  </a:lnTo>
                  <a:lnTo>
                    <a:pt x="5" y="26"/>
                  </a:lnTo>
                  <a:lnTo>
                    <a:pt x="10" y="30"/>
                  </a:lnTo>
                  <a:close/>
                </a:path>
              </a:pathLst>
            </a:custGeom>
            <a:solidFill>
              <a:srgbClr val="000000"/>
            </a:solidFill>
            <a:ln w="9525">
              <a:noFill/>
              <a:round/>
              <a:headEnd/>
              <a:tailEnd/>
            </a:ln>
          </p:spPr>
          <p:txBody>
            <a:bodyPr/>
            <a:lstStyle/>
            <a:p>
              <a:endParaRPr lang="en-US">
                <a:latin typeface="Arial" charset="0"/>
              </a:endParaRPr>
            </a:p>
          </p:txBody>
        </p:sp>
        <p:sp>
          <p:nvSpPr>
            <p:cNvPr id="8353" name="Freeform 206"/>
            <p:cNvSpPr>
              <a:spLocks/>
            </p:cNvSpPr>
            <p:nvPr/>
          </p:nvSpPr>
          <p:spPr bwMode="auto">
            <a:xfrm>
              <a:off x="3582" y="2180"/>
              <a:ext cx="35" cy="50"/>
            </a:xfrm>
            <a:custGeom>
              <a:avLst/>
              <a:gdLst>
                <a:gd name="T0" fmla="*/ 0 w 71"/>
                <a:gd name="T1" fmla="*/ 0 h 100"/>
                <a:gd name="T2" fmla="*/ 0 w 71"/>
                <a:gd name="T3" fmla="*/ 0 h 100"/>
                <a:gd name="T4" fmla="*/ 0 w 71"/>
                <a:gd name="T5" fmla="*/ 2 h 100"/>
                <a:gd name="T6" fmla="*/ 0 w 71"/>
                <a:gd name="T7" fmla="*/ 3 h 100"/>
                <a:gd name="T8" fmla="*/ 1 w 71"/>
                <a:gd name="T9" fmla="*/ 5 h 100"/>
                <a:gd name="T10" fmla="*/ 2 w 71"/>
                <a:gd name="T11" fmla="*/ 5 h 100"/>
                <a:gd name="T12" fmla="*/ 2 w 71"/>
                <a:gd name="T13" fmla="*/ 6 h 100"/>
                <a:gd name="T14" fmla="*/ 3 w 71"/>
                <a:gd name="T15" fmla="*/ 6 h 100"/>
                <a:gd name="T16" fmla="*/ 4 w 71"/>
                <a:gd name="T17" fmla="*/ 6 h 100"/>
                <a:gd name="T18" fmla="*/ 4 w 71"/>
                <a:gd name="T19" fmla="*/ 6 h 100"/>
                <a:gd name="T20" fmla="*/ 4 w 71"/>
                <a:gd name="T21" fmla="*/ 6 h 100"/>
                <a:gd name="T22" fmla="*/ 4 w 71"/>
                <a:gd name="T23" fmla="*/ 6 h 100"/>
                <a:gd name="T24" fmla="*/ 3 w 71"/>
                <a:gd name="T25" fmla="*/ 6 h 100"/>
                <a:gd name="T26" fmla="*/ 3 w 71"/>
                <a:gd name="T27" fmla="*/ 6 h 100"/>
                <a:gd name="T28" fmla="*/ 2 w 71"/>
                <a:gd name="T29" fmla="*/ 5 h 100"/>
                <a:gd name="T30" fmla="*/ 1 w 71"/>
                <a:gd name="T31" fmla="*/ 3 h 100"/>
                <a:gd name="T32" fmla="*/ 1 w 71"/>
                <a:gd name="T33" fmla="*/ 3 h 100"/>
                <a:gd name="T34" fmla="*/ 0 w 71"/>
                <a:gd name="T35" fmla="*/ 2 h 100"/>
                <a:gd name="T36" fmla="*/ 0 w 71"/>
                <a:gd name="T37" fmla="*/ 0 h 100"/>
                <a:gd name="T38" fmla="*/ 0 w 71"/>
                <a:gd name="T39" fmla="*/ 0 h 100"/>
                <a:gd name="T40" fmla="*/ 0 w 71"/>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00"/>
                <a:gd name="T65" fmla="*/ 71 w 71"/>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00">
                  <a:moveTo>
                    <a:pt x="0" y="0"/>
                  </a:moveTo>
                  <a:lnTo>
                    <a:pt x="0" y="0"/>
                  </a:lnTo>
                  <a:lnTo>
                    <a:pt x="5" y="27"/>
                  </a:lnTo>
                  <a:lnTo>
                    <a:pt x="13" y="47"/>
                  </a:lnTo>
                  <a:lnTo>
                    <a:pt x="24" y="66"/>
                  </a:lnTo>
                  <a:lnTo>
                    <a:pt x="36" y="78"/>
                  </a:lnTo>
                  <a:lnTo>
                    <a:pt x="47" y="90"/>
                  </a:lnTo>
                  <a:lnTo>
                    <a:pt x="57" y="97"/>
                  </a:lnTo>
                  <a:lnTo>
                    <a:pt x="64" y="100"/>
                  </a:lnTo>
                  <a:lnTo>
                    <a:pt x="71" y="100"/>
                  </a:lnTo>
                  <a:lnTo>
                    <a:pt x="66" y="96"/>
                  </a:lnTo>
                  <a:lnTo>
                    <a:pt x="66" y="93"/>
                  </a:lnTo>
                  <a:lnTo>
                    <a:pt x="62" y="90"/>
                  </a:lnTo>
                  <a:lnTo>
                    <a:pt x="51" y="83"/>
                  </a:lnTo>
                  <a:lnTo>
                    <a:pt x="41" y="74"/>
                  </a:lnTo>
                  <a:lnTo>
                    <a:pt x="31" y="61"/>
                  </a:lnTo>
                  <a:lnTo>
                    <a:pt x="20" y="45"/>
                  </a:lnTo>
                  <a:lnTo>
                    <a:pt x="12" y="24"/>
                  </a:lnTo>
                  <a:lnTo>
                    <a:pt x="6"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54" name="Freeform 207"/>
            <p:cNvSpPr>
              <a:spLocks/>
            </p:cNvSpPr>
            <p:nvPr/>
          </p:nvSpPr>
          <p:spPr bwMode="auto">
            <a:xfrm>
              <a:off x="3569" y="2135"/>
              <a:ext cx="16" cy="45"/>
            </a:xfrm>
            <a:custGeom>
              <a:avLst/>
              <a:gdLst>
                <a:gd name="T0" fmla="*/ 0 w 33"/>
                <a:gd name="T1" fmla="*/ 0 h 89"/>
                <a:gd name="T2" fmla="*/ 0 w 33"/>
                <a:gd name="T3" fmla="*/ 0 h 89"/>
                <a:gd name="T4" fmla="*/ 0 w 33"/>
                <a:gd name="T5" fmla="*/ 2 h 89"/>
                <a:gd name="T6" fmla="*/ 0 w 33"/>
                <a:gd name="T7" fmla="*/ 4 h 89"/>
                <a:gd name="T8" fmla="*/ 1 w 33"/>
                <a:gd name="T9" fmla="*/ 5 h 89"/>
                <a:gd name="T10" fmla="*/ 1 w 33"/>
                <a:gd name="T11" fmla="*/ 6 h 89"/>
                <a:gd name="T12" fmla="*/ 2 w 33"/>
                <a:gd name="T13" fmla="*/ 6 h 89"/>
                <a:gd name="T14" fmla="*/ 1 w 33"/>
                <a:gd name="T15" fmla="*/ 5 h 89"/>
                <a:gd name="T16" fmla="*/ 1 w 33"/>
                <a:gd name="T17" fmla="*/ 4 h 89"/>
                <a:gd name="T18" fmla="*/ 0 w 33"/>
                <a:gd name="T19" fmla="*/ 2 h 89"/>
                <a:gd name="T20" fmla="*/ 0 w 33"/>
                <a:gd name="T21" fmla="*/ 0 h 89"/>
                <a:gd name="T22" fmla="*/ 0 w 33"/>
                <a:gd name="T23" fmla="*/ 0 h 89"/>
                <a:gd name="T24" fmla="*/ 0 w 33"/>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9"/>
                <a:gd name="T41" fmla="*/ 33 w 33"/>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9">
                  <a:moveTo>
                    <a:pt x="0" y="0"/>
                  </a:moveTo>
                  <a:lnTo>
                    <a:pt x="0" y="0"/>
                  </a:lnTo>
                  <a:lnTo>
                    <a:pt x="5" y="28"/>
                  </a:lnTo>
                  <a:lnTo>
                    <a:pt x="14" y="53"/>
                  </a:lnTo>
                  <a:lnTo>
                    <a:pt x="22" y="75"/>
                  </a:lnTo>
                  <a:lnTo>
                    <a:pt x="27" y="89"/>
                  </a:lnTo>
                  <a:lnTo>
                    <a:pt x="33" y="89"/>
                  </a:lnTo>
                  <a:lnTo>
                    <a:pt x="29" y="73"/>
                  </a:lnTo>
                  <a:lnTo>
                    <a:pt x="21" y="51"/>
                  </a:lnTo>
                  <a:lnTo>
                    <a:pt x="12" y="26"/>
                  </a:lnTo>
                  <a:lnTo>
                    <a:pt x="7"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55" name="Freeform 208"/>
            <p:cNvSpPr>
              <a:spLocks/>
            </p:cNvSpPr>
            <p:nvPr/>
          </p:nvSpPr>
          <p:spPr bwMode="auto">
            <a:xfrm>
              <a:off x="3568" y="2100"/>
              <a:ext cx="6" cy="35"/>
            </a:xfrm>
            <a:custGeom>
              <a:avLst/>
              <a:gdLst>
                <a:gd name="T0" fmla="*/ 1 w 11"/>
                <a:gd name="T1" fmla="*/ 1 h 70"/>
                <a:gd name="T2" fmla="*/ 1 w 11"/>
                <a:gd name="T3" fmla="*/ 1 h 70"/>
                <a:gd name="T4" fmla="*/ 1 w 11"/>
                <a:gd name="T5" fmla="*/ 1 h 70"/>
                <a:gd name="T6" fmla="*/ 1 w 11"/>
                <a:gd name="T7" fmla="*/ 1 h 70"/>
                <a:gd name="T8" fmla="*/ 0 w 11"/>
                <a:gd name="T9" fmla="*/ 2 h 70"/>
                <a:gd name="T10" fmla="*/ 1 w 11"/>
                <a:gd name="T11" fmla="*/ 4 h 70"/>
                <a:gd name="T12" fmla="*/ 1 w 11"/>
                <a:gd name="T13" fmla="*/ 4 h 70"/>
                <a:gd name="T14" fmla="*/ 1 w 11"/>
                <a:gd name="T15" fmla="*/ 2 h 70"/>
                <a:gd name="T16" fmla="*/ 1 w 11"/>
                <a:gd name="T17" fmla="*/ 1 h 70"/>
                <a:gd name="T18" fmla="*/ 1 w 11"/>
                <a:gd name="T19" fmla="*/ 1 h 70"/>
                <a:gd name="T20" fmla="*/ 1 w 11"/>
                <a:gd name="T21" fmla="*/ 0 h 70"/>
                <a:gd name="T22" fmla="*/ 1 w 11"/>
                <a:gd name="T23" fmla="*/ 0 h 70"/>
                <a:gd name="T24" fmla="*/ 1 w 11"/>
                <a:gd name="T25" fmla="*/ 1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0"/>
                <a:gd name="T41" fmla="*/ 11 w 11"/>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0">
                  <a:moveTo>
                    <a:pt x="3" y="2"/>
                  </a:moveTo>
                  <a:lnTo>
                    <a:pt x="3" y="2"/>
                  </a:lnTo>
                  <a:lnTo>
                    <a:pt x="2" y="9"/>
                  </a:lnTo>
                  <a:lnTo>
                    <a:pt x="2" y="25"/>
                  </a:lnTo>
                  <a:lnTo>
                    <a:pt x="0" y="46"/>
                  </a:lnTo>
                  <a:lnTo>
                    <a:pt x="1" y="70"/>
                  </a:lnTo>
                  <a:lnTo>
                    <a:pt x="8" y="70"/>
                  </a:lnTo>
                  <a:lnTo>
                    <a:pt x="9" y="46"/>
                  </a:lnTo>
                  <a:lnTo>
                    <a:pt x="9" y="25"/>
                  </a:lnTo>
                  <a:lnTo>
                    <a:pt x="11" y="9"/>
                  </a:lnTo>
                  <a:lnTo>
                    <a:pt x="10" y="0"/>
                  </a:lnTo>
                  <a:lnTo>
                    <a:pt x="3" y="2"/>
                  </a:lnTo>
                  <a:close/>
                </a:path>
              </a:pathLst>
            </a:custGeom>
            <a:solidFill>
              <a:srgbClr val="000000"/>
            </a:solidFill>
            <a:ln w="9525">
              <a:noFill/>
              <a:round/>
              <a:headEnd/>
              <a:tailEnd/>
            </a:ln>
          </p:spPr>
          <p:txBody>
            <a:bodyPr/>
            <a:lstStyle/>
            <a:p>
              <a:endParaRPr lang="en-US">
                <a:latin typeface="Arial" charset="0"/>
              </a:endParaRPr>
            </a:p>
          </p:txBody>
        </p:sp>
        <p:sp>
          <p:nvSpPr>
            <p:cNvPr id="8356" name="Freeform 209"/>
            <p:cNvSpPr>
              <a:spLocks/>
            </p:cNvSpPr>
            <p:nvPr/>
          </p:nvSpPr>
          <p:spPr bwMode="auto">
            <a:xfrm>
              <a:off x="3563" y="2074"/>
              <a:ext cx="10" cy="27"/>
            </a:xfrm>
            <a:custGeom>
              <a:avLst/>
              <a:gdLst>
                <a:gd name="T0" fmla="*/ 0 w 20"/>
                <a:gd name="T1" fmla="*/ 0 h 55"/>
                <a:gd name="T2" fmla="*/ 0 w 20"/>
                <a:gd name="T3" fmla="*/ 0 h 55"/>
                <a:gd name="T4" fmla="*/ 1 w 20"/>
                <a:gd name="T5" fmla="*/ 0 h 55"/>
                <a:gd name="T6" fmla="*/ 1 w 20"/>
                <a:gd name="T7" fmla="*/ 1 h 55"/>
                <a:gd name="T8" fmla="*/ 1 w 20"/>
                <a:gd name="T9" fmla="*/ 2 h 55"/>
                <a:gd name="T10" fmla="*/ 1 w 20"/>
                <a:gd name="T11" fmla="*/ 3 h 55"/>
                <a:gd name="T12" fmla="*/ 1 w 20"/>
                <a:gd name="T13" fmla="*/ 3 h 55"/>
                <a:gd name="T14" fmla="*/ 1 w 20"/>
                <a:gd name="T15" fmla="*/ 2 h 55"/>
                <a:gd name="T16" fmla="*/ 1 w 20"/>
                <a:gd name="T17" fmla="*/ 1 h 55"/>
                <a:gd name="T18" fmla="*/ 1 w 20"/>
                <a:gd name="T19" fmla="*/ 0 h 55"/>
                <a:gd name="T20" fmla="*/ 1 w 20"/>
                <a:gd name="T21" fmla="*/ 0 h 55"/>
                <a:gd name="T22" fmla="*/ 1 w 20"/>
                <a:gd name="T23" fmla="*/ 0 h 55"/>
                <a:gd name="T24" fmla="*/ 0 w 20"/>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5"/>
                <a:gd name="T41" fmla="*/ 20 w 20"/>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5">
                  <a:moveTo>
                    <a:pt x="0" y="0"/>
                  </a:moveTo>
                  <a:lnTo>
                    <a:pt x="0" y="0"/>
                  </a:lnTo>
                  <a:lnTo>
                    <a:pt x="1" y="13"/>
                  </a:lnTo>
                  <a:lnTo>
                    <a:pt x="5" y="31"/>
                  </a:lnTo>
                  <a:lnTo>
                    <a:pt x="10" y="47"/>
                  </a:lnTo>
                  <a:lnTo>
                    <a:pt x="13" y="55"/>
                  </a:lnTo>
                  <a:lnTo>
                    <a:pt x="20" y="53"/>
                  </a:lnTo>
                  <a:lnTo>
                    <a:pt x="17" y="45"/>
                  </a:lnTo>
                  <a:lnTo>
                    <a:pt x="12" y="29"/>
                  </a:lnTo>
                  <a:lnTo>
                    <a:pt x="8" y="13"/>
                  </a:lnTo>
                  <a:lnTo>
                    <a:pt x="6"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57" name="Freeform 210"/>
            <p:cNvSpPr>
              <a:spLocks/>
            </p:cNvSpPr>
            <p:nvPr/>
          </p:nvSpPr>
          <p:spPr bwMode="auto">
            <a:xfrm>
              <a:off x="3563" y="2056"/>
              <a:ext cx="9" cy="18"/>
            </a:xfrm>
            <a:custGeom>
              <a:avLst/>
              <a:gdLst>
                <a:gd name="T0" fmla="*/ 1 w 18"/>
                <a:gd name="T1" fmla="*/ 0 h 36"/>
                <a:gd name="T2" fmla="*/ 1 w 18"/>
                <a:gd name="T3" fmla="*/ 0 h 36"/>
                <a:gd name="T4" fmla="*/ 1 w 18"/>
                <a:gd name="T5" fmla="*/ 1 h 36"/>
                <a:gd name="T6" fmla="*/ 1 w 18"/>
                <a:gd name="T7" fmla="*/ 1 h 36"/>
                <a:gd name="T8" fmla="*/ 1 w 18"/>
                <a:gd name="T9" fmla="*/ 1 h 36"/>
                <a:gd name="T10" fmla="*/ 0 w 18"/>
                <a:gd name="T11" fmla="*/ 2 h 36"/>
                <a:gd name="T12" fmla="*/ 1 w 18"/>
                <a:gd name="T13" fmla="*/ 2 h 36"/>
                <a:gd name="T14" fmla="*/ 1 w 18"/>
                <a:gd name="T15" fmla="*/ 1 h 36"/>
                <a:gd name="T16" fmla="*/ 1 w 18"/>
                <a:gd name="T17" fmla="*/ 1 h 36"/>
                <a:gd name="T18" fmla="*/ 1 w 18"/>
                <a:gd name="T19" fmla="*/ 1 h 36"/>
                <a:gd name="T20" fmla="*/ 1 w 18"/>
                <a:gd name="T21" fmla="*/ 0 h 36"/>
                <a:gd name="T22" fmla="*/ 1 w 18"/>
                <a:gd name="T23" fmla="*/ 0 h 36"/>
                <a:gd name="T24" fmla="*/ 1 w 18"/>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9" y="0"/>
                  </a:moveTo>
                  <a:lnTo>
                    <a:pt x="9" y="0"/>
                  </a:lnTo>
                  <a:lnTo>
                    <a:pt x="9" y="5"/>
                  </a:lnTo>
                  <a:lnTo>
                    <a:pt x="5" y="14"/>
                  </a:lnTo>
                  <a:lnTo>
                    <a:pt x="2" y="25"/>
                  </a:lnTo>
                  <a:lnTo>
                    <a:pt x="0" y="36"/>
                  </a:lnTo>
                  <a:lnTo>
                    <a:pt x="6" y="36"/>
                  </a:lnTo>
                  <a:lnTo>
                    <a:pt x="9" y="27"/>
                  </a:lnTo>
                  <a:lnTo>
                    <a:pt x="12" y="16"/>
                  </a:lnTo>
                  <a:lnTo>
                    <a:pt x="16" y="7"/>
                  </a:lnTo>
                  <a:lnTo>
                    <a:pt x="18" y="0"/>
                  </a:lnTo>
                  <a:lnTo>
                    <a:pt x="9" y="0"/>
                  </a:lnTo>
                  <a:close/>
                </a:path>
              </a:pathLst>
            </a:custGeom>
            <a:solidFill>
              <a:srgbClr val="000000"/>
            </a:solidFill>
            <a:ln w="9525">
              <a:noFill/>
              <a:round/>
              <a:headEnd/>
              <a:tailEnd/>
            </a:ln>
          </p:spPr>
          <p:txBody>
            <a:bodyPr/>
            <a:lstStyle/>
            <a:p>
              <a:endParaRPr lang="en-US">
                <a:latin typeface="Arial" charset="0"/>
              </a:endParaRPr>
            </a:p>
          </p:txBody>
        </p:sp>
        <p:sp>
          <p:nvSpPr>
            <p:cNvPr id="8358" name="Freeform 211"/>
            <p:cNvSpPr>
              <a:spLocks/>
            </p:cNvSpPr>
            <p:nvPr/>
          </p:nvSpPr>
          <p:spPr bwMode="auto">
            <a:xfrm>
              <a:off x="3567" y="2023"/>
              <a:ext cx="10" cy="33"/>
            </a:xfrm>
            <a:custGeom>
              <a:avLst/>
              <a:gdLst>
                <a:gd name="T0" fmla="*/ 2 w 18"/>
                <a:gd name="T1" fmla="*/ 1 h 65"/>
                <a:gd name="T2" fmla="*/ 1 w 18"/>
                <a:gd name="T3" fmla="*/ 1 h 65"/>
                <a:gd name="T4" fmla="*/ 1 w 18"/>
                <a:gd name="T5" fmla="*/ 2 h 65"/>
                <a:gd name="T6" fmla="*/ 1 w 18"/>
                <a:gd name="T7" fmla="*/ 3 h 65"/>
                <a:gd name="T8" fmla="*/ 1 w 18"/>
                <a:gd name="T9" fmla="*/ 4 h 65"/>
                <a:gd name="T10" fmla="*/ 0 w 18"/>
                <a:gd name="T11" fmla="*/ 5 h 65"/>
                <a:gd name="T12" fmla="*/ 1 w 18"/>
                <a:gd name="T13" fmla="*/ 5 h 65"/>
                <a:gd name="T14" fmla="*/ 1 w 18"/>
                <a:gd name="T15" fmla="*/ 4 h 65"/>
                <a:gd name="T16" fmla="*/ 1 w 18"/>
                <a:gd name="T17" fmla="*/ 3 h 65"/>
                <a:gd name="T18" fmla="*/ 1 w 18"/>
                <a:gd name="T19" fmla="*/ 2 h 65"/>
                <a:gd name="T20" fmla="*/ 2 w 18"/>
                <a:gd name="T21" fmla="*/ 1 h 65"/>
                <a:gd name="T22" fmla="*/ 1 w 18"/>
                <a:gd name="T23" fmla="*/ 0 h 65"/>
                <a:gd name="T24" fmla="*/ 2 w 18"/>
                <a:gd name="T25" fmla="*/ 1 h 65"/>
                <a:gd name="T26" fmla="*/ 2 w 18"/>
                <a:gd name="T27" fmla="*/ 1 h 65"/>
                <a:gd name="T28" fmla="*/ 2 w 18"/>
                <a:gd name="T29" fmla="*/ 1 h 65"/>
                <a:gd name="T30" fmla="*/ 1 w 18"/>
                <a:gd name="T31" fmla="*/ 0 h 65"/>
                <a:gd name="T32" fmla="*/ 1 w 18"/>
                <a:gd name="T33" fmla="*/ 1 h 65"/>
                <a:gd name="T34" fmla="*/ 2 w 18"/>
                <a:gd name="T35" fmla="*/ 1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65"/>
                <a:gd name="T56" fmla="*/ 18 w 18"/>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65">
                  <a:moveTo>
                    <a:pt x="16" y="7"/>
                  </a:moveTo>
                  <a:lnTo>
                    <a:pt x="12" y="1"/>
                  </a:lnTo>
                  <a:lnTo>
                    <a:pt x="6" y="17"/>
                  </a:lnTo>
                  <a:lnTo>
                    <a:pt x="3" y="35"/>
                  </a:lnTo>
                  <a:lnTo>
                    <a:pt x="1" y="55"/>
                  </a:lnTo>
                  <a:lnTo>
                    <a:pt x="0" y="65"/>
                  </a:lnTo>
                  <a:lnTo>
                    <a:pt x="9" y="65"/>
                  </a:lnTo>
                  <a:lnTo>
                    <a:pt x="8" y="55"/>
                  </a:lnTo>
                  <a:lnTo>
                    <a:pt x="10" y="35"/>
                  </a:lnTo>
                  <a:lnTo>
                    <a:pt x="12" y="17"/>
                  </a:lnTo>
                  <a:lnTo>
                    <a:pt x="17" y="5"/>
                  </a:lnTo>
                  <a:lnTo>
                    <a:pt x="14" y="0"/>
                  </a:lnTo>
                  <a:lnTo>
                    <a:pt x="17" y="5"/>
                  </a:lnTo>
                  <a:lnTo>
                    <a:pt x="18" y="3"/>
                  </a:lnTo>
                  <a:lnTo>
                    <a:pt x="17" y="1"/>
                  </a:lnTo>
                  <a:lnTo>
                    <a:pt x="15" y="0"/>
                  </a:lnTo>
                  <a:lnTo>
                    <a:pt x="12" y="1"/>
                  </a:lnTo>
                  <a:lnTo>
                    <a:pt x="16" y="7"/>
                  </a:lnTo>
                  <a:close/>
                </a:path>
              </a:pathLst>
            </a:custGeom>
            <a:solidFill>
              <a:srgbClr val="000000"/>
            </a:solidFill>
            <a:ln w="9525">
              <a:noFill/>
              <a:round/>
              <a:headEnd/>
              <a:tailEnd/>
            </a:ln>
          </p:spPr>
          <p:txBody>
            <a:bodyPr/>
            <a:lstStyle/>
            <a:p>
              <a:endParaRPr lang="en-US">
                <a:latin typeface="Arial" charset="0"/>
              </a:endParaRPr>
            </a:p>
          </p:txBody>
        </p:sp>
        <p:sp>
          <p:nvSpPr>
            <p:cNvPr id="8359" name="Freeform 212"/>
            <p:cNvSpPr>
              <a:spLocks/>
            </p:cNvSpPr>
            <p:nvPr/>
          </p:nvSpPr>
          <p:spPr bwMode="auto">
            <a:xfrm>
              <a:off x="3548" y="2023"/>
              <a:ext cx="27" cy="16"/>
            </a:xfrm>
            <a:custGeom>
              <a:avLst/>
              <a:gdLst>
                <a:gd name="T0" fmla="*/ 1 w 54"/>
                <a:gd name="T1" fmla="*/ 2 h 32"/>
                <a:gd name="T2" fmla="*/ 1 w 54"/>
                <a:gd name="T3" fmla="*/ 2 h 32"/>
                <a:gd name="T4" fmla="*/ 1 w 54"/>
                <a:gd name="T5" fmla="*/ 1 h 32"/>
                <a:gd name="T6" fmla="*/ 1 w 54"/>
                <a:gd name="T7" fmla="*/ 1 h 32"/>
                <a:gd name="T8" fmla="*/ 2 w 54"/>
                <a:gd name="T9" fmla="*/ 1 h 32"/>
                <a:gd name="T10" fmla="*/ 2 w 54"/>
                <a:gd name="T11" fmla="*/ 1 h 32"/>
                <a:gd name="T12" fmla="*/ 3 w 54"/>
                <a:gd name="T13" fmla="*/ 1 h 32"/>
                <a:gd name="T14" fmla="*/ 3 w 54"/>
                <a:gd name="T15" fmla="*/ 1 h 32"/>
                <a:gd name="T16" fmla="*/ 3 w 54"/>
                <a:gd name="T17" fmla="*/ 1 h 32"/>
                <a:gd name="T18" fmla="*/ 3 w 54"/>
                <a:gd name="T19" fmla="*/ 1 h 32"/>
                <a:gd name="T20" fmla="*/ 3 w 54"/>
                <a:gd name="T21" fmla="*/ 0 h 32"/>
                <a:gd name="T22" fmla="*/ 3 w 54"/>
                <a:gd name="T23" fmla="*/ 1 h 32"/>
                <a:gd name="T24" fmla="*/ 3 w 54"/>
                <a:gd name="T25" fmla="*/ 1 h 32"/>
                <a:gd name="T26" fmla="*/ 3 w 54"/>
                <a:gd name="T27" fmla="*/ 1 h 32"/>
                <a:gd name="T28" fmla="*/ 2 w 54"/>
                <a:gd name="T29" fmla="*/ 1 h 32"/>
                <a:gd name="T30" fmla="*/ 2 w 54"/>
                <a:gd name="T31" fmla="*/ 1 h 32"/>
                <a:gd name="T32" fmla="*/ 1 w 54"/>
                <a:gd name="T33" fmla="*/ 1 h 32"/>
                <a:gd name="T34" fmla="*/ 1 w 54"/>
                <a:gd name="T35" fmla="*/ 1 h 32"/>
                <a:gd name="T36" fmla="*/ 0 w 54"/>
                <a:gd name="T37" fmla="*/ 1 h 32"/>
                <a:gd name="T38" fmla="*/ 0 w 54"/>
                <a:gd name="T39" fmla="*/ 1 h 32"/>
                <a:gd name="T40" fmla="*/ 1 w 54"/>
                <a:gd name="T41" fmla="*/ 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2"/>
                <a:gd name="T65" fmla="*/ 54 w 5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2">
                  <a:moveTo>
                    <a:pt x="4" y="32"/>
                  </a:moveTo>
                  <a:lnTo>
                    <a:pt x="4" y="32"/>
                  </a:lnTo>
                  <a:lnTo>
                    <a:pt x="9" y="30"/>
                  </a:lnTo>
                  <a:lnTo>
                    <a:pt x="15" y="25"/>
                  </a:lnTo>
                  <a:lnTo>
                    <a:pt x="20" y="22"/>
                  </a:lnTo>
                  <a:lnTo>
                    <a:pt x="29" y="18"/>
                  </a:lnTo>
                  <a:lnTo>
                    <a:pt x="35" y="15"/>
                  </a:lnTo>
                  <a:lnTo>
                    <a:pt x="42" y="11"/>
                  </a:lnTo>
                  <a:lnTo>
                    <a:pt x="49" y="9"/>
                  </a:lnTo>
                  <a:lnTo>
                    <a:pt x="54" y="7"/>
                  </a:lnTo>
                  <a:lnTo>
                    <a:pt x="52" y="0"/>
                  </a:lnTo>
                  <a:lnTo>
                    <a:pt x="47" y="2"/>
                  </a:lnTo>
                  <a:lnTo>
                    <a:pt x="40" y="4"/>
                  </a:lnTo>
                  <a:lnTo>
                    <a:pt x="33" y="8"/>
                  </a:lnTo>
                  <a:lnTo>
                    <a:pt x="26" y="11"/>
                  </a:lnTo>
                  <a:lnTo>
                    <a:pt x="18" y="15"/>
                  </a:lnTo>
                  <a:lnTo>
                    <a:pt x="10" y="18"/>
                  </a:lnTo>
                  <a:lnTo>
                    <a:pt x="4" y="23"/>
                  </a:lnTo>
                  <a:lnTo>
                    <a:pt x="0" y="27"/>
                  </a:lnTo>
                  <a:lnTo>
                    <a:pt x="4" y="32"/>
                  </a:lnTo>
                  <a:close/>
                </a:path>
              </a:pathLst>
            </a:custGeom>
            <a:solidFill>
              <a:srgbClr val="000000"/>
            </a:solidFill>
            <a:ln w="9525">
              <a:noFill/>
              <a:round/>
              <a:headEnd/>
              <a:tailEnd/>
            </a:ln>
          </p:spPr>
          <p:txBody>
            <a:bodyPr/>
            <a:lstStyle/>
            <a:p>
              <a:endParaRPr lang="en-US">
                <a:latin typeface="Arial" charset="0"/>
              </a:endParaRPr>
            </a:p>
          </p:txBody>
        </p:sp>
        <p:sp>
          <p:nvSpPr>
            <p:cNvPr id="8360" name="Freeform 213"/>
            <p:cNvSpPr>
              <a:spLocks/>
            </p:cNvSpPr>
            <p:nvPr/>
          </p:nvSpPr>
          <p:spPr bwMode="auto">
            <a:xfrm>
              <a:off x="3526" y="2037"/>
              <a:ext cx="25" cy="15"/>
            </a:xfrm>
            <a:custGeom>
              <a:avLst/>
              <a:gdLst>
                <a:gd name="T0" fmla="*/ 1 w 49"/>
                <a:gd name="T1" fmla="*/ 1 h 31"/>
                <a:gd name="T2" fmla="*/ 1 w 49"/>
                <a:gd name="T3" fmla="*/ 1 h 31"/>
                <a:gd name="T4" fmla="*/ 1 w 49"/>
                <a:gd name="T5" fmla="*/ 1 h 31"/>
                <a:gd name="T6" fmla="*/ 2 w 49"/>
                <a:gd name="T7" fmla="*/ 1 h 31"/>
                <a:gd name="T8" fmla="*/ 2 w 49"/>
                <a:gd name="T9" fmla="*/ 1 h 31"/>
                <a:gd name="T10" fmla="*/ 2 w 49"/>
                <a:gd name="T11" fmla="*/ 1 h 31"/>
                <a:gd name="T12" fmla="*/ 3 w 49"/>
                <a:gd name="T13" fmla="*/ 1 h 31"/>
                <a:gd name="T14" fmla="*/ 3 w 49"/>
                <a:gd name="T15" fmla="*/ 0 h 31"/>
                <a:gd name="T16" fmla="*/ 3 w 49"/>
                <a:gd name="T17" fmla="*/ 0 h 31"/>
                <a:gd name="T18" fmla="*/ 4 w 49"/>
                <a:gd name="T19" fmla="*/ 0 h 31"/>
                <a:gd name="T20" fmla="*/ 3 w 49"/>
                <a:gd name="T21" fmla="*/ 0 h 31"/>
                <a:gd name="T22" fmla="*/ 3 w 49"/>
                <a:gd name="T23" fmla="*/ 0 h 31"/>
                <a:gd name="T24" fmla="*/ 3 w 49"/>
                <a:gd name="T25" fmla="*/ 0 h 31"/>
                <a:gd name="T26" fmla="*/ 2 w 49"/>
                <a:gd name="T27" fmla="*/ 0 h 31"/>
                <a:gd name="T28" fmla="*/ 2 w 49"/>
                <a:gd name="T29" fmla="*/ 0 h 31"/>
                <a:gd name="T30" fmla="*/ 2 w 49"/>
                <a:gd name="T31" fmla="*/ 1 h 31"/>
                <a:gd name="T32" fmla="*/ 2 w 49"/>
                <a:gd name="T33" fmla="*/ 1 h 31"/>
                <a:gd name="T34" fmla="*/ 1 w 49"/>
                <a:gd name="T35" fmla="*/ 1 h 31"/>
                <a:gd name="T36" fmla="*/ 1 w 49"/>
                <a:gd name="T37" fmla="*/ 1 h 31"/>
                <a:gd name="T38" fmla="*/ 1 w 49"/>
                <a:gd name="T39" fmla="*/ 1 h 31"/>
                <a:gd name="T40" fmla="*/ 1 w 49"/>
                <a:gd name="T41" fmla="*/ 1 h 31"/>
                <a:gd name="T42" fmla="*/ 1 w 49"/>
                <a:gd name="T43" fmla="*/ 1 h 31"/>
                <a:gd name="T44" fmla="*/ 0 w 49"/>
                <a:gd name="T45" fmla="*/ 1 h 31"/>
                <a:gd name="T46" fmla="*/ 1 w 49"/>
                <a:gd name="T47" fmla="*/ 1 h 31"/>
                <a:gd name="T48" fmla="*/ 1 w 49"/>
                <a:gd name="T49" fmla="*/ 1 h 31"/>
                <a:gd name="T50" fmla="*/ 1 w 49"/>
                <a:gd name="T51" fmla="*/ 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1"/>
                <a:gd name="T80" fmla="*/ 49 w 49"/>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1">
                  <a:moveTo>
                    <a:pt x="4" y="30"/>
                  </a:moveTo>
                  <a:lnTo>
                    <a:pt x="4" y="30"/>
                  </a:lnTo>
                  <a:lnTo>
                    <a:pt x="11" y="29"/>
                  </a:lnTo>
                  <a:lnTo>
                    <a:pt x="19" y="28"/>
                  </a:lnTo>
                  <a:lnTo>
                    <a:pt x="25" y="26"/>
                  </a:lnTo>
                  <a:lnTo>
                    <a:pt x="32" y="22"/>
                  </a:lnTo>
                  <a:lnTo>
                    <a:pt x="37" y="19"/>
                  </a:lnTo>
                  <a:lnTo>
                    <a:pt x="41" y="14"/>
                  </a:lnTo>
                  <a:lnTo>
                    <a:pt x="46" y="10"/>
                  </a:lnTo>
                  <a:lnTo>
                    <a:pt x="49" y="5"/>
                  </a:lnTo>
                  <a:lnTo>
                    <a:pt x="45" y="0"/>
                  </a:lnTo>
                  <a:lnTo>
                    <a:pt x="41" y="5"/>
                  </a:lnTo>
                  <a:lnTo>
                    <a:pt x="37" y="7"/>
                  </a:lnTo>
                  <a:lnTo>
                    <a:pt x="32" y="12"/>
                  </a:lnTo>
                  <a:lnTo>
                    <a:pt x="27" y="15"/>
                  </a:lnTo>
                  <a:lnTo>
                    <a:pt x="23" y="19"/>
                  </a:lnTo>
                  <a:lnTo>
                    <a:pt x="17" y="21"/>
                  </a:lnTo>
                  <a:lnTo>
                    <a:pt x="11" y="22"/>
                  </a:lnTo>
                  <a:lnTo>
                    <a:pt x="4" y="23"/>
                  </a:lnTo>
                  <a:lnTo>
                    <a:pt x="4" y="22"/>
                  </a:lnTo>
                  <a:lnTo>
                    <a:pt x="1" y="23"/>
                  </a:lnTo>
                  <a:lnTo>
                    <a:pt x="0" y="27"/>
                  </a:lnTo>
                  <a:lnTo>
                    <a:pt x="1" y="30"/>
                  </a:lnTo>
                  <a:lnTo>
                    <a:pt x="4" y="31"/>
                  </a:lnTo>
                  <a:lnTo>
                    <a:pt x="4" y="30"/>
                  </a:lnTo>
                  <a:close/>
                </a:path>
              </a:pathLst>
            </a:custGeom>
            <a:solidFill>
              <a:srgbClr val="000000"/>
            </a:solidFill>
            <a:ln w="9525">
              <a:noFill/>
              <a:round/>
              <a:headEnd/>
              <a:tailEnd/>
            </a:ln>
          </p:spPr>
          <p:txBody>
            <a:bodyPr/>
            <a:lstStyle/>
            <a:p>
              <a:endParaRPr lang="en-US">
                <a:latin typeface="Arial" charset="0"/>
              </a:endParaRPr>
            </a:p>
          </p:txBody>
        </p:sp>
        <p:sp>
          <p:nvSpPr>
            <p:cNvPr id="8361" name="Freeform 214"/>
            <p:cNvSpPr>
              <a:spLocks/>
            </p:cNvSpPr>
            <p:nvPr/>
          </p:nvSpPr>
          <p:spPr bwMode="auto">
            <a:xfrm>
              <a:off x="3513" y="1961"/>
              <a:ext cx="154" cy="80"/>
            </a:xfrm>
            <a:custGeom>
              <a:avLst/>
              <a:gdLst>
                <a:gd name="T0" fmla="*/ 15 w 307"/>
                <a:gd name="T1" fmla="*/ 1 h 160"/>
                <a:gd name="T2" fmla="*/ 14 w 307"/>
                <a:gd name="T3" fmla="*/ 1 h 160"/>
                <a:gd name="T4" fmla="*/ 12 w 307"/>
                <a:gd name="T5" fmla="*/ 1 h 160"/>
                <a:gd name="T6" fmla="*/ 8 w 307"/>
                <a:gd name="T7" fmla="*/ 3 h 160"/>
                <a:gd name="T8" fmla="*/ 6 w 307"/>
                <a:gd name="T9" fmla="*/ 3 h 160"/>
                <a:gd name="T10" fmla="*/ 4 w 307"/>
                <a:gd name="T11" fmla="*/ 5 h 160"/>
                <a:gd name="T12" fmla="*/ 5 w 307"/>
                <a:gd name="T13" fmla="*/ 5 h 160"/>
                <a:gd name="T14" fmla="*/ 4 w 307"/>
                <a:gd name="T15" fmla="*/ 6 h 160"/>
                <a:gd name="T16" fmla="*/ 3 w 307"/>
                <a:gd name="T17" fmla="*/ 7 h 160"/>
                <a:gd name="T18" fmla="*/ 1 w 307"/>
                <a:gd name="T19" fmla="*/ 7 h 160"/>
                <a:gd name="T20" fmla="*/ 0 w 307"/>
                <a:gd name="T21" fmla="*/ 7 h 160"/>
                <a:gd name="T22" fmla="*/ 1 w 307"/>
                <a:gd name="T23" fmla="*/ 9 h 160"/>
                <a:gd name="T24" fmla="*/ 1 w 307"/>
                <a:gd name="T25" fmla="*/ 10 h 160"/>
                <a:gd name="T26" fmla="*/ 2 w 307"/>
                <a:gd name="T27" fmla="*/ 9 h 160"/>
                <a:gd name="T28" fmla="*/ 3 w 307"/>
                <a:gd name="T29" fmla="*/ 9 h 160"/>
                <a:gd name="T30" fmla="*/ 4 w 307"/>
                <a:gd name="T31" fmla="*/ 9 h 160"/>
                <a:gd name="T32" fmla="*/ 4 w 307"/>
                <a:gd name="T33" fmla="*/ 9 h 160"/>
                <a:gd name="T34" fmla="*/ 4 w 307"/>
                <a:gd name="T35" fmla="*/ 7 h 160"/>
                <a:gd name="T36" fmla="*/ 5 w 307"/>
                <a:gd name="T37" fmla="*/ 7 h 160"/>
                <a:gd name="T38" fmla="*/ 6 w 307"/>
                <a:gd name="T39" fmla="*/ 7 h 160"/>
                <a:gd name="T40" fmla="*/ 7 w 307"/>
                <a:gd name="T41" fmla="*/ 7 h 160"/>
                <a:gd name="T42" fmla="*/ 7 w 307"/>
                <a:gd name="T43" fmla="*/ 7 h 160"/>
                <a:gd name="T44" fmla="*/ 8 w 307"/>
                <a:gd name="T45" fmla="*/ 6 h 160"/>
                <a:gd name="T46" fmla="*/ 9 w 307"/>
                <a:gd name="T47" fmla="*/ 6 h 160"/>
                <a:gd name="T48" fmla="*/ 9 w 307"/>
                <a:gd name="T49" fmla="*/ 5 h 160"/>
                <a:gd name="T50" fmla="*/ 8 w 307"/>
                <a:gd name="T51" fmla="*/ 5 h 160"/>
                <a:gd name="T52" fmla="*/ 9 w 307"/>
                <a:gd name="T53" fmla="*/ 5 h 160"/>
                <a:gd name="T54" fmla="*/ 10 w 307"/>
                <a:gd name="T55" fmla="*/ 5 h 160"/>
                <a:gd name="T56" fmla="*/ 11 w 307"/>
                <a:gd name="T57" fmla="*/ 5 h 160"/>
                <a:gd name="T58" fmla="*/ 10 w 307"/>
                <a:gd name="T59" fmla="*/ 5 h 160"/>
                <a:gd name="T60" fmla="*/ 9 w 307"/>
                <a:gd name="T61" fmla="*/ 3 h 160"/>
                <a:gd name="T62" fmla="*/ 7 w 307"/>
                <a:gd name="T63" fmla="*/ 5 h 160"/>
                <a:gd name="T64" fmla="*/ 6 w 307"/>
                <a:gd name="T65" fmla="*/ 5 h 160"/>
                <a:gd name="T66" fmla="*/ 6 w 307"/>
                <a:gd name="T67" fmla="*/ 5 h 160"/>
                <a:gd name="T68" fmla="*/ 5 w 307"/>
                <a:gd name="T69" fmla="*/ 5 h 160"/>
                <a:gd name="T70" fmla="*/ 6 w 307"/>
                <a:gd name="T71" fmla="*/ 5 h 160"/>
                <a:gd name="T72" fmla="*/ 8 w 307"/>
                <a:gd name="T73" fmla="*/ 3 h 160"/>
                <a:gd name="T74" fmla="*/ 10 w 307"/>
                <a:gd name="T75" fmla="*/ 3 h 160"/>
                <a:gd name="T76" fmla="*/ 10 w 307"/>
                <a:gd name="T77" fmla="*/ 3 h 160"/>
                <a:gd name="T78" fmla="*/ 11 w 307"/>
                <a:gd name="T79" fmla="*/ 3 h 160"/>
                <a:gd name="T80" fmla="*/ 13 w 307"/>
                <a:gd name="T81" fmla="*/ 3 h 160"/>
                <a:gd name="T82" fmla="*/ 14 w 307"/>
                <a:gd name="T83" fmla="*/ 5 h 160"/>
                <a:gd name="T84" fmla="*/ 13 w 307"/>
                <a:gd name="T85" fmla="*/ 3 h 160"/>
                <a:gd name="T86" fmla="*/ 14 w 307"/>
                <a:gd name="T87" fmla="*/ 3 h 160"/>
                <a:gd name="T88" fmla="*/ 15 w 307"/>
                <a:gd name="T89" fmla="*/ 3 h 160"/>
                <a:gd name="T90" fmla="*/ 15 w 307"/>
                <a:gd name="T91" fmla="*/ 3 h 160"/>
                <a:gd name="T92" fmla="*/ 16 w 307"/>
                <a:gd name="T93" fmla="*/ 3 h 160"/>
                <a:gd name="T94" fmla="*/ 17 w 307"/>
                <a:gd name="T95" fmla="*/ 3 h 160"/>
                <a:gd name="T96" fmla="*/ 19 w 307"/>
                <a:gd name="T97" fmla="*/ 3 h 160"/>
                <a:gd name="T98" fmla="*/ 19 w 307"/>
                <a:gd name="T99" fmla="*/ 3 h 160"/>
                <a:gd name="T100" fmla="*/ 20 w 307"/>
                <a:gd name="T101" fmla="*/ 3 h 160"/>
                <a:gd name="T102" fmla="*/ 20 w 307"/>
                <a:gd name="T103" fmla="*/ 1 h 160"/>
                <a:gd name="T104" fmla="*/ 18 w 307"/>
                <a:gd name="T105" fmla="*/ 0 h 160"/>
                <a:gd name="T106" fmla="*/ 19 w 307"/>
                <a:gd name="T107" fmla="*/ 1 h 160"/>
                <a:gd name="T108" fmla="*/ 18 w 307"/>
                <a:gd name="T109" fmla="*/ 1 h 160"/>
                <a:gd name="T110" fmla="*/ 17 w 307"/>
                <a:gd name="T111" fmla="*/ 1 h 160"/>
                <a:gd name="T112" fmla="*/ 16 w 307"/>
                <a:gd name="T113" fmla="*/ 1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
                <a:gd name="T172" fmla="*/ 0 h 160"/>
                <a:gd name="T173" fmla="*/ 307 w 307"/>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 h="160">
                  <a:moveTo>
                    <a:pt x="253" y="3"/>
                  </a:moveTo>
                  <a:lnTo>
                    <a:pt x="247" y="3"/>
                  </a:lnTo>
                  <a:lnTo>
                    <a:pt x="240" y="4"/>
                  </a:lnTo>
                  <a:lnTo>
                    <a:pt x="232" y="5"/>
                  </a:lnTo>
                  <a:lnTo>
                    <a:pt x="223" y="7"/>
                  </a:lnTo>
                  <a:lnTo>
                    <a:pt x="213" y="11"/>
                  </a:lnTo>
                  <a:lnTo>
                    <a:pt x="202" y="16"/>
                  </a:lnTo>
                  <a:lnTo>
                    <a:pt x="192" y="22"/>
                  </a:lnTo>
                  <a:lnTo>
                    <a:pt x="181" y="30"/>
                  </a:lnTo>
                  <a:lnTo>
                    <a:pt x="156" y="33"/>
                  </a:lnTo>
                  <a:lnTo>
                    <a:pt x="135" y="35"/>
                  </a:lnTo>
                  <a:lnTo>
                    <a:pt x="119" y="37"/>
                  </a:lnTo>
                  <a:lnTo>
                    <a:pt x="105" y="41"/>
                  </a:lnTo>
                  <a:lnTo>
                    <a:pt x="94" y="46"/>
                  </a:lnTo>
                  <a:lnTo>
                    <a:pt x="85" y="53"/>
                  </a:lnTo>
                  <a:lnTo>
                    <a:pt x="76" y="62"/>
                  </a:lnTo>
                  <a:lnTo>
                    <a:pt x="65" y="76"/>
                  </a:lnTo>
                  <a:lnTo>
                    <a:pt x="59" y="88"/>
                  </a:lnTo>
                  <a:lnTo>
                    <a:pt x="63" y="89"/>
                  </a:lnTo>
                  <a:lnTo>
                    <a:pt x="69" y="88"/>
                  </a:lnTo>
                  <a:lnTo>
                    <a:pt x="71" y="90"/>
                  </a:lnTo>
                  <a:lnTo>
                    <a:pt x="70" y="95"/>
                  </a:lnTo>
                  <a:lnTo>
                    <a:pt x="67" y="97"/>
                  </a:lnTo>
                  <a:lnTo>
                    <a:pt x="62" y="99"/>
                  </a:lnTo>
                  <a:lnTo>
                    <a:pt x="52" y="102"/>
                  </a:lnTo>
                  <a:lnTo>
                    <a:pt x="40" y="106"/>
                  </a:lnTo>
                  <a:lnTo>
                    <a:pt x="33" y="113"/>
                  </a:lnTo>
                  <a:lnTo>
                    <a:pt x="27" y="120"/>
                  </a:lnTo>
                  <a:lnTo>
                    <a:pt x="19" y="122"/>
                  </a:lnTo>
                  <a:lnTo>
                    <a:pt x="10" y="121"/>
                  </a:lnTo>
                  <a:lnTo>
                    <a:pt x="4" y="120"/>
                  </a:lnTo>
                  <a:lnTo>
                    <a:pt x="1" y="119"/>
                  </a:lnTo>
                  <a:lnTo>
                    <a:pt x="0" y="118"/>
                  </a:lnTo>
                  <a:lnTo>
                    <a:pt x="1" y="121"/>
                  </a:lnTo>
                  <a:lnTo>
                    <a:pt x="2" y="128"/>
                  </a:lnTo>
                  <a:lnTo>
                    <a:pt x="3" y="137"/>
                  </a:lnTo>
                  <a:lnTo>
                    <a:pt x="3" y="144"/>
                  </a:lnTo>
                  <a:lnTo>
                    <a:pt x="6" y="149"/>
                  </a:lnTo>
                  <a:lnTo>
                    <a:pt x="13" y="152"/>
                  </a:lnTo>
                  <a:lnTo>
                    <a:pt x="20" y="157"/>
                  </a:lnTo>
                  <a:lnTo>
                    <a:pt x="27" y="160"/>
                  </a:lnTo>
                  <a:lnTo>
                    <a:pt x="23" y="141"/>
                  </a:lnTo>
                  <a:lnTo>
                    <a:pt x="24" y="141"/>
                  </a:lnTo>
                  <a:lnTo>
                    <a:pt x="28" y="142"/>
                  </a:lnTo>
                  <a:lnTo>
                    <a:pt x="34" y="143"/>
                  </a:lnTo>
                  <a:lnTo>
                    <a:pt x="42" y="143"/>
                  </a:lnTo>
                  <a:lnTo>
                    <a:pt x="49" y="143"/>
                  </a:lnTo>
                  <a:lnTo>
                    <a:pt x="56" y="143"/>
                  </a:lnTo>
                  <a:lnTo>
                    <a:pt x="62" y="142"/>
                  </a:lnTo>
                  <a:lnTo>
                    <a:pt x="65" y="140"/>
                  </a:lnTo>
                  <a:lnTo>
                    <a:pt x="62" y="135"/>
                  </a:lnTo>
                  <a:lnTo>
                    <a:pt x="59" y="130"/>
                  </a:lnTo>
                  <a:lnTo>
                    <a:pt x="57" y="128"/>
                  </a:lnTo>
                  <a:lnTo>
                    <a:pt x="57" y="126"/>
                  </a:lnTo>
                  <a:lnTo>
                    <a:pt x="59" y="125"/>
                  </a:lnTo>
                  <a:lnTo>
                    <a:pt x="63" y="125"/>
                  </a:lnTo>
                  <a:lnTo>
                    <a:pt x="70" y="125"/>
                  </a:lnTo>
                  <a:lnTo>
                    <a:pt x="77" y="125"/>
                  </a:lnTo>
                  <a:lnTo>
                    <a:pt x="84" y="125"/>
                  </a:lnTo>
                  <a:lnTo>
                    <a:pt x="89" y="126"/>
                  </a:lnTo>
                  <a:lnTo>
                    <a:pt x="95" y="126"/>
                  </a:lnTo>
                  <a:lnTo>
                    <a:pt x="99" y="126"/>
                  </a:lnTo>
                  <a:lnTo>
                    <a:pt x="102" y="125"/>
                  </a:lnTo>
                  <a:lnTo>
                    <a:pt x="105" y="122"/>
                  </a:lnTo>
                  <a:lnTo>
                    <a:pt x="109" y="119"/>
                  </a:lnTo>
                  <a:lnTo>
                    <a:pt x="110" y="115"/>
                  </a:lnTo>
                  <a:lnTo>
                    <a:pt x="112" y="114"/>
                  </a:lnTo>
                  <a:lnTo>
                    <a:pt x="116" y="112"/>
                  </a:lnTo>
                  <a:lnTo>
                    <a:pt x="122" y="109"/>
                  </a:lnTo>
                  <a:lnTo>
                    <a:pt x="127" y="106"/>
                  </a:lnTo>
                  <a:lnTo>
                    <a:pt x="134" y="104"/>
                  </a:lnTo>
                  <a:lnTo>
                    <a:pt x="140" y="102"/>
                  </a:lnTo>
                  <a:lnTo>
                    <a:pt x="145" y="99"/>
                  </a:lnTo>
                  <a:lnTo>
                    <a:pt x="147" y="99"/>
                  </a:lnTo>
                  <a:lnTo>
                    <a:pt x="138" y="95"/>
                  </a:lnTo>
                  <a:lnTo>
                    <a:pt x="128" y="90"/>
                  </a:lnTo>
                  <a:lnTo>
                    <a:pt x="119" y="87"/>
                  </a:lnTo>
                  <a:lnTo>
                    <a:pt x="114" y="86"/>
                  </a:lnTo>
                  <a:lnTo>
                    <a:pt x="122" y="84"/>
                  </a:lnTo>
                  <a:lnTo>
                    <a:pt x="128" y="81"/>
                  </a:lnTo>
                  <a:lnTo>
                    <a:pt x="135" y="80"/>
                  </a:lnTo>
                  <a:lnTo>
                    <a:pt x="140" y="80"/>
                  </a:lnTo>
                  <a:lnTo>
                    <a:pt x="146" y="81"/>
                  </a:lnTo>
                  <a:lnTo>
                    <a:pt x="153" y="83"/>
                  </a:lnTo>
                  <a:lnTo>
                    <a:pt x="160" y="86"/>
                  </a:lnTo>
                  <a:lnTo>
                    <a:pt x="163" y="87"/>
                  </a:lnTo>
                  <a:lnTo>
                    <a:pt x="161" y="83"/>
                  </a:lnTo>
                  <a:lnTo>
                    <a:pt x="157" y="79"/>
                  </a:lnTo>
                  <a:lnTo>
                    <a:pt x="154" y="74"/>
                  </a:lnTo>
                  <a:lnTo>
                    <a:pt x="149" y="71"/>
                  </a:lnTo>
                  <a:lnTo>
                    <a:pt x="143" y="66"/>
                  </a:lnTo>
                  <a:lnTo>
                    <a:pt x="138" y="64"/>
                  </a:lnTo>
                  <a:lnTo>
                    <a:pt x="131" y="62"/>
                  </a:lnTo>
                  <a:lnTo>
                    <a:pt x="124" y="62"/>
                  </a:lnTo>
                  <a:lnTo>
                    <a:pt x="117" y="64"/>
                  </a:lnTo>
                  <a:lnTo>
                    <a:pt x="110" y="66"/>
                  </a:lnTo>
                  <a:lnTo>
                    <a:pt x="103" y="68"/>
                  </a:lnTo>
                  <a:lnTo>
                    <a:pt x="97" y="71"/>
                  </a:lnTo>
                  <a:lnTo>
                    <a:pt x="92" y="73"/>
                  </a:lnTo>
                  <a:lnTo>
                    <a:pt x="88" y="75"/>
                  </a:lnTo>
                  <a:lnTo>
                    <a:pt x="85" y="77"/>
                  </a:lnTo>
                  <a:lnTo>
                    <a:pt x="82" y="79"/>
                  </a:lnTo>
                  <a:lnTo>
                    <a:pt x="80" y="80"/>
                  </a:lnTo>
                  <a:lnTo>
                    <a:pt x="78" y="79"/>
                  </a:lnTo>
                  <a:lnTo>
                    <a:pt x="79" y="75"/>
                  </a:lnTo>
                  <a:lnTo>
                    <a:pt x="84" y="71"/>
                  </a:lnTo>
                  <a:lnTo>
                    <a:pt x="88" y="68"/>
                  </a:lnTo>
                  <a:lnTo>
                    <a:pt x="93" y="65"/>
                  </a:lnTo>
                  <a:lnTo>
                    <a:pt x="100" y="61"/>
                  </a:lnTo>
                  <a:lnTo>
                    <a:pt x="107" y="59"/>
                  </a:lnTo>
                  <a:lnTo>
                    <a:pt x="115" y="57"/>
                  </a:lnTo>
                  <a:lnTo>
                    <a:pt x="124" y="56"/>
                  </a:lnTo>
                  <a:lnTo>
                    <a:pt x="134" y="56"/>
                  </a:lnTo>
                  <a:lnTo>
                    <a:pt x="145" y="58"/>
                  </a:lnTo>
                  <a:lnTo>
                    <a:pt x="141" y="51"/>
                  </a:lnTo>
                  <a:lnTo>
                    <a:pt x="140" y="44"/>
                  </a:lnTo>
                  <a:lnTo>
                    <a:pt x="145" y="39"/>
                  </a:lnTo>
                  <a:lnTo>
                    <a:pt x="155" y="39"/>
                  </a:lnTo>
                  <a:lnTo>
                    <a:pt x="163" y="42"/>
                  </a:lnTo>
                  <a:lnTo>
                    <a:pt x="171" y="45"/>
                  </a:lnTo>
                  <a:lnTo>
                    <a:pt x="180" y="51"/>
                  </a:lnTo>
                  <a:lnTo>
                    <a:pt x="188" y="56"/>
                  </a:lnTo>
                  <a:lnTo>
                    <a:pt x="195" y="61"/>
                  </a:lnTo>
                  <a:lnTo>
                    <a:pt x="202" y="66"/>
                  </a:lnTo>
                  <a:lnTo>
                    <a:pt x="207" y="69"/>
                  </a:lnTo>
                  <a:lnTo>
                    <a:pt x="209" y="72"/>
                  </a:lnTo>
                  <a:lnTo>
                    <a:pt x="205" y="59"/>
                  </a:lnTo>
                  <a:lnTo>
                    <a:pt x="201" y="50"/>
                  </a:lnTo>
                  <a:lnTo>
                    <a:pt x="199" y="44"/>
                  </a:lnTo>
                  <a:lnTo>
                    <a:pt x="196" y="41"/>
                  </a:lnTo>
                  <a:lnTo>
                    <a:pt x="205" y="45"/>
                  </a:lnTo>
                  <a:lnTo>
                    <a:pt x="214" y="54"/>
                  </a:lnTo>
                  <a:lnTo>
                    <a:pt x="222" y="64"/>
                  </a:lnTo>
                  <a:lnTo>
                    <a:pt x="226" y="71"/>
                  </a:lnTo>
                  <a:lnTo>
                    <a:pt x="229" y="62"/>
                  </a:lnTo>
                  <a:lnTo>
                    <a:pt x="231" y="56"/>
                  </a:lnTo>
                  <a:lnTo>
                    <a:pt x="233" y="49"/>
                  </a:lnTo>
                  <a:lnTo>
                    <a:pt x="234" y="44"/>
                  </a:lnTo>
                  <a:lnTo>
                    <a:pt x="240" y="48"/>
                  </a:lnTo>
                  <a:lnTo>
                    <a:pt x="245" y="52"/>
                  </a:lnTo>
                  <a:lnTo>
                    <a:pt x="249" y="57"/>
                  </a:lnTo>
                  <a:lnTo>
                    <a:pt x="252" y="61"/>
                  </a:lnTo>
                  <a:lnTo>
                    <a:pt x="259" y="53"/>
                  </a:lnTo>
                  <a:lnTo>
                    <a:pt x="266" y="46"/>
                  </a:lnTo>
                  <a:lnTo>
                    <a:pt x="272" y="43"/>
                  </a:lnTo>
                  <a:lnTo>
                    <a:pt x="281" y="41"/>
                  </a:lnTo>
                  <a:lnTo>
                    <a:pt x="289" y="42"/>
                  </a:lnTo>
                  <a:lnTo>
                    <a:pt x="294" y="45"/>
                  </a:lnTo>
                  <a:lnTo>
                    <a:pt x="300" y="49"/>
                  </a:lnTo>
                  <a:lnTo>
                    <a:pt x="304" y="50"/>
                  </a:lnTo>
                  <a:lnTo>
                    <a:pt x="305" y="50"/>
                  </a:lnTo>
                  <a:lnTo>
                    <a:pt x="306" y="50"/>
                  </a:lnTo>
                  <a:lnTo>
                    <a:pt x="307" y="49"/>
                  </a:lnTo>
                  <a:lnTo>
                    <a:pt x="307" y="9"/>
                  </a:lnTo>
                  <a:lnTo>
                    <a:pt x="305" y="8"/>
                  </a:lnTo>
                  <a:lnTo>
                    <a:pt x="298" y="5"/>
                  </a:lnTo>
                  <a:lnTo>
                    <a:pt x="290" y="3"/>
                  </a:lnTo>
                  <a:lnTo>
                    <a:pt x="283" y="0"/>
                  </a:lnTo>
                  <a:lnTo>
                    <a:pt x="286" y="5"/>
                  </a:lnTo>
                  <a:lnTo>
                    <a:pt x="289" y="8"/>
                  </a:lnTo>
                  <a:lnTo>
                    <a:pt x="291" y="12"/>
                  </a:lnTo>
                  <a:lnTo>
                    <a:pt x="291" y="13"/>
                  </a:lnTo>
                  <a:lnTo>
                    <a:pt x="290" y="13"/>
                  </a:lnTo>
                  <a:lnTo>
                    <a:pt x="286" y="11"/>
                  </a:lnTo>
                  <a:lnTo>
                    <a:pt x="282" y="9"/>
                  </a:lnTo>
                  <a:lnTo>
                    <a:pt x="276" y="7"/>
                  </a:lnTo>
                  <a:lnTo>
                    <a:pt x="270" y="5"/>
                  </a:lnTo>
                  <a:lnTo>
                    <a:pt x="263" y="4"/>
                  </a:lnTo>
                  <a:lnTo>
                    <a:pt x="257" y="3"/>
                  </a:lnTo>
                  <a:lnTo>
                    <a:pt x="253" y="3"/>
                  </a:lnTo>
                  <a:close/>
                </a:path>
              </a:pathLst>
            </a:custGeom>
            <a:solidFill>
              <a:srgbClr val="FFFFFF"/>
            </a:solidFill>
            <a:ln w="9525">
              <a:noFill/>
              <a:round/>
              <a:headEnd/>
              <a:tailEnd/>
            </a:ln>
          </p:spPr>
          <p:txBody>
            <a:bodyPr/>
            <a:lstStyle/>
            <a:p>
              <a:endParaRPr lang="en-US">
                <a:latin typeface="Arial" charset="0"/>
              </a:endParaRPr>
            </a:p>
          </p:txBody>
        </p:sp>
        <p:sp>
          <p:nvSpPr>
            <p:cNvPr id="8362" name="Freeform 215"/>
            <p:cNvSpPr>
              <a:spLocks/>
            </p:cNvSpPr>
            <p:nvPr/>
          </p:nvSpPr>
          <p:spPr bwMode="auto">
            <a:xfrm>
              <a:off x="3603" y="1960"/>
              <a:ext cx="37" cy="17"/>
            </a:xfrm>
            <a:custGeom>
              <a:avLst/>
              <a:gdLst>
                <a:gd name="T0" fmla="*/ 1 w 74"/>
                <a:gd name="T1" fmla="*/ 2 h 35"/>
                <a:gd name="T2" fmla="*/ 1 w 74"/>
                <a:gd name="T3" fmla="*/ 2 h 35"/>
                <a:gd name="T4" fmla="*/ 1 w 74"/>
                <a:gd name="T5" fmla="*/ 1 h 35"/>
                <a:gd name="T6" fmla="*/ 1 w 74"/>
                <a:gd name="T7" fmla="*/ 1 h 35"/>
                <a:gd name="T8" fmla="*/ 2 w 74"/>
                <a:gd name="T9" fmla="*/ 0 h 35"/>
                <a:gd name="T10" fmla="*/ 2 w 74"/>
                <a:gd name="T11" fmla="*/ 0 h 35"/>
                <a:gd name="T12" fmla="*/ 3 w 74"/>
                <a:gd name="T13" fmla="*/ 0 h 35"/>
                <a:gd name="T14" fmla="*/ 3 w 74"/>
                <a:gd name="T15" fmla="*/ 0 h 35"/>
                <a:gd name="T16" fmla="*/ 5 w 74"/>
                <a:gd name="T17" fmla="*/ 0 h 35"/>
                <a:gd name="T18" fmla="*/ 5 w 74"/>
                <a:gd name="T19" fmla="*/ 0 h 35"/>
                <a:gd name="T20" fmla="*/ 5 w 74"/>
                <a:gd name="T21" fmla="*/ 0 h 35"/>
                <a:gd name="T22" fmla="*/ 5 w 74"/>
                <a:gd name="T23" fmla="*/ 0 h 35"/>
                <a:gd name="T24" fmla="*/ 3 w 74"/>
                <a:gd name="T25" fmla="*/ 0 h 35"/>
                <a:gd name="T26" fmla="*/ 3 w 74"/>
                <a:gd name="T27" fmla="*/ 0 h 35"/>
                <a:gd name="T28" fmla="*/ 2 w 74"/>
                <a:gd name="T29" fmla="*/ 0 h 35"/>
                <a:gd name="T30" fmla="*/ 2 w 74"/>
                <a:gd name="T31" fmla="*/ 0 h 35"/>
                <a:gd name="T32" fmla="*/ 1 w 74"/>
                <a:gd name="T33" fmla="*/ 0 h 35"/>
                <a:gd name="T34" fmla="*/ 1 w 74"/>
                <a:gd name="T35" fmla="*/ 1 h 35"/>
                <a:gd name="T36" fmla="*/ 0 w 74"/>
                <a:gd name="T37" fmla="*/ 1 h 35"/>
                <a:gd name="T38" fmla="*/ 1 w 74"/>
                <a:gd name="T39" fmla="*/ 1 h 35"/>
                <a:gd name="T40" fmla="*/ 0 w 74"/>
                <a:gd name="T41" fmla="*/ 1 h 35"/>
                <a:gd name="T42" fmla="*/ 0 w 74"/>
                <a:gd name="T43" fmla="*/ 1 h 35"/>
                <a:gd name="T44" fmla="*/ 1 w 74"/>
                <a:gd name="T45" fmla="*/ 2 h 35"/>
                <a:gd name="T46" fmla="*/ 1 w 74"/>
                <a:gd name="T47" fmla="*/ 2 h 35"/>
                <a:gd name="T48" fmla="*/ 1 w 74"/>
                <a:gd name="T49" fmla="*/ 2 h 35"/>
                <a:gd name="T50" fmla="*/ 1 w 74"/>
                <a:gd name="T51" fmla="*/ 2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35"/>
                <a:gd name="T80" fmla="*/ 74 w 74"/>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35">
                  <a:moveTo>
                    <a:pt x="2" y="35"/>
                  </a:moveTo>
                  <a:lnTo>
                    <a:pt x="5" y="34"/>
                  </a:lnTo>
                  <a:lnTo>
                    <a:pt x="15" y="27"/>
                  </a:lnTo>
                  <a:lnTo>
                    <a:pt x="24" y="21"/>
                  </a:lnTo>
                  <a:lnTo>
                    <a:pt x="35" y="15"/>
                  </a:lnTo>
                  <a:lnTo>
                    <a:pt x="45" y="12"/>
                  </a:lnTo>
                  <a:lnTo>
                    <a:pt x="53" y="9"/>
                  </a:lnTo>
                  <a:lnTo>
                    <a:pt x="61" y="8"/>
                  </a:lnTo>
                  <a:lnTo>
                    <a:pt x="68" y="7"/>
                  </a:lnTo>
                  <a:lnTo>
                    <a:pt x="74" y="7"/>
                  </a:lnTo>
                  <a:lnTo>
                    <a:pt x="74" y="0"/>
                  </a:lnTo>
                  <a:lnTo>
                    <a:pt x="68" y="0"/>
                  </a:lnTo>
                  <a:lnTo>
                    <a:pt x="61" y="1"/>
                  </a:lnTo>
                  <a:lnTo>
                    <a:pt x="53" y="2"/>
                  </a:lnTo>
                  <a:lnTo>
                    <a:pt x="43" y="5"/>
                  </a:lnTo>
                  <a:lnTo>
                    <a:pt x="32" y="8"/>
                  </a:lnTo>
                  <a:lnTo>
                    <a:pt x="22" y="14"/>
                  </a:lnTo>
                  <a:lnTo>
                    <a:pt x="11" y="20"/>
                  </a:lnTo>
                  <a:lnTo>
                    <a:pt x="0" y="29"/>
                  </a:lnTo>
                  <a:lnTo>
                    <a:pt x="2" y="28"/>
                  </a:lnTo>
                  <a:lnTo>
                    <a:pt x="0" y="29"/>
                  </a:lnTo>
                  <a:lnTo>
                    <a:pt x="0" y="31"/>
                  </a:lnTo>
                  <a:lnTo>
                    <a:pt x="1" y="32"/>
                  </a:lnTo>
                  <a:lnTo>
                    <a:pt x="2" y="34"/>
                  </a:lnTo>
                  <a:lnTo>
                    <a:pt x="5" y="34"/>
                  </a:lnTo>
                  <a:lnTo>
                    <a:pt x="2" y="35"/>
                  </a:lnTo>
                  <a:close/>
                </a:path>
              </a:pathLst>
            </a:custGeom>
            <a:solidFill>
              <a:srgbClr val="000000"/>
            </a:solidFill>
            <a:ln w="9525">
              <a:noFill/>
              <a:round/>
              <a:headEnd/>
              <a:tailEnd/>
            </a:ln>
          </p:spPr>
          <p:txBody>
            <a:bodyPr/>
            <a:lstStyle/>
            <a:p>
              <a:endParaRPr lang="en-US">
                <a:latin typeface="Arial" charset="0"/>
              </a:endParaRPr>
            </a:p>
          </p:txBody>
        </p:sp>
        <p:sp>
          <p:nvSpPr>
            <p:cNvPr id="8363" name="Freeform 216"/>
            <p:cNvSpPr>
              <a:spLocks/>
            </p:cNvSpPr>
            <p:nvPr/>
          </p:nvSpPr>
          <p:spPr bwMode="auto">
            <a:xfrm>
              <a:off x="3544" y="1974"/>
              <a:ext cx="60" cy="26"/>
            </a:xfrm>
            <a:custGeom>
              <a:avLst/>
              <a:gdLst>
                <a:gd name="T0" fmla="*/ 1 w 119"/>
                <a:gd name="T1" fmla="*/ 3 h 52"/>
                <a:gd name="T2" fmla="*/ 1 w 119"/>
                <a:gd name="T3" fmla="*/ 3 h 52"/>
                <a:gd name="T4" fmla="*/ 2 w 119"/>
                <a:gd name="T5" fmla="*/ 3 h 52"/>
                <a:gd name="T6" fmla="*/ 2 w 119"/>
                <a:gd name="T7" fmla="*/ 2 h 52"/>
                <a:gd name="T8" fmla="*/ 3 w 119"/>
                <a:gd name="T9" fmla="*/ 2 h 52"/>
                <a:gd name="T10" fmla="*/ 3 w 119"/>
                <a:gd name="T11" fmla="*/ 2 h 52"/>
                <a:gd name="T12" fmla="*/ 4 w 119"/>
                <a:gd name="T13" fmla="*/ 1 h 52"/>
                <a:gd name="T14" fmla="*/ 5 w 119"/>
                <a:gd name="T15" fmla="*/ 1 h 52"/>
                <a:gd name="T16" fmla="*/ 6 w 119"/>
                <a:gd name="T17" fmla="*/ 1 h 52"/>
                <a:gd name="T18" fmla="*/ 8 w 119"/>
                <a:gd name="T19" fmla="*/ 1 h 52"/>
                <a:gd name="T20" fmla="*/ 8 w 119"/>
                <a:gd name="T21" fmla="*/ 0 h 52"/>
                <a:gd name="T22" fmla="*/ 6 w 119"/>
                <a:gd name="T23" fmla="*/ 1 h 52"/>
                <a:gd name="T24" fmla="*/ 5 w 119"/>
                <a:gd name="T25" fmla="*/ 1 h 52"/>
                <a:gd name="T26" fmla="*/ 4 w 119"/>
                <a:gd name="T27" fmla="*/ 1 h 52"/>
                <a:gd name="T28" fmla="*/ 3 w 119"/>
                <a:gd name="T29" fmla="*/ 1 h 52"/>
                <a:gd name="T30" fmla="*/ 2 w 119"/>
                <a:gd name="T31" fmla="*/ 1 h 52"/>
                <a:gd name="T32" fmla="*/ 2 w 119"/>
                <a:gd name="T33" fmla="*/ 2 h 52"/>
                <a:gd name="T34" fmla="*/ 1 w 119"/>
                <a:gd name="T35" fmla="*/ 3 h 52"/>
                <a:gd name="T36" fmla="*/ 0 w 119"/>
                <a:gd name="T37" fmla="*/ 3 h 52"/>
                <a:gd name="T38" fmla="*/ 0 w 119"/>
                <a:gd name="T39" fmla="*/ 3 h 52"/>
                <a:gd name="T40" fmla="*/ 1 w 119"/>
                <a:gd name="T41" fmla="*/ 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52"/>
                <a:gd name="T65" fmla="*/ 119 w 11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52">
                  <a:moveTo>
                    <a:pt x="7" y="52"/>
                  </a:moveTo>
                  <a:lnTo>
                    <a:pt x="7" y="52"/>
                  </a:lnTo>
                  <a:lnTo>
                    <a:pt x="17" y="38"/>
                  </a:lnTo>
                  <a:lnTo>
                    <a:pt x="25" y="30"/>
                  </a:lnTo>
                  <a:lnTo>
                    <a:pt x="34" y="23"/>
                  </a:lnTo>
                  <a:lnTo>
                    <a:pt x="45" y="17"/>
                  </a:lnTo>
                  <a:lnTo>
                    <a:pt x="57" y="14"/>
                  </a:lnTo>
                  <a:lnTo>
                    <a:pt x="73" y="11"/>
                  </a:lnTo>
                  <a:lnTo>
                    <a:pt x="94" y="9"/>
                  </a:lnTo>
                  <a:lnTo>
                    <a:pt x="119" y="7"/>
                  </a:lnTo>
                  <a:lnTo>
                    <a:pt x="119" y="0"/>
                  </a:lnTo>
                  <a:lnTo>
                    <a:pt x="94" y="2"/>
                  </a:lnTo>
                  <a:lnTo>
                    <a:pt x="73" y="4"/>
                  </a:lnTo>
                  <a:lnTo>
                    <a:pt x="57" y="7"/>
                  </a:lnTo>
                  <a:lnTo>
                    <a:pt x="42" y="10"/>
                  </a:lnTo>
                  <a:lnTo>
                    <a:pt x="30" y="16"/>
                  </a:lnTo>
                  <a:lnTo>
                    <a:pt x="20" y="23"/>
                  </a:lnTo>
                  <a:lnTo>
                    <a:pt x="10" y="33"/>
                  </a:lnTo>
                  <a:lnTo>
                    <a:pt x="0" y="47"/>
                  </a:lnTo>
                  <a:lnTo>
                    <a:pt x="7" y="52"/>
                  </a:lnTo>
                  <a:close/>
                </a:path>
              </a:pathLst>
            </a:custGeom>
            <a:solidFill>
              <a:srgbClr val="000000"/>
            </a:solidFill>
            <a:ln w="9525">
              <a:noFill/>
              <a:round/>
              <a:headEnd/>
              <a:tailEnd/>
            </a:ln>
          </p:spPr>
          <p:txBody>
            <a:bodyPr/>
            <a:lstStyle/>
            <a:p>
              <a:endParaRPr lang="en-US">
                <a:latin typeface="Arial" charset="0"/>
              </a:endParaRPr>
            </a:p>
          </p:txBody>
        </p:sp>
        <p:sp>
          <p:nvSpPr>
            <p:cNvPr id="8364" name="Freeform 217"/>
            <p:cNvSpPr>
              <a:spLocks/>
            </p:cNvSpPr>
            <p:nvPr/>
          </p:nvSpPr>
          <p:spPr bwMode="auto">
            <a:xfrm>
              <a:off x="3541" y="1998"/>
              <a:ext cx="10" cy="9"/>
            </a:xfrm>
            <a:custGeom>
              <a:avLst/>
              <a:gdLst>
                <a:gd name="T0" fmla="*/ 2 w 18"/>
                <a:gd name="T1" fmla="*/ 0 h 20"/>
                <a:gd name="T2" fmla="*/ 2 w 18"/>
                <a:gd name="T3" fmla="*/ 0 h 20"/>
                <a:gd name="T4" fmla="*/ 1 w 18"/>
                <a:gd name="T5" fmla="*/ 0 h 20"/>
                <a:gd name="T6" fmla="*/ 1 w 18"/>
                <a:gd name="T7" fmla="*/ 0 h 20"/>
                <a:gd name="T8" fmla="*/ 1 w 18"/>
                <a:gd name="T9" fmla="*/ 0 h 20"/>
                <a:gd name="T10" fmla="*/ 1 w 18"/>
                <a:gd name="T11" fmla="*/ 0 h 20"/>
                <a:gd name="T12" fmla="*/ 1 w 18"/>
                <a:gd name="T13" fmla="*/ 0 h 20"/>
                <a:gd name="T14" fmla="*/ 0 w 18"/>
                <a:gd name="T15" fmla="*/ 0 h 20"/>
                <a:gd name="T16" fmla="*/ 1 w 18"/>
                <a:gd name="T17" fmla="*/ 1 h 20"/>
                <a:gd name="T18" fmla="*/ 1 w 18"/>
                <a:gd name="T19" fmla="*/ 1 h 20"/>
                <a:gd name="T20" fmla="*/ 1 w 18"/>
                <a:gd name="T21" fmla="*/ 0 h 20"/>
                <a:gd name="T22" fmla="*/ 1 w 18"/>
                <a:gd name="T23" fmla="*/ 0 h 20"/>
                <a:gd name="T24" fmla="*/ 2 w 1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8" y="16"/>
                  </a:moveTo>
                  <a:lnTo>
                    <a:pt x="18" y="16"/>
                  </a:lnTo>
                  <a:lnTo>
                    <a:pt x="13" y="10"/>
                  </a:lnTo>
                  <a:lnTo>
                    <a:pt x="7" y="10"/>
                  </a:lnTo>
                  <a:lnTo>
                    <a:pt x="7" y="14"/>
                  </a:lnTo>
                  <a:lnTo>
                    <a:pt x="13" y="5"/>
                  </a:lnTo>
                  <a:lnTo>
                    <a:pt x="6" y="0"/>
                  </a:lnTo>
                  <a:lnTo>
                    <a:pt x="0" y="14"/>
                  </a:lnTo>
                  <a:lnTo>
                    <a:pt x="7" y="20"/>
                  </a:lnTo>
                  <a:lnTo>
                    <a:pt x="13" y="17"/>
                  </a:lnTo>
                  <a:lnTo>
                    <a:pt x="11" y="16"/>
                  </a:lnTo>
                  <a:lnTo>
                    <a:pt x="18" y="16"/>
                  </a:lnTo>
                  <a:close/>
                </a:path>
              </a:pathLst>
            </a:custGeom>
            <a:solidFill>
              <a:srgbClr val="000000"/>
            </a:solidFill>
            <a:ln w="9525">
              <a:noFill/>
              <a:round/>
              <a:headEnd/>
              <a:tailEnd/>
            </a:ln>
          </p:spPr>
          <p:txBody>
            <a:bodyPr/>
            <a:lstStyle/>
            <a:p>
              <a:endParaRPr lang="en-US">
                <a:latin typeface="Arial" charset="0"/>
              </a:endParaRPr>
            </a:p>
          </p:txBody>
        </p:sp>
        <p:sp>
          <p:nvSpPr>
            <p:cNvPr id="8365" name="Freeform 218"/>
            <p:cNvSpPr>
              <a:spLocks/>
            </p:cNvSpPr>
            <p:nvPr/>
          </p:nvSpPr>
          <p:spPr bwMode="auto">
            <a:xfrm>
              <a:off x="3540" y="2006"/>
              <a:ext cx="11" cy="7"/>
            </a:xfrm>
            <a:custGeom>
              <a:avLst/>
              <a:gdLst>
                <a:gd name="T0" fmla="*/ 0 w 22"/>
                <a:gd name="T1" fmla="*/ 0 h 15"/>
                <a:gd name="T2" fmla="*/ 0 w 22"/>
                <a:gd name="T3" fmla="*/ 0 h 15"/>
                <a:gd name="T4" fmla="*/ 1 w 22"/>
                <a:gd name="T5" fmla="*/ 0 h 15"/>
                <a:gd name="T6" fmla="*/ 1 w 22"/>
                <a:gd name="T7" fmla="*/ 0 h 15"/>
                <a:gd name="T8" fmla="*/ 1 w 22"/>
                <a:gd name="T9" fmla="*/ 0 h 15"/>
                <a:gd name="T10" fmla="*/ 1 w 22"/>
                <a:gd name="T11" fmla="*/ 0 h 15"/>
                <a:gd name="T12" fmla="*/ 1 w 22"/>
                <a:gd name="T13" fmla="*/ 0 h 15"/>
                <a:gd name="T14" fmla="*/ 1 w 22"/>
                <a:gd name="T15" fmla="*/ 0 h 15"/>
                <a:gd name="T16" fmla="*/ 1 w 22"/>
                <a:gd name="T17" fmla="*/ 0 h 15"/>
                <a:gd name="T18" fmla="*/ 1 w 22"/>
                <a:gd name="T19" fmla="*/ 0 h 15"/>
                <a:gd name="T20" fmla="*/ 0 w 22"/>
                <a:gd name="T21" fmla="*/ 0 h 15"/>
                <a:gd name="T22" fmla="*/ 0 w 22"/>
                <a:gd name="T23" fmla="*/ 0 h 15"/>
                <a:gd name="T24" fmla="*/ 0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0" y="15"/>
                  </a:moveTo>
                  <a:lnTo>
                    <a:pt x="0" y="15"/>
                  </a:lnTo>
                  <a:lnTo>
                    <a:pt x="11" y="13"/>
                  </a:lnTo>
                  <a:lnTo>
                    <a:pt x="17" y="11"/>
                  </a:lnTo>
                  <a:lnTo>
                    <a:pt x="21" y="6"/>
                  </a:lnTo>
                  <a:lnTo>
                    <a:pt x="22" y="0"/>
                  </a:lnTo>
                  <a:lnTo>
                    <a:pt x="15" y="0"/>
                  </a:lnTo>
                  <a:lnTo>
                    <a:pt x="14" y="4"/>
                  </a:lnTo>
                  <a:lnTo>
                    <a:pt x="9" y="6"/>
                  </a:lnTo>
                  <a:lnTo>
                    <a:pt x="0" y="8"/>
                  </a:lnTo>
                  <a:lnTo>
                    <a:pt x="0" y="15"/>
                  </a:lnTo>
                  <a:close/>
                </a:path>
              </a:pathLst>
            </a:custGeom>
            <a:solidFill>
              <a:srgbClr val="000000"/>
            </a:solidFill>
            <a:ln w="9525">
              <a:noFill/>
              <a:round/>
              <a:headEnd/>
              <a:tailEnd/>
            </a:ln>
          </p:spPr>
          <p:txBody>
            <a:bodyPr/>
            <a:lstStyle/>
            <a:p>
              <a:endParaRPr lang="en-US">
                <a:latin typeface="Arial" charset="0"/>
              </a:endParaRPr>
            </a:p>
          </p:txBody>
        </p:sp>
        <p:sp>
          <p:nvSpPr>
            <p:cNvPr id="8366" name="Freeform 219"/>
            <p:cNvSpPr>
              <a:spLocks/>
            </p:cNvSpPr>
            <p:nvPr/>
          </p:nvSpPr>
          <p:spPr bwMode="auto">
            <a:xfrm>
              <a:off x="3523" y="2010"/>
              <a:ext cx="17" cy="14"/>
            </a:xfrm>
            <a:custGeom>
              <a:avLst/>
              <a:gdLst>
                <a:gd name="T0" fmla="*/ 0 w 33"/>
                <a:gd name="T1" fmla="*/ 1 h 29"/>
                <a:gd name="T2" fmla="*/ 0 w 33"/>
                <a:gd name="T3" fmla="*/ 1 h 29"/>
                <a:gd name="T4" fmla="*/ 1 w 33"/>
                <a:gd name="T5" fmla="*/ 1 h 29"/>
                <a:gd name="T6" fmla="*/ 1 w 33"/>
                <a:gd name="T7" fmla="*/ 1 h 29"/>
                <a:gd name="T8" fmla="*/ 2 w 33"/>
                <a:gd name="T9" fmla="*/ 0 h 29"/>
                <a:gd name="T10" fmla="*/ 3 w 33"/>
                <a:gd name="T11" fmla="*/ 0 h 29"/>
                <a:gd name="T12" fmla="*/ 3 w 33"/>
                <a:gd name="T13" fmla="*/ 0 h 29"/>
                <a:gd name="T14" fmla="*/ 2 w 33"/>
                <a:gd name="T15" fmla="*/ 0 h 29"/>
                <a:gd name="T16" fmla="*/ 1 w 33"/>
                <a:gd name="T17" fmla="*/ 0 h 29"/>
                <a:gd name="T18" fmla="*/ 1 w 33"/>
                <a:gd name="T19" fmla="*/ 1 h 29"/>
                <a:gd name="T20" fmla="*/ 0 w 33"/>
                <a:gd name="T21" fmla="*/ 1 h 29"/>
                <a:gd name="T22" fmla="*/ 0 w 33"/>
                <a:gd name="T23" fmla="*/ 1 h 29"/>
                <a:gd name="T24" fmla="*/ 0 w 33"/>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0" y="29"/>
                  </a:moveTo>
                  <a:lnTo>
                    <a:pt x="0" y="29"/>
                  </a:lnTo>
                  <a:lnTo>
                    <a:pt x="10" y="26"/>
                  </a:lnTo>
                  <a:lnTo>
                    <a:pt x="16" y="17"/>
                  </a:lnTo>
                  <a:lnTo>
                    <a:pt x="23" y="12"/>
                  </a:lnTo>
                  <a:lnTo>
                    <a:pt x="33" y="7"/>
                  </a:lnTo>
                  <a:lnTo>
                    <a:pt x="33" y="0"/>
                  </a:lnTo>
                  <a:lnTo>
                    <a:pt x="19" y="5"/>
                  </a:lnTo>
                  <a:lnTo>
                    <a:pt x="12" y="13"/>
                  </a:lnTo>
                  <a:lnTo>
                    <a:pt x="6" y="19"/>
                  </a:lnTo>
                  <a:lnTo>
                    <a:pt x="0" y="20"/>
                  </a:lnTo>
                  <a:lnTo>
                    <a:pt x="0" y="29"/>
                  </a:lnTo>
                  <a:close/>
                </a:path>
              </a:pathLst>
            </a:custGeom>
            <a:solidFill>
              <a:srgbClr val="000000"/>
            </a:solidFill>
            <a:ln w="9525">
              <a:noFill/>
              <a:round/>
              <a:headEnd/>
              <a:tailEnd/>
            </a:ln>
          </p:spPr>
          <p:txBody>
            <a:bodyPr/>
            <a:lstStyle/>
            <a:p>
              <a:endParaRPr lang="en-US">
                <a:latin typeface="Arial" charset="0"/>
              </a:endParaRPr>
            </a:p>
          </p:txBody>
        </p:sp>
        <p:sp>
          <p:nvSpPr>
            <p:cNvPr id="8367" name="Freeform 220"/>
            <p:cNvSpPr>
              <a:spLocks/>
            </p:cNvSpPr>
            <p:nvPr/>
          </p:nvSpPr>
          <p:spPr bwMode="auto">
            <a:xfrm>
              <a:off x="3511" y="2018"/>
              <a:ext cx="12" cy="6"/>
            </a:xfrm>
            <a:custGeom>
              <a:avLst/>
              <a:gdLst>
                <a:gd name="T0" fmla="*/ 1 w 24"/>
                <a:gd name="T1" fmla="*/ 0 h 13"/>
                <a:gd name="T2" fmla="*/ 1 w 24"/>
                <a:gd name="T3" fmla="*/ 0 h 13"/>
                <a:gd name="T4" fmla="*/ 1 w 24"/>
                <a:gd name="T5" fmla="*/ 0 h 13"/>
                <a:gd name="T6" fmla="*/ 1 w 24"/>
                <a:gd name="T7" fmla="*/ 0 h 13"/>
                <a:gd name="T8" fmla="*/ 1 w 24"/>
                <a:gd name="T9" fmla="*/ 0 h 13"/>
                <a:gd name="T10" fmla="*/ 2 w 24"/>
                <a:gd name="T11" fmla="*/ 0 h 13"/>
                <a:gd name="T12" fmla="*/ 2 w 24"/>
                <a:gd name="T13" fmla="*/ 0 h 13"/>
                <a:gd name="T14" fmla="*/ 1 w 24"/>
                <a:gd name="T15" fmla="*/ 0 h 13"/>
                <a:gd name="T16" fmla="*/ 1 w 24"/>
                <a:gd name="T17" fmla="*/ 0 h 13"/>
                <a:gd name="T18" fmla="*/ 1 w 24"/>
                <a:gd name="T19" fmla="*/ 0 h 13"/>
                <a:gd name="T20" fmla="*/ 1 w 24"/>
                <a:gd name="T21" fmla="*/ 0 h 13"/>
                <a:gd name="T22" fmla="*/ 1 w 24"/>
                <a:gd name="T23" fmla="*/ 0 h 13"/>
                <a:gd name="T24" fmla="*/ 1 w 24"/>
                <a:gd name="T25" fmla="*/ 0 h 13"/>
                <a:gd name="T26" fmla="*/ 1 w 24"/>
                <a:gd name="T27" fmla="*/ 0 h 13"/>
                <a:gd name="T28" fmla="*/ 1 w 24"/>
                <a:gd name="T29" fmla="*/ 0 h 13"/>
                <a:gd name="T30" fmla="*/ 0 w 24"/>
                <a:gd name="T31" fmla="*/ 0 h 13"/>
                <a:gd name="T32" fmla="*/ 1 w 24"/>
                <a:gd name="T33" fmla="*/ 0 h 13"/>
                <a:gd name="T34" fmla="*/ 1 w 24"/>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3"/>
                <a:gd name="T56" fmla="*/ 24 w 2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3">
                  <a:moveTo>
                    <a:pt x="8" y="4"/>
                  </a:moveTo>
                  <a:lnTo>
                    <a:pt x="2" y="7"/>
                  </a:lnTo>
                  <a:lnTo>
                    <a:pt x="5" y="8"/>
                  </a:lnTo>
                  <a:lnTo>
                    <a:pt x="9" y="10"/>
                  </a:lnTo>
                  <a:lnTo>
                    <a:pt x="15" y="11"/>
                  </a:lnTo>
                  <a:lnTo>
                    <a:pt x="24" y="13"/>
                  </a:lnTo>
                  <a:lnTo>
                    <a:pt x="24" y="4"/>
                  </a:lnTo>
                  <a:lnTo>
                    <a:pt x="15" y="4"/>
                  </a:lnTo>
                  <a:lnTo>
                    <a:pt x="9" y="3"/>
                  </a:lnTo>
                  <a:lnTo>
                    <a:pt x="7" y="1"/>
                  </a:lnTo>
                  <a:lnTo>
                    <a:pt x="7" y="0"/>
                  </a:lnTo>
                  <a:lnTo>
                    <a:pt x="1" y="4"/>
                  </a:lnTo>
                  <a:lnTo>
                    <a:pt x="7" y="0"/>
                  </a:lnTo>
                  <a:lnTo>
                    <a:pt x="3" y="0"/>
                  </a:lnTo>
                  <a:lnTo>
                    <a:pt x="1" y="1"/>
                  </a:lnTo>
                  <a:lnTo>
                    <a:pt x="0" y="5"/>
                  </a:lnTo>
                  <a:lnTo>
                    <a:pt x="2" y="7"/>
                  </a:lnTo>
                  <a:lnTo>
                    <a:pt x="8" y="4"/>
                  </a:lnTo>
                  <a:close/>
                </a:path>
              </a:pathLst>
            </a:custGeom>
            <a:solidFill>
              <a:srgbClr val="000000"/>
            </a:solidFill>
            <a:ln w="9525">
              <a:noFill/>
              <a:round/>
              <a:headEnd/>
              <a:tailEnd/>
            </a:ln>
          </p:spPr>
          <p:txBody>
            <a:bodyPr/>
            <a:lstStyle/>
            <a:p>
              <a:endParaRPr lang="en-US">
                <a:latin typeface="Arial" charset="0"/>
              </a:endParaRPr>
            </a:p>
          </p:txBody>
        </p:sp>
        <p:sp>
          <p:nvSpPr>
            <p:cNvPr id="8368" name="Freeform 221"/>
            <p:cNvSpPr>
              <a:spLocks/>
            </p:cNvSpPr>
            <p:nvPr/>
          </p:nvSpPr>
          <p:spPr bwMode="auto">
            <a:xfrm>
              <a:off x="3512" y="2019"/>
              <a:ext cx="5" cy="15"/>
            </a:xfrm>
            <a:custGeom>
              <a:avLst/>
              <a:gdLst>
                <a:gd name="T0" fmla="*/ 1 w 10"/>
                <a:gd name="T1" fmla="*/ 2 h 30"/>
                <a:gd name="T2" fmla="*/ 1 w 10"/>
                <a:gd name="T3" fmla="*/ 2 h 30"/>
                <a:gd name="T4" fmla="*/ 1 w 10"/>
                <a:gd name="T5" fmla="*/ 2 h 30"/>
                <a:gd name="T6" fmla="*/ 1 w 10"/>
                <a:gd name="T7" fmla="*/ 1 h 30"/>
                <a:gd name="T8" fmla="*/ 1 w 10"/>
                <a:gd name="T9" fmla="*/ 1 h 30"/>
                <a:gd name="T10" fmla="*/ 1 w 10"/>
                <a:gd name="T11" fmla="*/ 0 h 30"/>
                <a:gd name="T12" fmla="*/ 0 w 10"/>
                <a:gd name="T13" fmla="*/ 0 h 30"/>
                <a:gd name="T14" fmla="*/ 1 w 10"/>
                <a:gd name="T15" fmla="*/ 1 h 30"/>
                <a:gd name="T16" fmla="*/ 1 w 10"/>
                <a:gd name="T17" fmla="*/ 1 h 30"/>
                <a:gd name="T18" fmla="*/ 1 w 10"/>
                <a:gd name="T19" fmla="*/ 2 h 30"/>
                <a:gd name="T20" fmla="*/ 1 w 10"/>
                <a:gd name="T21" fmla="*/ 2 h 30"/>
                <a:gd name="T22" fmla="*/ 1 w 10"/>
                <a:gd name="T23" fmla="*/ 2 h 30"/>
                <a:gd name="T24" fmla="*/ 1 w 10"/>
                <a:gd name="T25" fmla="*/ 2 h 30"/>
                <a:gd name="T26" fmla="*/ 1 w 10"/>
                <a:gd name="T27" fmla="*/ 2 h 30"/>
                <a:gd name="T28" fmla="*/ 1 w 10"/>
                <a:gd name="T29" fmla="*/ 2 h 30"/>
                <a:gd name="T30" fmla="*/ 1 w 10"/>
                <a:gd name="T31" fmla="*/ 2 h 30"/>
                <a:gd name="T32" fmla="*/ 1 w 10"/>
                <a:gd name="T33" fmla="*/ 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30"/>
                <a:gd name="T53" fmla="*/ 10 w 1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30">
                  <a:moveTo>
                    <a:pt x="10" y="26"/>
                  </a:moveTo>
                  <a:lnTo>
                    <a:pt x="10" y="26"/>
                  </a:lnTo>
                  <a:lnTo>
                    <a:pt x="10" y="19"/>
                  </a:lnTo>
                  <a:lnTo>
                    <a:pt x="9" y="10"/>
                  </a:lnTo>
                  <a:lnTo>
                    <a:pt x="8" y="3"/>
                  </a:lnTo>
                  <a:lnTo>
                    <a:pt x="7" y="0"/>
                  </a:lnTo>
                  <a:lnTo>
                    <a:pt x="0" y="0"/>
                  </a:lnTo>
                  <a:lnTo>
                    <a:pt x="1" y="3"/>
                  </a:lnTo>
                  <a:lnTo>
                    <a:pt x="2" y="10"/>
                  </a:lnTo>
                  <a:lnTo>
                    <a:pt x="4" y="19"/>
                  </a:lnTo>
                  <a:lnTo>
                    <a:pt x="4" y="26"/>
                  </a:lnTo>
                  <a:lnTo>
                    <a:pt x="5" y="29"/>
                  </a:lnTo>
                  <a:lnTo>
                    <a:pt x="7" y="30"/>
                  </a:lnTo>
                  <a:lnTo>
                    <a:pt x="9" y="29"/>
                  </a:lnTo>
                  <a:lnTo>
                    <a:pt x="10" y="26"/>
                  </a:lnTo>
                  <a:close/>
                </a:path>
              </a:pathLst>
            </a:custGeom>
            <a:solidFill>
              <a:srgbClr val="000000"/>
            </a:solidFill>
            <a:ln w="9525">
              <a:noFill/>
              <a:round/>
              <a:headEnd/>
              <a:tailEnd/>
            </a:ln>
          </p:spPr>
          <p:txBody>
            <a:bodyPr/>
            <a:lstStyle/>
            <a:p>
              <a:endParaRPr lang="en-US">
                <a:latin typeface="Arial" charset="0"/>
              </a:endParaRPr>
            </a:p>
          </p:txBody>
        </p:sp>
        <p:sp>
          <p:nvSpPr>
            <p:cNvPr id="8369" name="Freeform 222"/>
            <p:cNvSpPr>
              <a:spLocks/>
            </p:cNvSpPr>
            <p:nvPr/>
          </p:nvSpPr>
          <p:spPr bwMode="auto">
            <a:xfrm>
              <a:off x="3513" y="2033"/>
              <a:ext cx="16" cy="9"/>
            </a:xfrm>
            <a:custGeom>
              <a:avLst/>
              <a:gdLst>
                <a:gd name="T0" fmla="*/ 1 w 32"/>
                <a:gd name="T1" fmla="*/ 0 h 20"/>
                <a:gd name="T2" fmla="*/ 1 w 32"/>
                <a:gd name="T3" fmla="*/ 0 h 20"/>
                <a:gd name="T4" fmla="*/ 1 w 32"/>
                <a:gd name="T5" fmla="*/ 0 h 20"/>
                <a:gd name="T6" fmla="*/ 1 w 32"/>
                <a:gd name="T7" fmla="*/ 0 h 20"/>
                <a:gd name="T8" fmla="*/ 1 w 32"/>
                <a:gd name="T9" fmla="*/ 0 h 20"/>
                <a:gd name="T10" fmla="*/ 1 w 32"/>
                <a:gd name="T11" fmla="*/ 0 h 20"/>
                <a:gd name="T12" fmla="*/ 0 w 32"/>
                <a:gd name="T13" fmla="*/ 0 h 20"/>
                <a:gd name="T14" fmla="*/ 1 w 32"/>
                <a:gd name="T15" fmla="*/ 0 h 20"/>
                <a:gd name="T16" fmla="*/ 1 w 32"/>
                <a:gd name="T17" fmla="*/ 0 h 20"/>
                <a:gd name="T18" fmla="*/ 1 w 32"/>
                <a:gd name="T19" fmla="*/ 0 h 20"/>
                <a:gd name="T20" fmla="*/ 1 w 32"/>
                <a:gd name="T21" fmla="*/ 1 h 20"/>
                <a:gd name="T22" fmla="*/ 1 w 32"/>
                <a:gd name="T23" fmla="*/ 0 h 20"/>
                <a:gd name="T24" fmla="*/ 1 w 32"/>
                <a:gd name="T25" fmla="*/ 1 h 20"/>
                <a:gd name="T26" fmla="*/ 1 w 32"/>
                <a:gd name="T27" fmla="*/ 1 h 20"/>
                <a:gd name="T28" fmla="*/ 1 w 32"/>
                <a:gd name="T29" fmla="*/ 1 h 20"/>
                <a:gd name="T30" fmla="*/ 2 w 32"/>
                <a:gd name="T31" fmla="*/ 0 h 20"/>
                <a:gd name="T32" fmla="*/ 1 w 32"/>
                <a:gd name="T33" fmla="*/ 0 h 20"/>
                <a:gd name="T34" fmla="*/ 1 w 32"/>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0"/>
                <a:gd name="T56" fmla="*/ 32 w 3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0">
                  <a:moveTo>
                    <a:pt x="24" y="16"/>
                  </a:moveTo>
                  <a:lnTo>
                    <a:pt x="29" y="13"/>
                  </a:lnTo>
                  <a:lnTo>
                    <a:pt x="23" y="10"/>
                  </a:lnTo>
                  <a:lnTo>
                    <a:pt x="16" y="5"/>
                  </a:lnTo>
                  <a:lnTo>
                    <a:pt x="9" y="1"/>
                  </a:lnTo>
                  <a:lnTo>
                    <a:pt x="6" y="0"/>
                  </a:lnTo>
                  <a:lnTo>
                    <a:pt x="0" y="0"/>
                  </a:lnTo>
                  <a:lnTo>
                    <a:pt x="4" y="8"/>
                  </a:lnTo>
                  <a:lnTo>
                    <a:pt x="11" y="12"/>
                  </a:lnTo>
                  <a:lnTo>
                    <a:pt x="18" y="16"/>
                  </a:lnTo>
                  <a:lnTo>
                    <a:pt x="25" y="20"/>
                  </a:lnTo>
                  <a:lnTo>
                    <a:pt x="31" y="16"/>
                  </a:lnTo>
                  <a:lnTo>
                    <a:pt x="25" y="20"/>
                  </a:lnTo>
                  <a:lnTo>
                    <a:pt x="28" y="20"/>
                  </a:lnTo>
                  <a:lnTo>
                    <a:pt x="31" y="18"/>
                  </a:lnTo>
                  <a:lnTo>
                    <a:pt x="32" y="15"/>
                  </a:lnTo>
                  <a:lnTo>
                    <a:pt x="29" y="13"/>
                  </a:lnTo>
                  <a:lnTo>
                    <a:pt x="24" y="16"/>
                  </a:lnTo>
                  <a:close/>
                </a:path>
              </a:pathLst>
            </a:custGeom>
            <a:solidFill>
              <a:srgbClr val="000000"/>
            </a:solidFill>
            <a:ln w="9525">
              <a:noFill/>
              <a:round/>
              <a:headEnd/>
              <a:tailEnd/>
            </a:ln>
          </p:spPr>
          <p:txBody>
            <a:bodyPr/>
            <a:lstStyle/>
            <a:p>
              <a:endParaRPr lang="en-US">
                <a:latin typeface="Arial" charset="0"/>
              </a:endParaRPr>
            </a:p>
          </p:txBody>
        </p:sp>
        <p:sp>
          <p:nvSpPr>
            <p:cNvPr id="8370" name="Freeform 223"/>
            <p:cNvSpPr>
              <a:spLocks/>
            </p:cNvSpPr>
            <p:nvPr/>
          </p:nvSpPr>
          <p:spPr bwMode="auto">
            <a:xfrm>
              <a:off x="3523" y="2029"/>
              <a:ext cx="6" cy="12"/>
            </a:xfrm>
            <a:custGeom>
              <a:avLst/>
              <a:gdLst>
                <a:gd name="T0" fmla="*/ 1 w 12"/>
                <a:gd name="T1" fmla="*/ 0 h 23"/>
                <a:gd name="T2" fmla="*/ 0 w 12"/>
                <a:gd name="T3" fmla="*/ 1 h 23"/>
                <a:gd name="T4" fmla="*/ 1 w 12"/>
                <a:gd name="T5" fmla="*/ 2 h 23"/>
                <a:gd name="T6" fmla="*/ 1 w 12"/>
                <a:gd name="T7" fmla="*/ 2 h 23"/>
                <a:gd name="T8" fmla="*/ 1 w 12"/>
                <a:gd name="T9" fmla="*/ 1 h 23"/>
                <a:gd name="T10" fmla="*/ 1 w 12"/>
                <a:gd name="T11" fmla="*/ 1 h 23"/>
                <a:gd name="T12" fmla="*/ 1 w 12"/>
                <a:gd name="T13" fmla="*/ 1 h 23"/>
                <a:gd name="T14" fmla="*/ 1 w 12"/>
                <a:gd name="T15" fmla="*/ 1 h 23"/>
                <a:gd name="T16" fmla="*/ 1 w 12"/>
                <a:gd name="T17" fmla="*/ 0 h 23"/>
                <a:gd name="T18" fmla="*/ 1 w 12"/>
                <a:gd name="T19" fmla="*/ 1 h 23"/>
                <a:gd name="T20" fmla="*/ 0 w 12"/>
                <a:gd name="T21" fmla="*/ 1 h 23"/>
                <a:gd name="T22" fmla="*/ 1 w 1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3"/>
                <a:gd name="T38" fmla="*/ 12 w 12"/>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3">
                  <a:moveTo>
                    <a:pt x="4" y="0"/>
                  </a:moveTo>
                  <a:lnTo>
                    <a:pt x="0" y="4"/>
                  </a:lnTo>
                  <a:lnTo>
                    <a:pt x="5" y="23"/>
                  </a:lnTo>
                  <a:lnTo>
                    <a:pt x="12" y="23"/>
                  </a:lnTo>
                  <a:lnTo>
                    <a:pt x="7" y="4"/>
                  </a:lnTo>
                  <a:lnTo>
                    <a:pt x="4" y="7"/>
                  </a:lnTo>
                  <a:lnTo>
                    <a:pt x="7" y="4"/>
                  </a:lnTo>
                  <a:lnTo>
                    <a:pt x="6" y="2"/>
                  </a:lnTo>
                  <a:lnTo>
                    <a:pt x="4" y="0"/>
                  </a:lnTo>
                  <a:lnTo>
                    <a:pt x="1" y="2"/>
                  </a:lnTo>
                  <a:lnTo>
                    <a:pt x="0" y="4"/>
                  </a:lnTo>
                  <a:lnTo>
                    <a:pt x="4" y="0"/>
                  </a:lnTo>
                  <a:close/>
                </a:path>
              </a:pathLst>
            </a:custGeom>
            <a:solidFill>
              <a:srgbClr val="000000"/>
            </a:solidFill>
            <a:ln w="9525">
              <a:noFill/>
              <a:round/>
              <a:headEnd/>
              <a:tailEnd/>
            </a:ln>
          </p:spPr>
          <p:txBody>
            <a:bodyPr/>
            <a:lstStyle/>
            <a:p>
              <a:endParaRPr lang="en-US">
                <a:latin typeface="Arial" charset="0"/>
              </a:endParaRPr>
            </a:p>
          </p:txBody>
        </p:sp>
        <p:sp>
          <p:nvSpPr>
            <p:cNvPr id="8371" name="Freeform 224"/>
            <p:cNvSpPr>
              <a:spLocks/>
            </p:cNvSpPr>
            <p:nvPr/>
          </p:nvSpPr>
          <p:spPr bwMode="auto">
            <a:xfrm>
              <a:off x="3525" y="2028"/>
              <a:ext cx="23" cy="6"/>
            </a:xfrm>
            <a:custGeom>
              <a:avLst/>
              <a:gdLst>
                <a:gd name="T0" fmla="*/ 3 w 46"/>
                <a:gd name="T1" fmla="*/ 0 h 13"/>
                <a:gd name="T2" fmla="*/ 3 w 46"/>
                <a:gd name="T3" fmla="*/ 0 h 13"/>
                <a:gd name="T4" fmla="*/ 3 w 46"/>
                <a:gd name="T5" fmla="*/ 0 h 13"/>
                <a:gd name="T6" fmla="*/ 3 w 46"/>
                <a:gd name="T7" fmla="*/ 0 h 13"/>
                <a:gd name="T8" fmla="*/ 1 w 46"/>
                <a:gd name="T9" fmla="*/ 0 h 13"/>
                <a:gd name="T10" fmla="*/ 1 w 46"/>
                <a:gd name="T11" fmla="*/ 0 h 13"/>
                <a:gd name="T12" fmla="*/ 1 w 46"/>
                <a:gd name="T13" fmla="*/ 0 h 13"/>
                <a:gd name="T14" fmla="*/ 1 w 46"/>
                <a:gd name="T15" fmla="*/ 0 h 13"/>
                <a:gd name="T16" fmla="*/ 1 w 46"/>
                <a:gd name="T17" fmla="*/ 0 h 13"/>
                <a:gd name="T18" fmla="*/ 0 w 46"/>
                <a:gd name="T19" fmla="*/ 0 h 13"/>
                <a:gd name="T20" fmla="*/ 0 w 46"/>
                <a:gd name="T21" fmla="*/ 0 h 13"/>
                <a:gd name="T22" fmla="*/ 1 w 46"/>
                <a:gd name="T23" fmla="*/ 0 h 13"/>
                <a:gd name="T24" fmla="*/ 1 w 46"/>
                <a:gd name="T25" fmla="*/ 0 h 13"/>
                <a:gd name="T26" fmla="*/ 1 w 46"/>
                <a:gd name="T27" fmla="*/ 0 h 13"/>
                <a:gd name="T28" fmla="*/ 1 w 46"/>
                <a:gd name="T29" fmla="*/ 0 h 13"/>
                <a:gd name="T30" fmla="*/ 1 w 46"/>
                <a:gd name="T31" fmla="*/ 0 h 13"/>
                <a:gd name="T32" fmla="*/ 3 w 46"/>
                <a:gd name="T33" fmla="*/ 0 h 13"/>
                <a:gd name="T34" fmla="*/ 3 w 46"/>
                <a:gd name="T35" fmla="*/ 0 h 13"/>
                <a:gd name="T36" fmla="*/ 3 w 46"/>
                <a:gd name="T37" fmla="*/ 0 h 13"/>
                <a:gd name="T38" fmla="*/ 3 w 46"/>
                <a:gd name="T39" fmla="*/ 0 h 13"/>
                <a:gd name="T40" fmla="*/ 3 w 46"/>
                <a:gd name="T41" fmla="*/ 0 h 13"/>
                <a:gd name="T42" fmla="*/ 3 w 46"/>
                <a:gd name="T43" fmla="*/ 0 h 13"/>
                <a:gd name="T44" fmla="*/ 3 w 46"/>
                <a:gd name="T45" fmla="*/ 0 h 13"/>
                <a:gd name="T46" fmla="*/ 3 w 46"/>
                <a:gd name="T47" fmla="*/ 0 h 13"/>
                <a:gd name="T48" fmla="*/ 3 w 46"/>
                <a:gd name="T49" fmla="*/ 0 h 13"/>
                <a:gd name="T50" fmla="*/ 3 w 46"/>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3"/>
                <a:gd name="T80" fmla="*/ 46 w 46"/>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3">
                  <a:moveTo>
                    <a:pt x="39" y="7"/>
                  </a:moveTo>
                  <a:lnTo>
                    <a:pt x="39" y="2"/>
                  </a:lnTo>
                  <a:lnTo>
                    <a:pt x="38" y="4"/>
                  </a:lnTo>
                  <a:lnTo>
                    <a:pt x="33" y="5"/>
                  </a:lnTo>
                  <a:lnTo>
                    <a:pt x="26" y="4"/>
                  </a:lnTo>
                  <a:lnTo>
                    <a:pt x="19" y="4"/>
                  </a:lnTo>
                  <a:lnTo>
                    <a:pt x="11" y="5"/>
                  </a:lnTo>
                  <a:lnTo>
                    <a:pt x="5" y="4"/>
                  </a:lnTo>
                  <a:lnTo>
                    <a:pt x="1" y="2"/>
                  </a:lnTo>
                  <a:lnTo>
                    <a:pt x="0" y="2"/>
                  </a:lnTo>
                  <a:lnTo>
                    <a:pt x="0" y="9"/>
                  </a:lnTo>
                  <a:lnTo>
                    <a:pt x="1" y="9"/>
                  </a:lnTo>
                  <a:lnTo>
                    <a:pt x="5" y="10"/>
                  </a:lnTo>
                  <a:lnTo>
                    <a:pt x="11" y="12"/>
                  </a:lnTo>
                  <a:lnTo>
                    <a:pt x="19" y="13"/>
                  </a:lnTo>
                  <a:lnTo>
                    <a:pt x="26" y="13"/>
                  </a:lnTo>
                  <a:lnTo>
                    <a:pt x="33" y="12"/>
                  </a:lnTo>
                  <a:lnTo>
                    <a:pt x="40" y="10"/>
                  </a:lnTo>
                  <a:lnTo>
                    <a:pt x="46" y="7"/>
                  </a:lnTo>
                  <a:lnTo>
                    <a:pt x="46" y="2"/>
                  </a:lnTo>
                  <a:lnTo>
                    <a:pt x="46" y="7"/>
                  </a:lnTo>
                  <a:lnTo>
                    <a:pt x="46" y="4"/>
                  </a:lnTo>
                  <a:lnTo>
                    <a:pt x="44" y="1"/>
                  </a:lnTo>
                  <a:lnTo>
                    <a:pt x="41" y="0"/>
                  </a:lnTo>
                  <a:lnTo>
                    <a:pt x="39" y="2"/>
                  </a:lnTo>
                  <a:lnTo>
                    <a:pt x="39" y="7"/>
                  </a:lnTo>
                  <a:close/>
                </a:path>
              </a:pathLst>
            </a:custGeom>
            <a:solidFill>
              <a:srgbClr val="000000"/>
            </a:solidFill>
            <a:ln w="9525">
              <a:noFill/>
              <a:round/>
              <a:headEnd/>
              <a:tailEnd/>
            </a:ln>
          </p:spPr>
          <p:txBody>
            <a:bodyPr/>
            <a:lstStyle/>
            <a:p>
              <a:endParaRPr lang="en-US">
                <a:latin typeface="Arial" charset="0"/>
              </a:endParaRPr>
            </a:p>
          </p:txBody>
        </p:sp>
        <p:sp>
          <p:nvSpPr>
            <p:cNvPr id="8372" name="Freeform 225"/>
            <p:cNvSpPr>
              <a:spLocks/>
            </p:cNvSpPr>
            <p:nvPr/>
          </p:nvSpPr>
          <p:spPr bwMode="auto">
            <a:xfrm>
              <a:off x="3540" y="2023"/>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1 w 17"/>
                <a:gd name="T13" fmla="*/ 0 h 17"/>
                <a:gd name="T14" fmla="*/ 0 w 17"/>
                <a:gd name="T15" fmla="*/ 0 h 17"/>
                <a:gd name="T16" fmla="*/ 0 w 17"/>
                <a:gd name="T17" fmla="*/ 0 h 17"/>
                <a:gd name="T18" fmla="*/ 0 w 17"/>
                <a:gd name="T19" fmla="*/ 0 h 17"/>
                <a:gd name="T20" fmla="*/ 0 w 17"/>
                <a:gd name="T21" fmla="*/ 0 h 17"/>
                <a:gd name="T22" fmla="*/ 0 w 17"/>
                <a:gd name="T23" fmla="*/ 0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0"/>
                  </a:moveTo>
                  <a:lnTo>
                    <a:pt x="0" y="1"/>
                  </a:lnTo>
                  <a:lnTo>
                    <a:pt x="2" y="4"/>
                  </a:lnTo>
                  <a:lnTo>
                    <a:pt x="4" y="8"/>
                  </a:lnTo>
                  <a:lnTo>
                    <a:pt x="6" y="12"/>
                  </a:lnTo>
                  <a:lnTo>
                    <a:pt x="10" y="17"/>
                  </a:lnTo>
                  <a:lnTo>
                    <a:pt x="17" y="12"/>
                  </a:lnTo>
                  <a:lnTo>
                    <a:pt x="13" y="8"/>
                  </a:lnTo>
                  <a:lnTo>
                    <a:pt x="11" y="3"/>
                  </a:lnTo>
                  <a:lnTo>
                    <a:pt x="9" y="2"/>
                  </a:lnTo>
                  <a:lnTo>
                    <a:pt x="10" y="1"/>
                  </a:lnTo>
                  <a:lnTo>
                    <a:pt x="9" y="2"/>
                  </a:lnTo>
                  <a:lnTo>
                    <a:pt x="2" y="0"/>
                  </a:lnTo>
                  <a:close/>
                </a:path>
              </a:pathLst>
            </a:custGeom>
            <a:solidFill>
              <a:srgbClr val="000000"/>
            </a:solidFill>
            <a:ln w="9525">
              <a:noFill/>
              <a:round/>
              <a:headEnd/>
              <a:tailEnd/>
            </a:ln>
          </p:spPr>
          <p:txBody>
            <a:bodyPr/>
            <a:lstStyle/>
            <a:p>
              <a:endParaRPr lang="en-US">
                <a:latin typeface="Arial" charset="0"/>
              </a:endParaRPr>
            </a:p>
          </p:txBody>
        </p:sp>
        <p:sp>
          <p:nvSpPr>
            <p:cNvPr id="8373" name="Freeform 226"/>
            <p:cNvSpPr>
              <a:spLocks/>
            </p:cNvSpPr>
            <p:nvPr/>
          </p:nvSpPr>
          <p:spPr bwMode="auto">
            <a:xfrm>
              <a:off x="3540" y="2021"/>
              <a:ext cx="23" cy="5"/>
            </a:xfrm>
            <a:custGeom>
              <a:avLst/>
              <a:gdLst>
                <a:gd name="T0" fmla="*/ 3 w 45"/>
                <a:gd name="T1" fmla="*/ 1 h 10"/>
                <a:gd name="T2" fmla="*/ 3 w 45"/>
                <a:gd name="T3" fmla="*/ 1 h 10"/>
                <a:gd name="T4" fmla="*/ 3 w 45"/>
                <a:gd name="T5" fmla="*/ 1 h 10"/>
                <a:gd name="T6" fmla="*/ 3 w 45"/>
                <a:gd name="T7" fmla="*/ 1 h 10"/>
                <a:gd name="T8" fmla="*/ 2 w 45"/>
                <a:gd name="T9" fmla="*/ 1 h 10"/>
                <a:gd name="T10" fmla="*/ 2 w 45"/>
                <a:gd name="T11" fmla="*/ 0 h 10"/>
                <a:gd name="T12" fmla="*/ 1 w 45"/>
                <a:gd name="T13" fmla="*/ 0 h 10"/>
                <a:gd name="T14" fmla="*/ 1 w 45"/>
                <a:gd name="T15" fmla="*/ 0 h 10"/>
                <a:gd name="T16" fmla="*/ 1 w 45"/>
                <a:gd name="T17" fmla="*/ 1 h 10"/>
                <a:gd name="T18" fmla="*/ 0 w 45"/>
                <a:gd name="T19" fmla="*/ 1 h 10"/>
                <a:gd name="T20" fmla="*/ 1 w 45"/>
                <a:gd name="T21" fmla="*/ 1 h 10"/>
                <a:gd name="T22" fmla="*/ 1 w 45"/>
                <a:gd name="T23" fmla="*/ 1 h 10"/>
                <a:gd name="T24" fmla="*/ 1 w 45"/>
                <a:gd name="T25" fmla="*/ 1 h 10"/>
                <a:gd name="T26" fmla="*/ 1 w 45"/>
                <a:gd name="T27" fmla="*/ 1 h 10"/>
                <a:gd name="T28" fmla="*/ 2 w 45"/>
                <a:gd name="T29" fmla="*/ 1 h 10"/>
                <a:gd name="T30" fmla="*/ 2 w 45"/>
                <a:gd name="T31" fmla="*/ 1 h 10"/>
                <a:gd name="T32" fmla="*/ 3 w 45"/>
                <a:gd name="T33" fmla="*/ 1 h 10"/>
                <a:gd name="T34" fmla="*/ 3 w 45"/>
                <a:gd name="T35" fmla="*/ 1 h 10"/>
                <a:gd name="T36" fmla="*/ 3 w 45"/>
                <a:gd name="T37" fmla="*/ 1 h 10"/>
                <a:gd name="T38" fmla="*/ 3 w 45"/>
                <a:gd name="T39" fmla="*/ 1 h 10"/>
                <a:gd name="T40" fmla="*/ 3 w 45"/>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0"/>
                <a:gd name="T65" fmla="*/ 45 w 45"/>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0">
                  <a:moveTo>
                    <a:pt x="45" y="2"/>
                  </a:moveTo>
                  <a:lnTo>
                    <a:pt x="45" y="1"/>
                  </a:lnTo>
                  <a:lnTo>
                    <a:pt x="41" y="1"/>
                  </a:lnTo>
                  <a:lnTo>
                    <a:pt x="35" y="2"/>
                  </a:lnTo>
                  <a:lnTo>
                    <a:pt x="30" y="1"/>
                  </a:lnTo>
                  <a:lnTo>
                    <a:pt x="23" y="0"/>
                  </a:lnTo>
                  <a:lnTo>
                    <a:pt x="16" y="0"/>
                  </a:lnTo>
                  <a:lnTo>
                    <a:pt x="9" y="0"/>
                  </a:lnTo>
                  <a:lnTo>
                    <a:pt x="5" y="1"/>
                  </a:lnTo>
                  <a:lnTo>
                    <a:pt x="0" y="5"/>
                  </a:lnTo>
                  <a:lnTo>
                    <a:pt x="7" y="7"/>
                  </a:lnTo>
                  <a:lnTo>
                    <a:pt x="5" y="8"/>
                  </a:lnTo>
                  <a:lnTo>
                    <a:pt x="9" y="9"/>
                  </a:lnTo>
                  <a:lnTo>
                    <a:pt x="16" y="9"/>
                  </a:lnTo>
                  <a:lnTo>
                    <a:pt x="23" y="9"/>
                  </a:lnTo>
                  <a:lnTo>
                    <a:pt x="30" y="8"/>
                  </a:lnTo>
                  <a:lnTo>
                    <a:pt x="35" y="9"/>
                  </a:lnTo>
                  <a:lnTo>
                    <a:pt x="41" y="10"/>
                  </a:lnTo>
                  <a:lnTo>
                    <a:pt x="45" y="10"/>
                  </a:lnTo>
                  <a:lnTo>
                    <a:pt x="45" y="9"/>
                  </a:lnTo>
                  <a:lnTo>
                    <a:pt x="45" y="2"/>
                  </a:lnTo>
                  <a:close/>
                </a:path>
              </a:pathLst>
            </a:custGeom>
            <a:solidFill>
              <a:srgbClr val="000000"/>
            </a:solidFill>
            <a:ln w="9525">
              <a:noFill/>
              <a:round/>
              <a:headEnd/>
              <a:tailEnd/>
            </a:ln>
          </p:spPr>
          <p:txBody>
            <a:bodyPr/>
            <a:lstStyle/>
            <a:p>
              <a:endParaRPr lang="en-US">
                <a:latin typeface="Arial" charset="0"/>
              </a:endParaRPr>
            </a:p>
          </p:txBody>
        </p:sp>
        <p:sp>
          <p:nvSpPr>
            <p:cNvPr id="8374" name="Freeform 227"/>
            <p:cNvSpPr>
              <a:spLocks/>
            </p:cNvSpPr>
            <p:nvPr/>
          </p:nvSpPr>
          <p:spPr bwMode="auto">
            <a:xfrm>
              <a:off x="3563" y="2018"/>
              <a:ext cx="7" cy="7"/>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8" y="0"/>
                  </a:moveTo>
                  <a:lnTo>
                    <a:pt x="8" y="1"/>
                  </a:lnTo>
                  <a:lnTo>
                    <a:pt x="6" y="3"/>
                  </a:lnTo>
                  <a:lnTo>
                    <a:pt x="4" y="5"/>
                  </a:lnTo>
                  <a:lnTo>
                    <a:pt x="2" y="7"/>
                  </a:lnTo>
                  <a:lnTo>
                    <a:pt x="0" y="8"/>
                  </a:lnTo>
                  <a:lnTo>
                    <a:pt x="0" y="15"/>
                  </a:lnTo>
                  <a:lnTo>
                    <a:pt x="4" y="14"/>
                  </a:lnTo>
                  <a:lnTo>
                    <a:pt x="9" y="12"/>
                  </a:lnTo>
                  <a:lnTo>
                    <a:pt x="13" y="7"/>
                  </a:lnTo>
                  <a:lnTo>
                    <a:pt x="15" y="1"/>
                  </a:lnTo>
                  <a:lnTo>
                    <a:pt x="15" y="3"/>
                  </a:lnTo>
                  <a:lnTo>
                    <a:pt x="8" y="0"/>
                  </a:lnTo>
                  <a:close/>
                </a:path>
              </a:pathLst>
            </a:custGeom>
            <a:solidFill>
              <a:srgbClr val="000000"/>
            </a:solidFill>
            <a:ln w="9525">
              <a:noFill/>
              <a:round/>
              <a:headEnd/>
              <a:tailEnd/>
            </a:ln>
          </p:spPr>
          <p:txBody>
            <a:bodyPr/>
            <a:lstStyle/>
            <a:p>
              <a:endParaRPr lang="en-US">
                <a:latin typeface="Arial" charset="0"/>
              </a:endParaRPr>
            </a:p>
          </p:txBody>
        </p:sp>
        <p:sp>
          <p:nvSpPr>
            <p:cNvPr id="8375" name="Freeform 228"/>
            <p:cNvSpPr>
              <a:spLocks/>
            </p:cNvSpPr>
            <p:nvPr/>
          </p:nvSpPr>
          <p:spPr bwMode="auto">
            <a:xfrm>
              <a:off x="3567" y="2008"/>
              <a:ext cx="22" cy="11"/>
            </a:xfrm>
            <a:custGeom>
              <a:avLst/>
              <a:gdLst>
                <a:gd name="T0" fmla="*/ 2 w 45"/>
                <a:gd name="T1" fmla="*/ 0 h 23"/>
                <a:gd name="T2" fmla="*/ 2 w 45"/>
                <a:gd name="T3" fmla="*/ 0 h 23"/>
                <a:gd name="T4" fmla="*/ 2 w 45"/>
                <a:gd name="T5" fmla="*/ 0 h 23"/>
                <a:gd name="T6" fmla="*/ 2 w 45"/>
                <a:gd name="T7" fmla="*/ 0 h 23"/>
                <a:gd name="T8" fmla="*/ 1 w 45"/>
                <a:gd name="T9" fmla="*/ 0 h 23"/>
                <a:gd name="T10" fmla="*/ 1 w 45"/>
                <a:gd name="T11" fmla="*/ 0 h 23"/>
                <a:gd name="T12" fmla="*/ 0 w 45"/>
                <a:gd name="T13" fmla="*/ 0 h 23"/>
                <a:gd name="T14" fmla="*/ 0 w 45"/>
                <a:gd name="T15" fmla="*/ 0 h 23"/>
                <a:gd name="T16" fmla="*/ 0 w 45"/>
                <a:gd name="T17" fmla="*/ 1 h 23"/>
                <a:gd name="T18" fmla="*/ 0 w 45"/>
                <a:gd name="T19" fmla="*/ 1 h 23"/>
                <a:gd name="T20" fmla="*/ 0 w 45"/>
                <a:gd name="T21" fmla="*/ 1 h 23"/>
                <a:gd name="T22" fmla="*/ 0 w 45"/>
                <a:gd name="T23" fmla="*/ 1 h 23"/>
                <a:gd name="T24" fmla="*/ 0 w 45"/>
                <a:gd name="T25" fmla="*/ 1 h 23"/>
                <a:gd name="T26" fmla="*/ 1 w 45"/>
                <a:gd name="T27" fmla="*/ 1 h 23"/>
                <a:gd name="T28" fmla="*/ 1 w 45"/>
                <a:gd name="T29" fmla="*/ 0 h 23"/>
                <a:gd name="T30" fmla="*/ 1 w 45"/>
                <a:gd name="T31" fmla="*/ 0 h 23"/>
                <a:gd name="T32" fmla="*/ 2 w 45"/>
                <a:gd name="T33" fmla="*/ 0 h 23"/>
                <a:gd name="T34" fmla="*/ 2 w 45"/>
                <a:gd name="T35" fmla="*/ 0 h 23"/>
                <a:gd name="T36" fmla="*/ 2 w 45"/>
                <a:gd name="T37" fmla="*/ 0 h 23"/>
                <a:gd name="T38" fmla="*/ 2 w 45"/>
                <a:gd name="T39" fmla="*/ 0 h 23"/>
                <a:gd name="T40" fmla="*/ 2 w 45"/>
                <a:gd name="T41" fmla="*/ 0 h 23"/>
                <a:gd name="T42" fmla="*/ 2 w 45"/>
                <a:gd name="T43" fmla="*/ 0 h 23"/>
                <a:gd name="T44" fmla="*/ 2 w 45"/>
                <a:gd name="T45" fmla="*/ 0 h 23"/>
                <a:gd name="T46" fmla="*/ 2 w 45"/>
                <a:gd name="T47" fmla="*/ 0 h 23"/>
                <a:gd name="T48" fmla="*/ 2 w 45"/>
                <a:gd name="T49" fmla="*/ 0 h 23"/>
                <a:gd name="T50" fmla="*/ 2 w 45"/>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23"/>
                <a:gd name="T80" fmla="*/ 45 w 4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23">
                  <a:moveTo>
                    <a:pt x="38" y="8"/>
                  </a:moveTo>
                  <a:lnTo>
                    <a:pt x="40" y="0"/>
                  </a:lnTo>
                  <a:lnTo>
                    <a:pt x="36" y="1"/>
                  </a:lnTo>
                  <a:lnTo>
                    <a:pt x="32" y="3"/>
                  </a:lnTo>
                  <a:lnTo>
                    <a:pt x="26" y="6"/>
                  </a:lnTo>
                  <a:lnTo>
                    <a:pt x="19" y="8"/>
                  </a:lnTo>
                  <a:lnTo>
                    <a:pt x="13" y="10"/>
                  </a:lnTo>
                  <a:lnTo>
                    <a:pt x="7" y="14"/>
                  </a:lnTo>
                  <a:lnTo>
                    <a:pt x="3" y="16"/>
                  </a:lnTo>
                  <a:lnTo>
                    <a:pt x="0" y="19"/>
                  </a:lnTo>
                  <a:lnTo>
                    <a:pt x="7" y="22"/>
                  </a:lnTo>
                  <a:lnTo>
                    <a:pt x="8" y="23"/>
                  </a:lnTo>
                  <a:lnTo>
                    <a:pt x="11" y="20"/>
                  </a:lnTo>
                  <a:lnTo>
                    <a:pt x="16" y="17"/>
                  </a:lnTo>
                  <a:lnTo>
                    <a:pt x="21" y="15"/>
                  </a:lnTo>
                  <a:lnTo>
                    <a:pt x="28" y="12"/>
                  </a:lnTo>
                  <a:lnTo>
                    <a:pt x="34" y="10"/>
                  </a:lnTo>
                  <a:lnTo>
                    <a:pt x="39" y="8"/>
                  </a:lnTo>
                  <a:lnTo>
                    <a:pt x="40" y="9"/>
                  </a:lnTo>
                  <a:lnTo>
                    <a:pt x="42" y="1"/>
                  </a:lnTo>
                  <a:lnTo>
                    <a:pt x="40" y="9"/>
                  </a:lnTo>
                  <a:lnTo>
                    <a:pt x="43" y="8"/>
                  </a:lnTo>
                  <a:lnTo>
                    <a:pt x="45" y="4"/>
                  </a:lnTo>
                  <a:lnTo>
                    <a:pt x="43" y="1"/>
                  </a:lnTo>
                  <a:lnTo>
                    <a:pt x="40" y="0"/>
                  </a:lnTo>
                  <a:lnTo>
                    <a:pt x="38" y="8"/>
                  </a:lnTo>
                  <a:close/>
                </a:path>
              </a:pathLst>
            </a:custGeom>
            <a:solidFill>
              <a:srgbClr val="000000"/>
            </a:solidFill>
            <a:ln w="9525">
              <a:noFill/>
              <a:round/>
              <a:headEnd/>
              <a:tailEnd/>
            </a:ln>
          </p:spPr>
          <p:txBody>
            <a:bodyPr/>
            <a:lstStyle/>
            <a:p>
              <a:endParaRPr lang="en-US">
                <a:latin typeface="Arial" charset="0"/>
              </a:endParaRPr>
            </a:p>
          </p:txBody>
        </p:sp>
        <p:sp>
          <p:nvSpPr>
            <p:cNvPr id="8376" name="Freeform 229"/>
            <p:cNvSpPr>
              <a:spLocks/>
            </p:cNvSpPr>
            <p:nvPr/>
          </p:nvSpPr>
          <p:spPr bwMode="auto">
            <a:xfrm>
              <a:off x="3569" y="2002"/>
              <a:ext cx="19" cy="10"/>
            </a:xfrm>
            <a:custGeom>
              <a:avLst/>
              <a:gdLst>
                <a:gd name="T0" fmla="*/ 0 w 39"/>
                <a:gd name="T1" fmla="*/ 0 h 21"/>
                <a:gd name="T2" fmla="*/ 0 w 39"/>
                <a:gd name="T3" fmla="*/ 0 h 21"/>
                <a:gd name="T4" fmla="*/ 0 w 39"/>
                <a:gd name="T5" fmla="*/ 0 h 21"/>
                <a:gd name="T6" fmla="*/ 1 w 39"/>
                <a:gd name="T7" fmla="*/ 0 h 21"/>
                <a:gd name="T8" fmla="*/ 1 w 39"/>
                <a:gd name="T9" fmla="*/ 1 h 21"/>
                <a:gd name="T10" fmla="*/ 2 w 39"/>
                <a:gd name="T11" fmla="*/ 1 h 21"/>
                <a:gd name="T12" fmla="*/ 2 w 39"/>
                <a:gd name="T13" fmla="*/ 0 h 21"/>
                <a:gd name="T14" fmla="*/ 1 w 39"/>
                <a:gd name="T15" fmla="*/ 0 h 21"/>
                <a:gd name="T16" fmla="*/ 1 w 39"/>
                <a:gd name="T17" fmla="*/ 0 h 21"/>
                <a:gd name="T18" fmla="*/ 0 w 39"/>
                <a:gd name="T19" fmla="*/ 0 h 21"/>
                <a:gd name="T20" fmla="*/ 0 w 39"/>
                <a:gd name="T21" fmla="*/ 0 h 21"/>
                <a:gd name="T22" fmla="*/ 0 w 39"/>
                <a:gd name="T23" fmla="*/ 0 h 21"/>
                <a:gd name="T24" fmla="*/ 0 w 39"/>
                <a:gd name="T25" fmla="*/ 0 h 21"/>
                <a:gd name="T26" fmla="*/ 0 w 39"/>
                <a:gd name="T27" fmla="*/ 0 h 21"/>
                <a:gd name="T28" fmla="*/ 0 w 39"/>
                <a:gd name="T29" fmla="*/ 0 h 21"/>
                <a:gd name="T30" fmla="*/ 0 w 39"/>
                <a:gd name="T31" fmla="*/ 0 h 21"/>
                <a:gd name="T32" fmla="*/ 0 w 39"/>
                <a:gd name="T33" fmla="*/ 0 h 21"/>
                <a:gd name="T34" fmla="*/ 0 w 3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1"/>
                <a:gd name="T56" fmla="*/ 39 w 3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1">
                  <a:moveTo>
                    <a:pt x="4" y="0"/>
                  </a:moveTo>
                  <a:lnTo>
                    <a:pt x="4" y="7"/>
                  </a:lnTo>
                  <a:lnTo>
                    <a:pt x="8" y="8"/>
                  </a:lnTo>
                  <a:lnTo>
                    <a:pt x="17" y="12"/>
                  </a:lnTo>
                  <a:lnTo>
                    <a:pt x="27" y="16"/>
                  </a:lnTo>
                  <a:lnTo>
                    <a:pt x="35" y="21"/>
                  </a:lnTo>
                  <a:lnTo>
                    <a:pt x="39" y="14"/>
                  </a:lnTo>
                  <a:lnTo>
                    <a:pt x="29" y="9"/>
                  </a:lnTo>
                  <a:lnTo>
                    <a:pt x="20" y="5"/>
                  </a:lnTo>
                  <a:lnTo>
                    <a:pt x="10" y="1"/>
                  </a:lnTo>
                  <a:lnTo>
                    <a:pt x="4" y="0"/>
                  </a:lnTo>
                  <a:lnTo>
                    <a:pt x="4" y="7"/>
                  </a:lnTo>
                  <a:lnTo>
                    <a:pt x="4" y="0"/>
                  </a:lnTo>
                  <a:lnTo>
                    <a:pt x="1" y="1"/>
                  </a:lnTo>
                  <a:lnTo>
                    <a:pt x="0" y="4"/>
                  </a:lnTo>
                  <a:lnTo>
                    <a:pt x="1" y="6"/>
                  </a:lnTo>
                  <a:lnTo>
                    <a:pt x="4" y="7"/>
                  </a:lnTo>
                  <a:lnTo>
                    <a:pt x="4" y="0"/>
                  </a:lnTo>
                  <a:close/>
                </a:path>
              </a:pathLst>
            </a:custGeom>
            <a:solidFill>
              <a:srgbClr val="000000"/>
            </a:solidFill>
            <a:ln w="9525">
              <a:noFill/>
              <a:round/>
              <a:headEnd/>
              <a:tailEnd/>
            </a:ln>
          </p:spPr>
          <p:txBody>
            <a:bodyPr/>
            <a:lstStyle/>
            <a:p>
              <a:endParaRPr lang="en-US">
                <a:latin typeface="Arial" charset="0"/>
              </a:endParaRPr>
            </a:p>
          </p:txBody>
        </p:sp>
        <p:sp>
          <p:nvSpPr>
            <p:cNvPr id="8377" name="Freeform 230"/>
            <p:cNvSpPr>
              <a:spLocks/>
            </p:cNvSpPr>
            <p:nvPr/>
          </p:nvSpPr>
          <p:spPr bwMode="auto">
            <a:xfrm>
              <a:off x="3570" y="1999"/>
              <a:ext cx="14" cy="6"/>
            </a:xfrm>
            <a:custGeom>
              <a:avLst/>
              <a:gdLst>
                <a:gd name="T0" fmla="*/ 2 w 27"/>
                <a:gd name="T1" fmla="*/ 0 h 13"/>
                <a:gd name="T2" fmla="*/ 2 w 27"/>
                <a:gd name="T3" fmla="*/ 0 h 13"/>
                <a:gd name="T4" fmla="*/ 2 w 27"/>
                <a:gd name="T5" fmla="*/ 0 h 13"/>
                <a:gd name="T6" fmla="*/ 1 w 27"/>
                <a:gd name="T7" fmla="*/ 0 h 13"/>
                <a:gd name="T8" fmla="*/ 1 w 27"/>
                <a:gd name="T9" fmla="*/ 0 h 13"/>
                <a:gd name="T10" fmla="*/ 0 w 27"/>
                <a:gd name="T11" fmla="*/ 0 h 13"/>
                <a:gd name="T12" fmla="*/ 0 w 27"/>
                <a:gd name="T13" fmla="*/ 0 h 13"/>
                <a:gd name="T14" fmla="*/ 1 w 27"/>
                <a:gd name="T15" fmla="*/ 0 h 13"/>
                <a:gd name="T16" fmla="*/ 1 w 27"/>
                <a:gd name="T17" fmla="*/ 0 h 13"/>
                <a:gd name="T18" fmla="*/ 2 w 27"/>
                <a:gd name="T19" fmla="*/ 0 h 13"/>
                <a:gd name="T20" fmla="*/ 2 w 27"/>
                <a:gd name="T21" fmla="*/ 0 h 13"/>
                <a:gd name="T22" fmla="*/ 2 w 27"/>
                <a:gd name="T23" fmla="*/ 0 h 13"/>
                <a:gd name="T24" fmla="*/ 2 w 2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6" y="0"/>
                  </a:moveTo>
                  <a:lnTo>
                    <a:pt x="27" y="0"/>
                  </a:lnTo>
                  <a:lnTo>
                    <a:pt x="21" y="0"/>
                  </a:lnTo>
                  <a:lnTo>
                    <a:pt x="13" y="1"/>
                  </a:lnTo>
                  <a:lnTo>
                    <a:pt x="6" y="5"/>
                  </a:lnTo>
                  <a:lnTo>
                    <a:pt x="0" y="6"/>
                  </a:lnTo>
                  <a:lnTo>
                    <a:pt x="0" y="13"/>
                  </a:lnTo>
                  <a:lnTo>
                    <a:pt x="9" y="12"/>
                  </a:lnTo>
                  <a:lnTo>
                    <a:pt x="16" y="8"/>
                  </a:lnTo>
                  <a:lnTo>
                    <a:pt x="21" y="7"/>
                  </a:lnTo>
                  <a:lnTo>
                    <a:pt x="25" y="7"/>
                  </a:lnTo>
                  <a:lnTo>
                    <a:pt x="26" y="7"/>
                  </a:lnTo>
                  <a:lnTo>
                    <a:pt x="26" y="0"/>
                  </a:lnTo>
                  <a:close/>
                </a:path>
              </a:pathLst>
            </a:custGeom>
            <a:solidFill>
              <a:srgbClr val="000000"/>
            </a:solidFill>
            <a:ln w="9525">
              <a:noFill/>
              <a:round/>
              <a:headEnd/>
              <a:tailEnd/>
            </a:ln>
          </p:spPr>
          <p:txBody>
            <a:bodyPr/>
            <a:lstStyle/>
            <a:p>
              <a:endParaRPr lang="en-US">
                <a:latin typeface="Arial" charset="0"/>
              </a:endParaRPr>
            </a:p>
          </p:txBody>
        </p:sp>
        <p:sp>
          <p:nvSpPr>
            <p:cNvPr id="8378" name="Freeform 231"/>
            <p:cNvSpPr>
              <a:spLocks/>
            </p:cNvSpPr>
            <p:nvPr/>
          </p:nvSpPr>
          <p:spPr bwMode="auto">
            <a:xfrm>
              <a:off x="3584" y="1999"/>
              <a:ext cx="13" cy="7"/>
            </a:xfrm>
            <a:custGeom>
              <a:avLst/>
              <a:gdLst>
                <a:gd name="T0" fmla="*/ 2 w 26"/>
                <a:gd name="T1" fmla="*/ 1 h 14"/>
                <a:gd name="T2" fmla="*/ 2 w 26"/>
                <a:gd name="T3" fmla="*/ 1 h 14"/>
                <a:gd name="T4" fmla="*/ 2 w 26"/>
                <a:gd name="T5" fmla="*/ 1 h 14"/>
                <a:gd name="T6" fmla="*/ 1 w 26"/>
                <a:gd name="T7" fmla="*/ 1 h 14"/>
                <a:gd name="T8" fmla="*/ 1 w 26"/>
                <a:gd name="T9" fmla="*/ 1 h 14"/>
                <a:gd name="T10" fmla="*/ 0 w 26"/>
                <a:gd name="T11" fmla="*/ 0 h 14"/>
                <a:gd name="T12" fmla="*/ 0 w 26"/>
                <a:gd name="T13" fmla="*/ 1 h 14"/>
                <a:gd name="T14" fmla="*/ 1 w 26"/>
                <a:gd name="T15" fmla="*/ 1 h 14"/>
                <a:gd name="T16" fmla="*/ 1 w 26"/>
                <a:gd name="T17" fmla="*/ 1 h 14"/>
                <a:gd name="T18" fmla="*/ 2 w 26"/>
                <a:gd name="T19" fmla="*/ 1 h 14"/>
                <a:gd name="T20" fmla="*/ 2 w 26"/>
                <a:gd name="T21" fmla="*/ 1 h 14"/>
                <a:gd name="T22" fmla="*/ 2 w 26"/>
                <a:gd name="T23" fmla="*/ 1 h 14"/>
                <a:gd name="T24" fmla="*/ 2 w 26"/>
                <a:gd name="T25" fmla="*/ 1 h 14"/>
                <a:gd name="T26" fmla="*/ 2 w 26"/>
                <a:gd name="T27" fmla="*/ 1 h 14"/>
                <a:gd name="T28" fmla="*/ 2 w 26"/>
                <a:gd name="T29" fmla="*/ 1 h 14"/>
                <a:gd name="T30" fmla="*/ 2 w 26"/>
                <a:gd name="T31" fmla="*/ 1 h 14"/>
                <a:gd name="T32" fmla="*/ 2 w 26"/>
                <a:gd name="T33" fmla="*/ 1 h 14"/>
                <a:gd name="T34" fmla="*/ 2 w 26"/>
                <a:gd name="T35" fmla="*/ 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4"/>
                <a:gd name="T56" fmla="*/ 26 w 2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4">
                  <a:moveTo>
                    <a:pt x="20" y="12"/>
                  </a:moveTo>
                  <a:lnTo>
                    <a:pt x="24" y="7"/>
                  </a:lnTo>
                  <a:lnTo>
                    <a:pt x="21" y="6"/>
                  </a:lnTo>
                  <a:lnTo>
                    <a:pt x="14" y="4"/>
                  </a:lnTo>
                  <a:lnTo>
                    <a:pt x="7" y="1"/>
                  </a:lnTo>
                  <a:lnTo>
                    <a:pt x="0" y="0"/>
                  </a:lnTo>
                  <a:lnTo>
                    <a:pt x="0" y="7"/>
                  </a:lnTo>
                  <a:lnTo>
                    <a:pt x="5" y="8"/>
                  </a:lnTo>
                  <a:lnTo>
                    <a:pt x="12" y="11"/>
                  </a:lnTo>
                  <a:lnTo>
                    <a:pt x="18" y="13"/>
                  </a:lnTo>
                  <a:lnTo>
                    <a:pt x="22" y="14"/>
                  </a:lnTo>
                  <a:lnTo>
                    <a:pt x="26" y="10"/>
                  </a:lnTo>
                  <a:lnTo>
                    <a:pt x="22" y="14"/>
                  </a:lnTo>
                  <a:lnTo>
                    <a:pt x="25" y="14"/>
                  </a:lnTo>
                  <a:lnTo>
                    <a:pt x="26" y="12"/>
                  </a:lnTo>
                  <a:lnTo>
                    <a:pt x="26" y="8"/>
                  </a:lnTo>
                  <a:lnTo>
                    <a:pt x="24" y="7"/>
                  </a:lnTo>
                  <a:lnTo>
                    <a:pt x="20" y="12"/>
                  </a:lnTo>
                  <a:close/>
                </a:path>
              </a:pathLst>
            </a:custGeom>
            <a:solidFill>
              <a:srgbClr val="000000"/>
            </a:solidFill>
            <a:ln w="9525">
              <a:noFill/>
              <a:round/>
              <a:headEnd/>
              <a:tailEnd/>
            </a:ln>
          </p:spPr>
          <p:txBody>
            <a:bodyPr/>
            <a:lstStyle/>
            <a:p>
              <a:endParaRPr lang="en-US">
                <a:latin typeface="Arial" charset="0"/>
              </a:endParaRPr>
            </a:p>
          </p:txBody>
        </p:sp>
        <p:sp>
          <p:nvSpPr>
            <p:cNvPr id="8379" name="Freeform 232"/>
            <p:cNvSpPr>
              <a:spLocks/>
            </p:cNvSpPr>
            <p:nvPr/>
          </p:nvSpPr>
          <p:spPr bwMode="auto">
            <a:xfrm>
              <a:off x="3575" y="1990"/>
              <a:ext cx="22" cy="14"/>
            </a:xfrm>
            <a:custGeom>
              <a:avLst/>
              <a:gdLst>
                <a:gd name="T0" fmla="*/ 0 w 42"/>
                <a:gd name="T1" fmla="*/ 0 h 29"/>
                <a:gd name="T2" fmla="*/ 0 w 42"/>
                <a:gd name="T3" fmla="*/ 0 h 29"/>
                <a:gd name="T4" fmla="*/ 1 w 42"/>
                <a:gd name="T5" fmla="*/ 0 h 29"/>
                <a:gd name="T6" fmla="*/ 1 w 42"/>
                <a:gd name="T7" fmla="*/ 0 h 29"/>
                <a:gd name="T8" fmla="*/ 2 w 42"/>
                <a:gd name="T9" fmla="*/ 0 h 29"/>
                <a:gd name="T10" fmla="*/ 2 w 42"/>
                <a:gd name="T11" fmla="*/ 0 h 29"/>
                <a:gd name="T12" fmla="*/ 2 w 42"/>
                <a:gd name="T13" fmla="*/ 1 h 29"/>
                <a:gd name="T14" fmla="*/ 2 w 42"/>
                <a:gd name="T15" fmla="*/ 1 h 29"/>
                <a:gd name="T16" fmla="*/ 3 w 42"/>
                <a:gd name="T17" fmla="*/ 1 h 29"/>
                <a:gd name="T18" fmla="*/ 3 w 42"/>
                <a:gd name="T19" fmla="*/ 1 h 29"/>
                <a:gd name="T20" fmla="*/ 3 w 42"/>
                <a:gd name="T21" fmla="*/ 1 h 29"/>
                <a:gd name="T22" fmla="*/ 3 w 42"/>
                <a:gd name="T23" fmla="*/ 1 h 29"/>
                <a:gd name="T24" fmla="*/ 3 w 42"/>
                <a:gd name="T25" fmla="*/ 1 h 29"/>
                <a:gd name="T26" fmla="*/ 3 w 42"/>
                <a:gd name="T27" fmla="*/ 0 h 29"/>
                <a:gd name="T28" fmla="*/ 2 w 42"/>
                <a:gd name="T29" fmla="*/ 0 h 29"/>
                <a:gd name="T30" fmla="*/ 2 w 42"/>
                <a:gd name="T31" fmla="*/ 0 h 29"/>
                <a:gd name="T32" fmla="*/ 1 w 42"/>
                <a:gd name="T33" fmla="*/ 0 h 29"/>
                <a:gd name="T34" fmla="*/ 1 w 42"/>
                <a:gd name="T35" fmla="*/ 0 h 29"/>
                <a:gd name="T36" fmla="*/ 0 w 42"/>
                <a:gd name="T37" fmla="*/ 0 h 29"/>
                <a:gd name="T38" fmla="*/ 0 w 42"/>
                <a:gd name="T39" fmla="*/ 0 h 29"/>
                <a:gd name="T40" fmla="*/ 0 w 42"/>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29"/>
                <a:gd name="T65" fmla="*/ 42 w 42"/>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29">
                  <a:moveTo>
                    <a:pt x="0" y="7"/>
                  </a:moveTo>
                  <a:lnTo>
                    <a:pt x="0" y="7"/>
                  </a:lnTo>
                  <a:lnTo>
                    <a:pt x="7" y="7"/>
                  </a:lnTo>
                  <a:lnTo>
                    <a:pt x="13" y="8"/>
                  </a:lnTo>
                  <a:lnTo>
                    <a:pt x="17" y="10"/>
                  </a:lnTo>
                  <a:lnTo>
                    <a:pt x="23" y="15"/>
                  </a:lnTo>
                  <a:lnTo>
                    <a:pt x="28" y="17"/>
                  </a:lnTo>
                  <a:lnTo>
                    <a:pt x="30" y="22"/>
                  </a:lnTo>
                  <a:lnTo>
                    <a:pt x="33" y="27"/>
                  </a:lnTo>
                  <a:lnTo>
                    <a:pt x="36" y="29"/>
                  </a:lnTo>
                  <a:lnTo>
                    <a:pt x="42" y="27"/>
                  </a:lnTo>
                  <a:lnTo>
                    <a:pt x="40" y="22"/>
                  </a:lnTo>
                  <a:lnTo>
                    <a:pt x="37" y="17"/>
                  </a:lnTo>
                  <a:lnTo>
                    <a:pt x="32" y="13"/>
                  </a:lnTo>
                  <a:lnTo>
                    <a:pt x="28" y="8"/>
                  </a:lnTo>
                  <a:lnTo>
                    <a:pt x="22" y="3"/>
                  </a:lnTo>
                  <a:lnTo>
                    <a:pt x="15" y="1"/>
                  </a:lnTo>
                  <a:lnTo>
                    <a:pt x="7" y="0"/>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80" name="Freeform 233"/>
            <p:cNvSpPr>
              <a:spLocks/>
            </p:cNvSpPr>
            <p:nvPr/>
          </p:nvSpPr>
          <p:spPr bwMode="auto">
            <a:xfrm>
              <a:off x="3553" y="1990"/>
              <a:ext cx="22" cy="11"/>
            </a:xfrm>
            <a:custGeom>
              <a:avLst/>
              <a:gdLst>
                <a:gd name="T0" fmla="*/ 0 w 45"/>
                <a:gd name="T1" fmla="*/ 1 h 22"/>
                <a:gd name="T2" fmla="*/ 0 w 45"/>
                <a:gd name="T3" fmla="*/ 1 h 22"/>
                <a:gd name="T4" fmla="*/ 0 w 45"/>
                <a:gd name="T5" fmla="*/ 1 h 22"/>
                <a:gd name="T6" fmla="*/ 0 w 45"/>
                <a:gd name="T7" fmla="*/ 1 h 22"/>
                <a:gd name="T8" fmla="*/ 0 w 45"/>
                <a:gd name="T9" fmla="*/ 1 h 22"/>
                <a:gd name="T10" fmla="*/ 1 w 45"/>
                <a:gd name="T11" fmla="*/ 1 h 22"/>
                <a:gd name="T12" fmla="*/ 1 w 45"/>
                <a:gd name="T13" fmla="*/ 1 h 22"/>
                <a:gd name="T14" fmla="*/ 2 w 45"/>
                <a:gd name="T15" fmla="*/ 1 h 22"/>
                <a:gd name="T16" fmla="*/ 2 w 45"/>
                <a:gd name="T17" fmla="*/ 1 h 22"/>
                <a:gd name="T18" fmla="*/ 2 w 45"/>
                <a:gd name="T19" fmla="*/ 1 h 22"/>
                <a:gd name="T20" fmla="*/ 2 w 45"/>
                <a:gd name="T21" fmla="*/ 0 h 22"/>
                <a:gd name="T22" fmla="*/ 2 w 45"/>
                <a:gd name="T23" fmla="*/ 1 h 22"/>
                <a:gd name="T24" fmla="*/ 1 w 45"/>
                <a:gd name="T25" fmla="*/ 1 h 22"/>
                <a:gd name="T26" fmla="*/ 1 w 45"/>
                <a:gd name="T27" fmla="*/ 1 h 22"/>
                <a:gd name="T28" fmla="*/ 1 w 45"/>
                <a:gd name="T29" fmla="*/ 1 h 22"/>
                <a:gd name="T30" fmla="*/ 0 w 45"/>
                <a:gd name="T31" fmla="*/ 1 h 22"/>
                <a:gd name="T32" fmla="*/ 0 w 45"/>
                <a:gd name="T33" fmla="*/ 1 h 22"/>
                <a:gd name="T34" fmla="*/ 0 w 45"/>
                <a:gd name="T35" fmla="*/ 1 h 22"/>
                <a:gd name="T36" fmla="*/ 0 w 45"/>
                <a:gd name="T37" fmla="*/ 1 h 22"/>
                <a:gd name="T38" fmla="*/ 0 w 45"/>
                <a:gd name="T39" fmla="*/ 1 h 22"/>
                <a:gd name="T40" fmla="*/ 0 w 45"/>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2"/>
                <a:gd name="T65" fmla="*/ 45 w 4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2">
                  <a:moveTo>
                    <a:pt x="7" y="22"/>
                  </a:moveTo>
                  <a:lnTo>
                    <a:pt x="6" y="22"/>
                  </a:lnTo>
                  <a:lnTo>
                    <a:pt x="8" y="22"/>
                  </a:lnTo>
                  <a:lnTo>
                    <a:pt x="11" y="20"/>
                  </a:lnTo>
                  <a:lnTo>
                    <a:pt x="14" y="17"/>
                  </a:lnTo>
                  <a:lnTo>
                    <a:pt x="20" y="15"/>
                  </a:lnTo>
                  <a:lnTo>
                    <a:pt x="25" y="13"/>
                  </a:lnTo>
                  <a:lnTo>
                    <a:pt x="32" y="10"/>
                  </a:lnTo>
                  <a:lnTo>
                    <a:pt x="38" y="8"/>
                  </a:lnTo>
                  <a:lnTo>
                    <a:pt x="45" y="7"/>
                  </a:lnTo>
                  <a:lnTo>
                    <a:pt x="45" y="0"/>
                  </a:lnTo>
                  <a:lnTo>
                    <a:pt x="38" y="1"/>
                  </a:lnTo>
                  <a:lnTo>
                    <a:pt x="30" y="3"/>
                  </a:lnTo>
                  <a:lnTo>
                    <a:pt x="23" y="6"/>
                  </a:lnTo>
                  <a:lnTo>
                    <a:pt x="17" y="8"/>
                  </a:lnTo>
                  <a:lnTo>
                    <a:pt x="11" y="10"/>
                  </a:lnTo>
                  <a:lnTo>
                    <a:pt x="7" y="13"/>
                  </a:lnTo>
                  <a:lnTo>
                    <a:pt x="3" y="15"/>
                  </a:lnTo>
                  <a:lnTo>
                    <a:pt x="1" y="17"/>
                  </a:lnTo>
                  <a:lnTo>
                    <a:pt x="0" y="17"/>
                  </a:lnTo>
                  <a:lnTo>
                    <a:pt x="7" y="22"/>
                  </a:lnTo>
                  <a:close/>
                </a:path>
              </a:pathLst>
            </a:custGeom>
            <a:solidFill>
              <a:srgbClr val="000000"/>
            </a:solidFill>
            <a:ln w="9525">
              <a:noFill/>
              <a:round/>
              <a:headEnd/>
              <a:tailEnd/>
            </a:ln>
          </p:spPr>
          <p:txBody>
            <a:bodyPr/>
            <a:lstStyle/>
            <a:p>
              <a:endParaRPr lang="en-US">
                <a:latin typeface="Arial" charset="0"/>
              </a:endParaRPr>
            </a:p>
          </p:txBody>
        </p:sp>
        <p:sp>
          <p:nvSpPr>
            <p:cNvPr id="8381" name="Freeform 234"/>
            <p:cNvSpPr>
              <a:spLocks/>
            </p:cNvSpPr>
            <p:nvPr/>
          </p:nvSpPr>
          <p:spPr bwMode="auto">
            <a:xfrm>
              <a:off x="3551" y="1994"/>
              <a:ext cx="5" cy="9"/>
            </a:xfrm>
            <a:custGeom>
              <a:avLst/>
              <a:gdLst>
                <a:gd name="T0" fmla="*/ 0 w 12"/>
                <a:gd name="T1" fmla="*/ 0 h 17"/>
                <a:gd name="T2" fmla="*/ 0 w 12"/>
                <a:gd name="T3" fmla="*/ 0 h 17"/>
                <a:gd name="T4" fmla="*/ 0 w 12"/>
                <a:gd name="T5" fmla="*/ 1 h 17"/>
                <a:gd name="T6" fmla="*/ 0 w 12"/>
                <a:gd name="T7" fmla="*/ 1 h 17"/>
                <a:gd name="T8" fmla="*/ 0 w 12"/>
                <a:gd name="T9" fmla="*/ 2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w 12"/>
                <a:gd name="T23" fmla="*/ 1 h 17"/>
                <a:gd name="T24" fmla="*/ 0 w 1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7"/>
                <a:gd name="T41" fmla="*/ 12 w 1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7">
                  <a:moveTo>
                    <a:pt x="7" y="0"/>
                  </a:moveTo>
                  <a:lnTo>
                    <a:pt x="7" y="0"/>
                  </a:lnTo>
                  <a:lnTo>
                    <a:pt x="2" y="6"/>
                  </a:lnTo>
                  <a:lnTo>
                    <a:pt x="0" y="12"/>
                  </a:lnTo>
                  <a:lnTo>
                    <a:pt x="6" y="17"/>
                  </a:lnTo>
                  <a:lnTo>
                    <a:pt x="12" y="14"/>
                  </a:lnTo>
                  <a:lnTo>
                    <a:pt x="5" y="9"/>
                  </a:lnTo>
                  <a:lnTo>
                    <a:pt x="6" y="8"/>
                  </a:lnTo>
                  <a:lnTo>
                    <a:pt x="7" y="12"/>
                  </a:lnTo>
                  <a:lnTo>
                    <a:pt x="8" y="10"/>
                  </a:lnTo>
                  <a:lnTo>
                    <a:pt x="12" y="7"/>
                  </a:lnTo>
                  <a:lnTo>
                    <a:pt x="7" y="0"/>
                  </a:lnTo>
                  <a:close/>
                </a:path>
              </a:pathLst>
            </a:custGeom>
            <a:solidFill>
              <a:srgbClr val="000000"/>
            </a:solidFill>
            <a:ln w="9525">
              <a:noFill/>
              <a:round/>
              <a:headEnd/>
              <a:tailEnd/>
            </a:ln>
          </p:spPr>
          <p:txBody>
            <a:bodyPr/>
            <a:lstStyle/>
            <a:p>
              <a:endParaRPr lang="en-US">
                <a:latin typeface="Arial" charset="0"/>
              </a:endParaRPr>
            </a:p>
          </p:txBody>
        </p:sp>
        <p:sp>
          <p:nvSpPr>
            <p:cNvPr id="8382" name="Freeform 235"/>
            <p:cNvSpPr>
              <a:spLocks/>
            </p:cNvSpPr>
            <p:nvPr/>
          </p:nvSpPr>
          <p:spPr bwMode="auto">
            <a:xfrm>
              <a:off x="3554" y="1986"/>
              <a:ext cx="34" cy="12"/>
            </a:xfrm>
            <a:custGeom>
              <a:avLst/>
              <a:gdLst>
                <a:gd name="T0" fmla="*/ 4 w 67"/>
                <a:gd name="T1" fmla="*/ 1 h 23"/>
                <a:gd name="T2" fmla="*/ 5 w 67"/>
                <a:gd name="T3" fmla="*/ 1 h 23"/>
                <a:gd name="T4" fmla="*/ 4 w 67"/>
                <a:gd name="T5" fmla="*/ 1 h 23"/>
                <a:gd name="T6" fmla="*/ 3 w 67"/>
                <a:gd name="T7" fmla="*/ 0 h 23"/>
                <a:gd name="T8" fmla="*/ 3 w 67"/>
                <a:gd name="T9" fmla="*/ 1 h 23"/>
                <a:gd name="T10" fmla="*/ 2 w 67"/>
                <a:gd name="T11" fmla="*/ 1 h 23"/>
                <a:gd name="T12" fmla="*/ 2 w 67"/>
                <a:gd name="T13" fmla="*/ 1 h 23"/>
                <a:gd name="T14" fmla="*/ 1 w 67"/>
                <a:gd name="T15" fmla="*/ 1 h 23"/>
                <a:gd name="T16" fmla="*/ 1 w 67"/>
                <a:gd name="T17" fmla="*/ 1 h 23"/>
                <a:gd name="T18" fmla="*/ 0 w 67"/>
                <a:gd name="T19" fmla="*/ 1 h 23"/>
                <a:gd name="T20" fmla="*/ 1 w 67"/>
                <a:gd name="T21" fmla="*/ 2 h 23"/>
                <a:gd name="T22" fmla="*/ 1 w 67"/>
                <a:gd name="T23" fmla="*/ 2 h 23"/>
                <a:gd name="T24" fmla="*/ 1 w 67"/>
                <a:gd name="T25" fmla="*/ 2 h 23"/>
                <a:gd name="T26" fmla="*/ 2 w 67"/>
                <a:gd name="T27" fmla="*/ 1 h 23"/>
                <a:gd name="T28" fmla="*/ 2 w 67"/>
                <a:gd name="T29" fmla="*/ 1 h 23"/>
                <a:gd name="T30" fmla="*/ 3 w 67"/>
                <a:gd name="T31" fmla="*/ 1 h 23"/>
                <a:gd name="T32" fmla="*/ 3 w 67"/>
                <a:gd name="T33" fmla="*/ 1 h 23"/>
                <a:gd name="T34" fmla="*/ 4 w 67"/>
                <a:gd name="T35" fmla="*/ 1 h 23"/>
                <a:gd name="T36" fmla="*/ 4 w 67"/>
                <a:gd name="T37" fmla="*/ 1 h 23"/>
                <a:gd name="T38" fmla="*/ 5 w 67"/>
                <a:gd name="T39" fmla="*/ 1 h 23"/>
                <a:gd name="T40" fmla="*/ 4 w 67"/>
                <a:gd name="T41" fmla="*/ 1 h 23"/>
                <a:gd name="T42" fmla="*/ 5 w 67"/>
                <a:gd name="T43" fmla="*/ 1 h 23"/>
                <a:gd name="T44" fmla="*/ 5 w 67"/>
                <a:gd name="T45" fmla="*/ 1 h 23"/>
                <a:gd name="T46" fmla="*/ 5 w 67"/>
                <a:gd name="T47" fmla="*/ 1 h 23"/>
                <a:gd name="T48" fmla="*/ 5 w 67"/>
                <a:gd name="T49" fmla="*/ 1 h 23"/>
                <a:gd name="T50" fmla="*/ 4 w 67"/>
                <a:gd name="T51" fmla="*/ 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3"/>
                <a:gd name="T80" fmla="*/ 67 w 67"/>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3">
                  <a:moveTo>
                    <a:pt x="60" y="9"/>
                  </a:moveTo>
                  <a:lnTo>
                    <a:pt x="65" y="3"/>
                  </a:lnTo>
                  <a:lnTo>
                    <a:pt x="53" y="1"/>
                  </a:lnTo>
                  <a:lnTo>
                    <a:pt x="43" y="0"/>
                  </a:lnTo>
                  <a:lnTo>
                    <a:pt x="34" y="2"/>
                  </a:lnTo>
                  <a:lnTo>
                    <a:pt x="24" y="5"/>
                  </a:lnTo>
                  <a:lnTo>
                    <a:pt x="18" y="7"/>
                  </a:lnTo>
                  <a:lnTo>
                    <a:pt x="9" y="10"/>
                  </a:lnTo>
                  <a:lnTo>
                    <a:pt x="5" y="14"/>
                  </a:lnTo>
                  <a:lnTo>
                    <a:pt x="0" y="16"/>
                  </a:lnTo>
                  <a:lnTo>
                    <a:pt x="5" y="23"/>
                  </a:lnTo>
                  <a:lnTo>
                    <a:pt x="9" y="21"/>
                  </a:lnTo>
                  <a:lnTo>
                    <a:pt x="14" y="17"/>
                  </a:lnTo>
                  <a:lnTo>
                    <a:pt x="20" y="14"/>
                  </a:lnTo>
                  <a:lnTo>
                    <a:pt x="27" y="11"/>
                  </a:lnTo>
                  <a:lnTo>
                    <a:pt x="34" y="9"/>
                  </a:lnTo>
                  <a:lnTo>
                    <a:pt x="43" y="9"/>
                  </a:lnTo>
                  <a:lnTo>
                    <a:pt x="53" y="8"/>
                  </a:lnTo>
                  <a:lnTo>
                    <a:pt x="62" y="10"/>
                  </a:lnTo>
                  <a:lnTo>
                    <a:pt x="67" y="5"/>
                  </a:lnTo>
                  <a:lnTo>
                    <a:pt x="62" y="10"/>
                  </a:lnTo>
                  <a:lnTo>
                    <a:pt x="66" y="10"/>
                  </a:lnTo>
                  <a:lnTo>
                    <a:pt x="67" y="8"/>
                  </a:lnTo>
                  <a:lnTo>
                    <a:pt x="67" y="5"/>
                  </a:lnTo>
                  <a:lnTo>
                    <a:pt x="65" y="3"/>
                  </a:lnTo>
                  <a:lnTo>
                    <a:pt x="60" y="9"/>
                  </a:lnTo>
                  <a:close/>
                </a:path>
              </a:pathLst>
            </a:custGeom>
            <a:solidFill>
              <a:srgbClr val="000000"/>
            </a:solidFill>
            <a:ln w="9525">
              <a:noFill/>
              <a:round/>
              <a:headEnd/>
              <a:tailEnd/>
            </a:ln>
          </p:spPr>
          <p:txBody>
            <a:bodyPr/>
            <a:lstStyle/>
            <a:p>
              <a:endParaRPr lang="en-US">
                <a:latin typeface="Arial" charset="0"/>
              </a:endParaRPr>
            </a:p>
          </p:txBody>
        </p:sp>
        <p:sp>
          <p:nvSpPr>
            <p:cNvPr id="8383" name="Freeform 236"/>
            <p:cNvSpPr>
              <a:spLocks/>
            </p:cNvSpPr>
            <p:nvPr/>
          </p:nvSpPr>
          <p:spPr bwMode="auto">
            <a:xfrm>
              <a:off x="3582" y="1978"/>
              <a:ext cx="9" cy="13"/>
            </a:xfrm>
            <a:custGeom>
              <a:avLst/>
              <a:gdLst>
                <a:gd name="T0" fmla="*/ 1 w 18"/>
                <a:gd name="T1" fmla="*/ 0 h 24"/>
                <a:gd name="T2" fmla="*/ 1 w 18"/>
                <a:gd name="T3" fmla="*/ 0 h 24"/>
                <a:gd name="T4" fmla="*/ 1 w 18"/>
                <a:gd name="T5" fmla="*/ 0 h 24"/>
                <a:gd name="T6" fmla="*/ 0 w 18"/>
                <a:gd name="T7" fmla="*/ 1 h 24"/>
                <a:gd name="T8" fmla="*/ 1 w 18"/>
                <a:gd name="T9" fmla="*/ 2 h 24"/>
                <a:gd name="T10" fmla="*/ 1 w 18"/>
                <a:gd name="T11" fmla="*/ 2 h 24"/>
                <a:gd name="T12" fmla="*/ 1 w 18"/>
                <a:gd name="T13" fmla="*/ 2 h 24"/>
                <a:gd name="T14" fmla="*/ 1 w 18"/>
                <a:gd name="T15" fmla="*/ 1 h 24"/>
                <a:gd name="T16" fmla="*/ 1 w 18"/>
                <a:gd name="T17" fmla="*/ 1 h 24"/>
                <a:gd name="T18" fmla="*/ 1 w 18"/>
                <a:gd name="T19" fmla="*/ 1 h 24"/>
                <a:gd name="T20" fmla="*/ 1 w 18"/>
                <a:gd name="T21" fmla="*/ 1 h 24"/>
                <a:gd name="T22" fmla="*/ 1 w 18"/>
                <a:gd name="T23" fmla="*/ 1 h 24"/>
                <a:gd name="T24" fmla="*/ 1 w 18"/>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4"/>
                <a:gd name="T41" fmla="*/ 18 w 1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4">
                  <a:moveTo>
                    <a:pt x="18" y="0"/>
                  </a:moveTo>
                  <a:lnTo>
                    <a:pt x="18" y="0"/>
                  </a:lnTo>
                  <a:lnTo>
                    <a:pt x="6" y="0"/>
                  </a:lnTo>
                  <a:lnTo>
                    <a:pt x="0" y="7"/>
                  </a:lnTo>
                  <a:lnTo>
                    <a:pt x="1" y="16"/>
                  </a:lnTo>
                  <a:lnTo>
                    <a:pt x="4" y="24"/>
                  </a:lnTo>
                  <a:lnTo>
                    <a:pt x="11" y="20"/>
                  </a:lnTo>
                  <a:lnTo>
                    <a:pt x="8" y="14"/>
                  </a:lnTo>
                  <a:lnTo>
                    <a:pt x="6" y="9"/>
                  </a:lnTo>
                  <a:lnTo>
                    <a:pt x="9" y="7"/>
                  </a:lnTo>
                  <a:lnTo>
                    <a:pt x="18" y="7"/>
                  </a:lnTo>
                  <a:lnTo>
                    <a:pt x="18" y="0"/>
                  </a:lnTo>
                  <a:close/>
                </a:path>
              </a:pathLst>
            </a:custGeom>
            <a:solidFill>
              <a:srgbClr val="000000"/>
            </a:solidFill>
            <a:ln w="9525">
              <a:noFill/>
              <a:round/>
              <a:headEnd/>
              <a:tailEnd/>
            </a:ln>
          </p:spPr>
          <p:txBody>
            <a:bodyPr/>
            <a:lstStyle/>
            <a:p>
              <a:endParaRPr lang="en-US">
                <a:latin typeface="Arial" charset="0"/>
              </a:endParaRPr>
            </a:p>
          </p:txBody>
        </p:sp>
        <p:sp>
          <p:nvSpPr>
            <p:cNvPr id="8384" name="Freeform 237"/>
            <p:cNvSpPr>
              <a:spLocks/>
            </p:cNvSpPr>
            <p:nvPr/>
          </p:nvSpPr>
          <p:spPr bwMode="auto">
            <a:xfrm>
              <a:off x="3591" y="1978"/>
              <a:ext cx="29" cy="20"/>
            </a:xfrm>
            <a:custGeom>
              <a:avLst/>
              <a:gdLst>
                <a:gd name="T0" fmla="*/ 4 w 58"/>
                <a:gd name="T1" fmla="*/ 3 h 39"/>
                <a:gd name="T2" fmla="*/ 4 w 58"/>
                <a:gd name="T3" fmla="*/ 2 h 39"/>
                <a:gd name="T4" fmla="*/ 4 w 58"/>
                <a:gd name="T5" fmla="*/ 2 h 39"/>
                <a:gd name="T6" fmla="*/ 4 w 58"/>
                <a:gd name="T7" fmla="*/ 2 h 39"/>
                <a:gd name="T8" fmla="*/ 3 w 58"/>
                <a:gd name="T9" fmla="*/ 2 h 39"/>
                <a:gd name="T10" fmla="*/ 3 w 58"/>
                <a:gd name="T11" fmla="*/ 1 h 39"/>
                <a:gd name="T12" fmla="*/ 2 w 58"/>
                <a:gd name="T13" fmla="*/ 1 h 39"/>
                <a:gd name="T14" fmla="*/ 2 w 58"/>
                <a:gd name="T15" fmla="*/ 1 h 39"/>
                <a:gd name="T16" fmla="*/ 1 w 58"/>
                <a:gd name="T17" fmla="*/ 1 h 39"/>
                <a:gd name="T18" fmla="*/ 0 w 58"/>
                <a:gd name="T19" fmla="*/ 0 h 39"/>
                <a:gd name="T20" fmla="*/ 0 w 58"/>
                <a:gd name="T21" fmla="*/ 1 h 39"/>
                <a:gd name="T22" fmla="*/ 1 w 58"/>
                <a:gd name="T23" fmla="*/ 1 h 39"/>
                <a:gd name="T24" fmla="*/ 1 w 58"/>
                <a:gd name="T25" fmla="*/ 1 h 39"/>
                <a:gd name="T26" fmla="*/ 2 w 58"/>
                <a:gd name="T27" fmla="*/ 2 h 39"/>
                <a:gd name="T28" fmla="*/ 2 w 58"/>
                <a:gd name="T29" fmla="*/ 2 h 39"/>
                <a:gd name="T30" fmla="*/ 3 w 58"/>
                <a:gd name="T31" fmla="*/ 2 h 39"/>
                <a:gd name="T32" fmla="*/ 3 w 58"/>
                <a:gd name="T33" fmla="*/ 3 h 39"/>
                <a:gd name="T34" fmla="*/ 4 w 58"/>
                <a:gd name="T35" fmla="*/ 3 h 39"/>
                <a:gd name="T36" fmla="*/ 4 w 58"/>
                <a:gd name="T37" fmla="*/ 3 h 39"/>
                <a:gd name="T38" fmla="*/ 4 w 58"/>
                <a:gd name="T39" fmla="*/ 3 h 39"/>
                <a:gd name="T40" fmla="*/ 4 w 58"/>
                <a:gd name="T41" fmla="*/ 3 h 39"/>
                <a:gd name="T42" fmla="*/ 4 w 58"/>
                <a:gd name="T43" fmla="*/ 3 h 39"/>
                <a:gd name="T44" fmla="*/ 4 w 58"/>
                <a:gd name="T45" fmla="*/ 3 h 39"/>
                <a:gd name="T46" fmla="*/ 4 w 58"/>
                <a:gd name="T47" fmla="*/ 3 h 39"/>
                <a:gd name="T48" fmla="*/ 4 w 58"/>
                <a:gd name="T49" fmla="*/ 2 h 39"/>
                <a:gd name="T50" fmla="*/ 4 w 58"/>
                <a:gd name="T51" fmla="*/ 3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39"/>
                <a:gd name="T80" fmla="*/ 58 w 5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39">
                  <a:moveTo>
                    <a:pt x="51" y="37"/>
                  </a:moveTo>
                  <a:lnTo>
                    <a:pt x="55" y="32"/>
                  </a:lnTo>
                  <a:lnTo>
                    <a:pt x="54" y="30"/>
                  </a:lnTo>
                  <a:lnTo>
                    <a:pt x="50" y="26"/>
                  </a:lnTo>
                  <a:lnTo>
                    <a:pt x="43" y="22"/>
                  </a:lnTo>
                  <a:lnTo>
                    <a:pt x="36" y="16"/>
                  </a:lnTo>
                  <a:lnTo>
                    <a:pt x="28" y="12"/>
                  </a:lnTo>
                  <a:lnTo>
                    <a:pt x="17" y="6"/>
                  </a:lnTo>
                  <a:lnTo>
                    <a:pt x="9" y="2"/>
                  </a:lnTo>
                  <a:lnTo>
                    <a:pt x="0" y="0"/>
                  </a:lnTo>
                  <a:lnTo>
                    <a:pt x="0" y="7"/>
                  </a:lnTo>
                  <a:lnTo>
                    <a:pt x="7" y="9"/>
                  </a:lnTo>
                  <a:lnTo>
                    <a:pt x="15" y="13"/>
                  </a:lnTo>
                  <a:lnTo>
                    <a:pt x="23" y="18"/>
                  </a:lnTo>
                  <a:lnTo>
                    <a:pt x="31" y="23"/>
                  </a:lnTo>
                  <a:lnTo>
                    <a:pt x="38" y="29"/>
                  </a:lnTo>
                  <a:lnTo>
                    <a:pt x="45" y="33"/>
                  </a:lnTo>
                  <a:lnTo>
                    <a:pt x="50" y="37"/>
                  </a:lnTo>
                  <a:lnTo>
                    <a:pt x="53" y="39"/>
                  </a:lnTo>
                  <a:lnTo>
                    <a:pt x="58" y="35"/>
                  </a:lnTo>
                  <a:lnTo>
                    <a:pt x="53" y="39"/>
                  </a:lnTo>
                  <a:lnTo>
                    <a:pt x="56" y="39"/>
                  </a:lnTo>
                  <a:lnTo>
                    <a:pt x="58" y="37"/>
                  </a:lnTo>
                  <a:lnTo>
                    <a:pt x="58" y="33"/>
                  </a:lnTo>
                  <a:lnTo>
                    <a:pt x="55" y="32"/>
                  </a:lnTo>
                  <a:lnTo>
                    <a:pt x="51" y="37"/>
                  </a:lnTo>
                  <a:close/>
                </a:path>
              </a:pathLst>
            </a:custGeom>
            <a:solidFill>
              <a:srgbClr val="000000"/>
            </a:solidFill>
            <a:ln w="9525">
              <a:noFill/>
              <a:round/>
              <a:headEnd/>
              <a:tailEnd/>
            </a:ln>
          </p:spPr>
          <p:txBody>
            <a:bodyPr/>
            <a:lstStyle/>
            <a:p>
              <a:endParaRPr lang="en-US">
                <a:latin typeface="Arial" charset="0"/>
              </a:endParaRPr>
            </a:p>
          </p:txBody>
        </p:sp>
        <p:sp>
          <p:nvSpPr>
            <p:cNvPr id="8385" name="Freeform 238"/>
            <p:cNvSpPr>
              <a:spLocks/>
            </p:cNvSpPr>
            <p:nvPr/>
          </p:nvSpPr>
          <p:spPr bwMode="auto">
            <a:xfrm>
              <a:off x="3611" y="1979"/>
              <a:ext cx="9" cy="18"/>
            </a:xfrm>
            <a:custGeom>
              <a:avLst/>
              <a:gdLst>
                <a:gd name="T0" fmla="*/ 0 w 19"/>
                <a:gd name="T1" fmla="*/ 0 h 36"/>
                <a:gd name="T2" fmla="*/ 0 w 19"/>
                <a:gd name="T3" fmla="*/ 1 h 36"/>
                <a:gd name="T4" fmla="*/ 0 w 19"/>
                <a:gd name="T5" fmla="*/ 1 h 36"/>
                <a:gd name="T6" fmla="*/ 0 w 19"/>
                <a:gd name="T7" fmla="*/ 1 h 36"/>
                <a:gd name="T8" fmla="*/ 0 w 19"/>
                <a:gd name="T9" fmla="*/ 1 h 36"/>
                <a:gd name="T10" fmla="*/ 0 w 19"/>
                <a:gd name="T11" fmla="*/ 2 h 36"/>
                <a:gd name="T12" fmla="*/ 1 w 19"/>
                <a:gd name="T13" fmla="*/ 2 h 36"/>
                <a:gd name="T14" fmla="*/ 0 w 19"/>
                <a:gd name="T15" fmla="*/ 1 h 36"/>
                <a:gd name="T16" fmla="*/ 0 w 19"/>
                <a:gd name="T17" fmla="*/ 1 h 36"/>
                <a:gd name="T18" fmla="*/ 0 w 19"/>
                <a:gd name="T19" fmla="*/ 1 h 36"/>
                <a:gd name="T20" fmla="*/ 0 w 19"/>
                <a:gd name="T21" fmla="*/ 1 h 36"/>
                <a:gd name="T22" fmla="*/ 0 w 19"/>
                <a:gd name="T23" fmla="*/ 1 h 36"/>
                <a:gd name="T24" fmla="*/ 0 w 19"/>
                <a:gd name="T25" fmla="*/ 1 h 36"/>
                <a:gd name="T26" fmla="*/ 0 w 19"/>
                <a:gd name="T27" fmla="*/ 0 h 36"/>
                <a:gd name="T28" fmla="*/ 0 w 19"/>
                <a:gd name="T29" fmla="*/ 1 h 36"/>
                <a:gd name="T30" fmla="*/ 0 w 19"/>
                <a:gd name="T31" fmla="*/ 1 h 36"/>
                <a:gd name="T32" fmla="*/ 0 w 19"/>
                <a:gd name="T33" fmla="*/ 1 h 36"/>
                <a:gd name="T34" fmla="*/ 0 w 19"/>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36"/>
                <a:gd name="T56" fmla="*/ 19 w 19"/>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36">
                  <a:moveTo>
                    <a:pt x="4" y="0"/>
                  </a:moveTo>
                  <a:lnTo>
                    <a:pt x="0" y="6"/>
                  </a:lnTo>
                  <a:lnTo>
                    <a:pt x="1" y="8"/>
                  </a:lnTo>
                  <a:lnTo>
                    <a:pt x="4" y="14"/>
                  </a:lnTo>
                  <a:lnTo>
                    <a:pt x="7" y="23"/>
                  </a:lnTo>
                  <a:lnTo>
                    <a:pt x="12" y="36"/>
                  </a:lnTo>
                  <a:lnTo>
                    <a:pt x="19" y="34"/>
                  </a:lnTo>
                  <a:lnTo>
                    <a:pt x="14" y="21"/>
                  </a:lnTo>
                  <a:lnTo>
                    <a:pt x="11" y="12"/>
                  </a:lnTo>
                  <a:lnTo>
                    <a:pt x="8" y="6"/>
                  </a:lnTo>
                  <a:lnTo>
                    <a:pt x="5" y="1"/>
                  </a:lnTo>
                  <a:lnTo>
                    <a:pt x="1" y="7"/>
                  </a:lnTo>
                  <a:lnTo>
                    <a:pt x="5" y="1"/>
                  </a:lnTo>
                  <a:lnTo>
                    <a:pt x="2" y="0"/>
                  </a:lnTo>
                  <a:lnTo>
                    <a:pt x="1" y="1"/>
                  </a:lnTo>
                  <a:lnTo>
                    <a:pt x="0" y="4"/>
                  </a:lnTo>
                  <a:lnTo>
                    <a:pt x="0" y="6"/>
                  </a:lnTo>
                  <a:lnTo>
                    <a:pt x="4" y="0"/>
                  </a:lnTo>
                  <a:close/>
                </a:path>
              </a:pathLst>
            </a:custGeom>
            <a:solidFill>
              <a:srgbClr val="000000"/>
            </a:solidFill>
            <a:ln w="9525">
              <a:noFill/>
              <a:round/>
              <a:headEnd/>
              <a:tailEnd/>
            </a:ln>
          </p:spPr>
          <p:txBody>
            <a:bodyPr/>
            <a:lstStyle/>
            <a:p>
              <a:endParaRPr lang="en-US">
                <a:latin typeface="Arial" charset="0"/>
              </a:endParaRPr>
            </a:p>
          </p:txBody>
        </p:sp>
        <p:sp>
          <p:nvSpPr>
            <p:cNvPr id="8386" name="Freeform 239"/>
            <p:cNvSpPr>
              <a:spLocks/>
            </p:cNvSpPr>
            <p:nvPr/>
          </p:nvSpPr>
          <p:spPr bwMode="auto">
            <a:xfrm>
              <a:off x="3611" y="1979"/>
              <a:ext cx="17" cy="19"/>
            </a:xfrm>
            <a:custGeom>
              <a:avLst/>
              <a:gdLst>
                <a:gd name="T0" fmla="*/ 1 w 35"/>
                <a:gd name="T1" fmla="*/ 2 h 38"/>
                <a:gd name="T2" fmla="*/ 2 w 35"/>
                <a:gd name="T3" fmla="*/ 1 h 38"/>
                <a:gd name="T4" fmla="*/ 1 w 35"/>
                <a:gd name="T5" fmla="*/ 1 h 38"/>
                <a:gd name="T6" fmla="*/ 1 w 35"/>
                <a:gd name="T7" fmla="*/ 1 h 38"/>
                <a:gd name="T8" fmla="*/ 0 w 35"/>
                <a:gd name="T9" fmla="*/ 1 h 38"/>
                <a:gd name="T10" fmla="*/ 0 w 35"/>
                <a:gd name="T11" fmla="*/ 0 h 38"/>
                <a:gd name="T12" fmla="*/ 0 w 35"/>
                <a:gd name="T13" fmla="*/ 1 h 38"/>
                <a:gd name="T14" fmla="*/ 0 w 35"/>
                <a:gd name="T15" fmla="*/ 1 h 38"/>
                <a:gd name="T16" fmla="*/ 1 w 35"/>
                <a:gd name="T17" fmla="*/ 1 h 38"/>
                <a:gd name="T18" fmla="*/ 1 w 35"/>
                <a:gd name="T19" fmla="*/ 1 h 38"/>
                <a:gd name="T20" fmla="*/ 1 w 35"/>
                <a:gd name="T21" fmla="*/ 2 h 38"/>
                <a:gd name="T22" fmla="*/ 2 w 35"/>
                <a:gd name="T23" fmla="*/ 2 h 38"/>
                <a:gd name="T24" fmla="*/ 1 w 35"/>
                <a:gd name="T25" fmla="*/ 2 h 38"/>
                <a:gd name="T26" fmla="*/ 1 w 35"/>
                <a:gd name="T27" fmla="*/ 2 h 38"/>
                <a:gd name="T28" fmla="*/ 2 w 35"/>
                <a:gd name="T29" fmla="*/ 2 h 38"/>
                <a:gd name="T30" fmla="*/ 2 w 35"/>
                <a:gd name="T31" fmla="*/ 2 h 38"/>
                <a:gd name="T32" fmla="*/ 2 w 35"/>
                <a:gd name="T33" fmla="*/ 1 h 38"/>
                <a:gd name="T34" fmla="*/ 1 w 35"/>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8"/>
                <a:gd name="T56" fmla="*/ 35 w 35"/>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8">
                  <a:moveTo>
                    <a:pt x="28" y="34"/>
                  </a:moveTo>
                  <a:lnTo>
                    <a:pt x="35" y="31"/>
                  </a:lnTo>
                  <a:lnTo>
                    <a:pt x="30" y="24"/>
                  </a:lnTo>
                  <a:lnTo>
                    <a:pt x="21" y="15"/>
                  </a:lnTo>
                  <a:lnTo>
                    <a:pt x="12" y="5"/>
                  </a:lnTo>
                  <a:lnTo>
                    <a:pt x="3" y="0"/>
                  </a:lnTo>
                  <a:lnTo>
                    <a:pt x="0" y="7"/>
                  </a:lnTo>
                  <a:lnTo>
                    <a:pt x="7" y="12"/>
                  </a:lnTo>
                  <a:lnTo>
                    <a:pt x="16" y="20"/>
                  </a:lnTo>
                  <a:lnTo>
                    <a:pt x="23" y="29"/>
                  </a:lnTo>
                  <a:lnTo>
                    <a:pt x="28" y="36"/>
                  </a:lnTo>
                  <a:lnTo>
                    <a:pt x="35" y="34"/>
                  </a:lnTo>
                  <a:lnTo>
                    <a:pt x="28" y="36"/>
                  </a:lnTo>
                  <a:lnTo>
                    <a:pt x="30" y="38"/>
                  </a:lnTo>
                  <a:lnTo>
                    <a:pt x="34" y="37"/>
                  </a:lnTo>
                  <a:lnTo>
                    <a:pt x="35" y="35"/>
                  </a:lnTo>
                  <a:lnTo>
                    <a:pt x="35" y="31"/>
                  </a:lnTo>
                  <a:lnTo>
                    <a:pt x="28" y="34"/>
                  </a:lnTo>
                  <a:close/>
                </a:path>
              </a:pathLst>
            </a:custGeom>
            <a:solidFill>
              <a:srgbClr val="000000"/>
            </a:solidFill>
            <a:ln w="9525">
              <a:noFill/>
              <a:round/>
              <a:headEnd/>
              <a:tailEnd/>
            </a:ln>
          </p:spPr>
          <p:txBody>
            <a:bodyPr/>
            <a:lstStyle/>
            <a:p>
              <a:endParaRPr lang="en-US">
                <a:latin typeface="Arial" charset="0"/>
              </a:endParaRPr>
            </a:p>
          </p:txBody>
        </p:sp>
        <p:sp>
          <p:nvSpPr>
            <p:cNvPr id="8387" name="Freeform 240"/>
            <p:cNvSpPr>
              <a:spLocks/>
            </p:cNvSpPr>
            <p:nvPr/>
          </p:nvSpPr>
          <p:spPr bwMode="auto">
            <a:xfrm>
              <a:off x="3625" y="1980"/>
              <a:ext cx="8" cy="16"/>
            </a:xfrm>
            <a:custGeom>
              <a:avLst/>
              <a:gdLst>
                <a:gd name="T0" fmla="*/ 1 w 16"/>
                <a:gd name="T1" fmla="*/ 1 h 32"/>
                <a:gd name="T2" fmla="*/ 1 w 16"/>
                <a:gd name="T3" fmla="*/ 1 h 32"/>
                <a:gd name="T4" fmla="*/ 1 w 16"/>
                <a:gd name="T5" fmla="*/ 1 h 32"/>
                <a:gd name="T6" fmla="*/ 1 w 16"/>
                <a:gd name="T7" fmla="*/ 1 h 32"/>
                <a:gd name="T8" fmla="*/ 1 w 16"/>
                <a:gd name="T9" fmla="*/ 1 h 32"/>
                <a:gd name="T10" fmla="*/ 0 w 16"/>
                <a:gd name="T11" fmla="*/ 2 h 32"/>
                <a:gd name="T12" fmla="*/ 1 w 16"/>
                <a:gd name="T13" fmla="*/ 2 h 32"/>
                <a:gd name="T14" fmla="*/ 1 w 16"/>
                <a:gd name="T15" fmla="*/ 1 h 32"/>
                <a:gd name="T16" fmla="*/ 1 w 16"/>
                <a:gd name="T17" fmla="*/ 1 h 32"/>
                <a:gd name="T18" fmla="*/ 1 w 16"/>
                <a:gd name="T19" fmla="*/ 1 h 32"/>
                <a:gd name="T20" fmla="*/ 1 w 16"/>
                <a:gd name="T21" fmla="*/ 1 h 32"/>
                <a:gd name="T22" fmla="*/ 1 w 16"/>
                <a:gd name="T23" fmla="*/ 1 h 32"/>
                <a:gd name="T24" fmla="*/ 1 w 16"/>
                <a:gd name="T25" fmla="*/ 1 h 32"/>
                <a:gd name="T26" fmla="*/ 1 w 16"/>
                <a:gd name="T27" fmla="*/ 1 h 32"/>
                <a:gd name="T28" fmla="*/ 1 w 16"/>
                <a:gd name="T29" fmla="*/ 0 h 32"/>
                <a:gd name="T30" fmla="*/ 1 w 16"/>
                <a:gd name="T31" fmla="*/ 1 h 32"/>
                <a:gd name="T32" fmla="*/ 1 w 16"/>
                <a:gd name="T33" fmla="*/ 1 h 32"/>
                <a:gd name="T34" fmla="*/ 1 w 16"/>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2"/>
                <a:gd name="T56" fmla="*/ 16 w 1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2">
                  <a:moveTo>
                    <a:pt x="13" y="2"/>
                  </a:moveTo>
                  <a:lnTo>
                    <a:pt x="7" y="5"/>
                  </a:lnTo>
                  <a:lnTo>
                    <a:pt x="7" y="9"/>
                  </a:lnTo>
                  <a:lnTo>
                    <a:pt x="5" y="15"/>
                  </a:lnTo>
                  <a:lnTo>
                    <a:pt x="2" y="22"/>
                  </a:lnTo>
                  <a:lnTo>
                    <a:pt x="0" y="32"/>
                  </a:lnTo>
                  <a:lnTo>
                    <a:pt x="7" y="32"/>
                  </a:lnTo>
                  <a:lnTo>
                    <a:pt x="9" y="25"/>
                  </a:lnTo>
                  <a:lnTo>
                    <a:pt x="11" y="18"/>
                  </a:lnTo>
                  <a:lnTo>
                    <a:pt x="14" y="11"/>
                  </a:lnTo>
                  <a:lnTo>
                    <a:pt x="16" y="5"/>
                  </a:lnTo>
                  <a:lnTo>
                    <a:pt x="10" y="9"/>
                  </a:lnTo>
                  <a:lnTo>
                    <a:pt x="16" y="5"/>
                  </a:lnTo>
                  <a:lnTo>
                    <a:pt x="15" y="2"/>
                  </a:lnTo>
                  <a:lnTo>
                    <a:pt x="11" y="0"/>
                  </a:lnTo>
                  <a:lnTo>
                    <a:pt x="8" y="2"/>
                  </a:lnTo>
                  <a:lnTo>
                    <a:pt x="7" y="5"/>
                  </a:lnTo>
                  <a:lnTo>
                    <a:pt x="13" y="2"/>
                  </a:lnTo>
                  <a:close/>
                </a:path>
              </a:pathLst>
            </a:custGeom>
            <a:solidFill>
              <a:srgbClr val="000000"/>
            </a:solidFill>
            <a:ln w="9525">
              <a:noFill/>
              <a:round/>
              <a:headEnd/>
              <a:tailEnd/>
            </a:ln>
          </p:spPr>
          <p:txBody>
            <a:bodyPr/>
            <a:lstStyle/>
            <a:p>
              <a:endParaRPr lang="en-US">
                <a:latin typeface="Arial" charset="0"/>
              </a:endParaRPr>
            </a:p>
          </p:txBody>
        </p:sp>
        <p:sp>
          <p:nvSpPr>
            <p:cNvPr id="8388" name="Freeform 241"/>
            <p:cNvSpPr>
              <a:spLocks/>
            </p:cNvSpPr>
            <p:nvPr/>
          </p:nvSpPr>
          <p:spPr bwMode="auto">
            <a:xfrm>
              <a:off x="3630" y="1981"/>
              <a:ext cx="11" cy="12"/>
            </a:xfrm>
            <a:custGeom>
              <a:avLst/>
              <a:gdLst>
                <a:gd name="T0" fmla="*/ 1 w 22"/>
                <a:gd name="T1" fmla="*/ 2 h 24"/>
                <a:gd name="T2" fmla="*/ 1 w 22"/>
                <a:gd name="T3" fmla="*/ 2 h 24"/>
                <a:gd name="T4" fmla="*/ 1 w 22"/>
                <a:gd name="T5" fmla="*/ 1 h 24"/>
                <a:gd name="T6" fmla="*/ 1 w 22"/>
                <a:gd name="T7" fmla="*/ 1 h 24"/>
                <a:gd name="T8" fmla="*/ 1 w 22"/>
                <a:gd name="T9" fmla="*/ 1 h 24"/>
                <a:gd name="T10" fmla="*/ 1 w 22"/>
                <a:gd name="T11" fmla="*/ 0 h 24"/>
                <a:gd name="T12" fmla="*/ 0 w 22"/>
                <a:gd name="T13" fmla="*/ 1 h 24"/>
                <a:gd name="T14" fmla="*/ 1 w 22"/>
                <a:gd name="T15" fmla="*/ 1 h 24"/>
                <a:gd name="T16" fmla="*/ 1 w 22"/>
                <a:gd name="T17" fmla="*/ 1 h 24"/>
                <a:gd name="T18" fmla="*/ 1 w 22"/>
                <a:gd name="T19" fmla="*/ 2 h 24"/>
                <a:gd name="T20" fmla="*/ 1 w 22"/>
                <a:gd name="T21" fmla="*/ 2 h 24"/>
                <a:gd name="T22" fmla="*/ 1 w 22"/>
                <a:gd name="T23" fmla="*/ 2 h 24"/>
                <a:gd name="T24" fmla="*/ 1 w 22"/>
                <a:gd name="T25" fmla="*/ 2 h 24"/>
                <a:gd name="T26" fmla="*/ 1 w 22"/>
                <a:gd name="T27" fmla="*/ 2 h 24"/>
                <a:gd name="T28" fmla="*/ 1 w 22"/>
                <a:gd name="T29" fmla="*/ 2 h 24"/>
                <a:gd name="T30" fmla="*/ 1 w 22"/>
                <a:gd name="T31" fmla="*/ 2 h 24"/>
                <a:gd name="T32" fmla="*/ 1 w 22"/>
                <a:gd name="T33" fmla="*/ 2 h 24"/>
                <a:gd name="T34" fmla="*/ 1 w 22"/>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5" y="18"/>
                  </a:moveTo>
                  <a:lnTo>
                    <a:pt x="22" y="19"/>
                  </a:lnTo>
                  <a:lnTo>
                    <a:pt x="20" y="13"/>
                  </a:lnTo>
                  <a:lnTo>
                    <a:pt x="14" y="9"/>
                  </a:lnTo>
                  <a:lnTo>
                    <a:pt x="10" y="3"/>
                  </a:lnTo>
                  <a:lnTo>
                    <a:pt x="3" y="0"/>
                  </a:lnTo>
                  <a:lnTo>
                    <a:pt x="0" y="7"/>
                  </a:lnTo>
                  <a:lnTo>
                    <a:pt x="5" y="10"/>
                  </a:lnTo>
                  <a:lnTo>
                    <a:pt x="10" y="13"/>
                  </a:lnTo>
                  <a:lnTo>
                    <a:pt x="13" y="18"/>
                  </a:lnTo>
                  <a:lnTo>
                    <a:pt x="15" y="21"/>
                  </a:lnTo>
                  <a:lnTo>
                    <a:pt x="22" y="23"/>
                  </a:lnTo>
                  <a:lnTo>
                    <a:pt x="15" y="21"/>
                  </a:lnTo>
                  <a:lnTo>
                    <a:pt x="18" y="24"/>
                  </a:lnTo>
                  <a:lnTo>
                    <a:pt x="20" y="24"/>
                  </a:lnTo>
                  <a:lnTo>
                    <a:pt x="22" y="23"/>
                  </a:lnTo>
                  <a:lnTo>
                    <a:pt x="22" y="19"/>
                  </a:lnTo>
                  <a:lnTo>
                    <a:pt x="15" y="18"/>
                  </a:lnTo>
                  <a:close/>
                </a:path>
              </a:pathLst>
            </a:custGeom>
            <a:solidFill>
              <a:srgbClr val="000000"/>
            </a:solidFill>
            <a:ln w="9525">
              <a:noFill/>
              <a:round/>
              <a:headEnd/>
              <a:tailEnd/>
            </a:ln>
          </p:spPr>
          <p:txBody>
            <a:bodyPr/>
            <a:lstStyle/>
            <a:p>
              <a:endParaRPr lang="en-US">
                <a:latin typeface="Arial" charset="0"/>
              </a:endParaRPr>
            </a:p>
          </p:txBody>
        </p:sp>
        <p:sp>
          <p:nvSpPr>
            <p:cNvPr id="8389" name="Freeform 242"/>
            <p:cNvSpPr>
              <a:spLocks/>
            </p:cNvSpPr>
            <p:nvPr/>
          </p:nvSpPr>
          <p:spPr bwMode="auto">
            <a:xfrm>
              <a:off x="3638" y="1978"/>
              <a:ext cx="16" cy="14"/>
            </a:xfrm>
            <a:custGeom>
              <a:avLst/>
              <a:gdLst>
                <a:gd name="T0" fmla="*/ 2 w 33"/>
                <a:gd name="T1" fmla="*/ 0 h 28"/>
                <a:gd name="T2" fmla="*/ 2 w 33"/>
                <a:gd name="T3" fmla="*/ 1 h 28"/>
                <a:gd name="T4" fmla="*/ 1 w 33"/>
                <a:gd name="T5" fmla="*/ 1 h 28"/>
                <a:gd name="T6" fmla="*/ 0 w 33"/>
                <a:gd name="T7" fmla="*/ 1 h 28"/>
                <a:gd name="T8" fmla="*/ 0 w 33"/>
                <a:gd name="T9" fmla="*/ 1 h 28"/>
                <a:gd name="T10" fmla="*/ 0 w 33"/>
                <a:gd name="T11" fmla="*/ 2 h 28"/>
                <a:gd name="T12" fmla="*/ 0 w 33"/>
                <a:gd name="T13" fmla="*/ 2 h 28"/>
                <a:gd name="T14" fmla="*/ 0 w 33"/>
                <a:gd name="T15" fmla="*/ 2 h 28"/>
                <a:gd name="T16" fmla="*/ 1 w 33"/>
                <a:gd name="T17" fmla="*/ 1 h 28"/>
                <a:gd name="T18" fmla="*/ 1 w 33"/>
                <a:gd name="T19" fmla="*/ 1 h 28"/>
                <a:gd name="T20" fmla="*/ 2 w 33"/>
                <a:gd name="T21" fmla="*/ 1 h 28"/>
                <a:gd name="T22" fmla="*/ 2 w 33"/>
                <a:gd name="T23" fmla="*/ 1 h 28"/>
                <a:gd name="T24" fmla="*/ 2 w 33"/>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8"/>
                <a:gd name="T41" fmla="*/ 33 w 33"/>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8">
                  <a:moveTo>
                    <a:pt x="33" y="0"/>
                  </a:moveTo>
                  <a:lnTo>
                    <a:pt x="33" y="1"/>
                  </a:lnTo>
                  <a:lnTo>
                    <a:pt x="23" y="3"/>
                  </a:lnTo>
                  <a:lnTo>
                    <a:pt x="15" y="7"/>
                  </a:lnTo>
                  <a:lnTo>
                    <a:pt x="8" y="15"/>
                  </a:lnTo>
                  <a:lnTo>
                    <a:pt x="0" y="23"/>
                  </a:lnTo>
                  <a:lnTo>
                    <a:pt x="7" y="28"/>
                  </a:lnTo>
                  <a:lnTo>
                    <a:pt x="13" y="20"/>
                  </a:lnTo>
                  <a:lnTo>
                    <a:pt x="20" y="14"/>
                  </a:lnTo>
                  <a:lnTo>
                    <a:pt x="26" y="10"/>
                  </a:lnTo>
                  <a:lnTo>
                    <a:pt x="33" y="8"/>
                  </a:lnTo>
                  <a:lnTo>
                    <a:pt x="33" y="9"/>
                  </a:lnTo>
                  <a:lnTo>
                    <a:pt x="33" y="0"/>
                  </a:lnTo>
                  <a:close/>
                </a:path>
              </a:pathLst>
            </a:custGeom>
            <a:solidFill>
              <a:srgbClr val="000000"/>
            </a:solidFill>
            <a:ln w="9525">
              <a:noFill/>
              <a:round/>
              <a:headEnd/>
              <a:tailEnd/>
            </a:ln>
          </p:spPr>
          <p:txBody>
            <a:bodyPr/>
            <a:lstStyle/>
            <a:p>
              <a:endParaRPr lang="en-US">
                <a:latin typeface="Arial" charset="0"/>
              </a:endParaRPr>
            </a:p>
          </p:txBody>
        </p:sp>
        <p:sp>
          <p:nvSpPr>
            <p:cNvPr id="8390" name="Freeform 243"/>
            <p:cNvSpPr>
              <a:spLocks/>
            </p:cNvSpPr>
            <p:nvPr/>
          </p:nvSpPr>
          <p:spPr bwMode="auto">
            <a:xfrm>
              <a:off x="3654" y="1978"/>
              <a:ext cx="12" cy="10"/>
            </a:xfrm>
            <a:custGeom>
              <a:avLst/>
              <a:gdLst>
                <a:gd name="T0" fmla="*/ 2 w 24"/>
                <a:gd name="T1" fmla="*/ 1 h 18"/>
                <a:gd name="T2" fmla="*/ 2 w 24"/>
                <a:gd name="T3" fmla="*/ 1 h 18"/>
                <a:gd name="T4" fmla="*/ 2 w 24"/>
                <a:gd name="T5" fmla="*/ 1 h 18"/>
                <a:gd name="T6" fmla="*/ 1 w 24"/>
                <a:gd name="T7" fmla="*/ 1 h 18"/>
                <a:gd name="T8" fmla="*/ 1 w 24"/>
                <a:gd name="T9" fmla="*/ 1 h 18"/>
                <a:gd name="T10" fmla="*/ 0 w 24"/>
                <a:gd name="T11" fmla="*/ 0 h 18"/>
                <a:gd name="T12" fmla="*/ 0 w 24"/>
                <a:gd name="T13" fmla="*/ 1 h 18"/>
                <a:gd name="T14" fmla="*/ 1 w 24"/>
                <a:gd name="T15" fmla="*/ 1 h 18"/>
                <a:gd name="T16" fmla="*/ 1 w 24"/>
                <a:gd name="T17" fmla="*/ 1 h 18"/>
                <a:gd name="T18" fmla="*/ 2 w 24"/>
                <a:gd name="T19" fmla="*/ 2 h 18"/>
                <a:gd name="T20" fmla="*/ 2 w 24"/>
                <a:gd name="T21" fmla="*/ 2 h 18"/>
                <a:gd name="T22" fmla="*/ 2 w 24"/>
                <a:gd name="T23" fmla="*/ 2 h 18"/>
                <a:gd name="T24" fmla="*/ 2 w 2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24" y="10"/>
                  </a:moveTo>
                  <a:lnTo>
                    <a:pt x="23" y="9"/>
                  </a:lnTo>
                  <a:lnTo>
                    <a:pt x="20" y="9"/>
                  </a:lnTo>
                  <a:lnTo>
                    <a:pt x="16" y="6"/>
                  </a:lnTo>
                  <a:lnTo>
                    <a:pt x="9" y="2"/>
                  </a:lnTo>
                  <a:lnTo>
                    <a:pt x="0" y="0"/>
                  </a:lnTo>
                  <a:lnTo>
                    <a:pt x="0" y="9"/>
                  </a:lnTo>
                  <a:lnTo>
                    <a:pt x="6" y="9"/>
                  </a:lnTo>
                  <a:lnTo>
                    <a:pt x="11" y="13"/>
                  </a:lnTo>
                  <a:lnTo>
                    <a:pt x="18" y="16"/>
                  </a:lnTo>
                  <a:lnTo>
                    <a:pt x="23" y="18"/>
                  </a:lnTo>
                  <a:lnTo>
                    <a:pt x="21" y="17"/>
                  </a:lnTo>
                  <a:lnTo>
                    <a:pt x="24" y="10"/>
                  </a:lnTo>
                  <a:close/>
                </a:path>
              </a:pathLst>
            </a:custGeom>
            <a:solidFill>
              <a:srgbClr val="000000"/>
            </a:solidFill>
            <a:ln w="9525">
              <a:noFill/>
              <a:round/>
              <a:headEnd/>
              <a:tailEnd/>
            </a:ln>
          </p:spPr>
          <p:txBody>
            <a:bodyPr/>
            <a:lstStyle/>
            <a:p>
              <a:endParaRPr lang="en-US">
                <a:latin typeface="Arial" charset="0"/>
              </a:endParaRPr>
            </a:p>
          </p:txBody>
        </p:sp>
        <p:sp>
          <p:nvSpPr>
            <p:cNvPr id="8391" name="Freeform 244"/>
            <p:cNvSpPr>
              <a:spLocks/>
            </p:cNvSpPr>
            <p:nvPr/>
          </p:nvSpPr>
          <p:spPr bwMode="auto">
            <a:xfrm>
              <a:off x="3665" y="1983"/>
              <a:ext cx="4" cy="5"/>
            </a:xfrm>
            <a:custGeom>
              <a:avLst/>
              <a:gdLst>
                <a:gd name="T0" fmla="*/ 0 w 10"/>
                <a:gd name="T1" fmla="*/ 1 h 9"/>
                <a:gd name="T2" fmla="*/ 0 w 10"/>
                <a:gd name="T3" fmla="*/ 1 h 9"/>
                <a:gd name="T4" fmla="*/ 0 w 10"/>
                <a:gd name="T5" fmla="*/ 1 h 9"/>
                <a:gd name="T6" fmla="*/ 0 w 10"/>
                <a:gd name="T7" fmla="*/ 1 h 9"/>
                <a:gd name="T8" fmla="*/ 0 w 10"/>
                <a:gd name="T9" fmla="*/ 0 h 9"/>
                <a:gd name="T10" fmla="*/ 0 w 10"/>
                <a:gd name="T11" fmla="*/ 1 h 9"/>
                <a:gd name="T12" fmla="*/ 0 w 10"/>
                <a:gd name="T13" fmla="*/ 1 h 9"/>
                <a:gd name="T14" fmla="*/ 0 w 10"/>
                <a:gd name="T15" fmla="*/ 1 h 9"/>
                <a:gd name="T16" fmla="*/ 0 w 10"/>
                <a:gd name="T17" fmla="*/ 1 h 9"/>
                <a:gd name="T18" fmla="*/ 0 w 10"/>
                <a:gd name="T19" fmla="*/ 1 h 9"/>
                <a:gd name="T20" fmla="*/ 0 w 10"/>
                <a:gd name="T21" fmla="*/ 1 h 9"/>
                <a:gd name="T22" fmla="*/ 0 w 10"/>
                <a:gd name="T23" fmla="*/ 1 h 9"/>
                <a:gd name="T24" fmla="*/ 0 w 10"/>
                <a:gd name="T25" fmla="*/ 1 h 9"/>
                <a:gd name="T26" fmla="*/ 0 w 10"/>
                <a:gd name="T27" fmla="*/ 1 h 9"/>
                <a:gd name="T28" fmla="*/ 0 w 10"/>
                <a:gd name="T29" fmla="*/ 0 h 9"/>
                <a:gd name="T30" fmla="*/ 0 w 10"/>
                <a:gd name="T31" fmla="*/ 0 h 9"/>
                <a:gd name="T32" fmla="*/ 0 w 10"/>
                <a:gd name="T33" fmla="*/ 1 h 9"/>
                <a:gd name="T34" fmla="*/ 0 w 10"/>
                <a:gd name="T35" fmla="*/ 1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9"/>
                <a:gd name="T56" fmla="*/ 10 w 10"/>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9">
                  <a:moveTo>
                    <a:pt x="0" y="4"/>
                  </a:moveTo>
                  <a:lnTo>
                    <a:pt x="2" y="3"/>
                  </a:lnTo>
                  <a:lnTo>
                    <a:pt x="3" y="1"/>
                  </a:lnTo>
                  <a:lnTo>
                    <a:pt x="3" y="0"/>
                  </a:lnTo>
                  <a:lnTo>
                    <a:pt x="3" y="1"/>
                  </a:lnTo>
                  <a:lnTo>
                    <a:pt x="0" y="8"/>
                  </a:lnTo>
                  <a:lnTo>
                    <a:pt x="3" y="9"/>
                  </a:lnTo>
                  <a:lnTo>
                    <a:pt x="5" y="8"/>
                  </a:lnTo>
                  <a:lnTo>
                    <a:pt x="7" y="6"/>
                  </a:lnTo>
                  <a:lnTo>
                    <a:pt x="8" y="5"/>
                  </a:lnTo>
                  <a:lnTo>
                    <a:pt x="10" y="4"/>
                  </a:lnTo>
                  <a:lnTo>
                    <a:pt x="8" y="5"/>
                  </a:lnTo>
                  <a:lnTo>
                    <a:pt x="8" y="1"/>
                  </a:lnTo>
                  <a:lnTo>
                    <a:pt x="6" y="0"/>
                  </a:lnTo>
                  <a:lnTo>
                    <a:pt x="4" y="0"/>
                  </a:lnTo>
                  <a:lnTo>
                    <a:pt x="2" y="3"/>
                  </a:lnTo>
                  <a:lnTo>
                    <a:pt x="0" y="4"/>
                  </a:lnTo>
                  <a:close/>
                </a:path>
              </a:pathLst>
            </a:custGeom>
            <a:solidFill>
              <a:srgbClr val="000000"/>
            </a:solidFill>
            <a:ln w="9525">
              <a:noFill/>
              <a:round/>
              <a:headEnd/>
              <a:tailEnd/>
            </a:ln>
          </p:spPr>
          <p:txBody>
            <a:bodyPr/>
            <a:lstStyle/>
            <a:p>
              <a:endParaRPr lang="en-US">
                <a:latin typeface="Arial" charset="0"/>
              </a:endParaRPr>
            </a:p>
          </p:txBody>
        </p:sp>
        <p:sp>
          <p:nvSpPr>
            <p:cNvPr id="8392" name="Freeform 245"/>
            <p:cNvSpPr>
              <a:spLocks/>
            </p:cNvSpPr>
            <p:nvPr/>
          </p:nvSpPr>
          <p:spPr bwMode="auto">
            <a:xfrm>
              <a:off x="3665" y="1963"/>
              <a:ext cx="4" cy="22"/>
            </a:xfrm>
            <a:custGeom>
              <a:avLst/>
              <a:gdLst>
                <a:gd name="T0" fmla="*/ 0 w 10"/>
                <a:gd name="T1" fmla="*/ 1 h 44"/>
                <a:gd name="T2" fmla="*/ 0 w 10"/>
                <a:gd name="T3" fmla="*/ 1 h 44"/>
                <a:gd name="T4" fmla="*/ 0 w 10"/>
                <a:gd name="T5" fmla="*/ 3 h 44"/>
                <a:gd name="T6" fmla="*/ 0 w 10"/>
                <a:gd name="T7" fmla="*/ 3 h 44"/>
                <a:gd name="T8" fmla="*/ 0 w 10"/>
                <a:gd name="T9" fmla="*/ 1 h 44"/>
                <a:gd name="T10" fmla="*/ 0 w 10"/>
                <a:gd name="T11" fmla="*/ 1 h 44"/>
                <a:gd name="T12" fmla="*/ 0 w 10"/>
                <a:gd name="T13" fmla="*/ 1 h 44"/>
                <a:gd name="T14" fmla="*/ 0 w 10"/>
                <a:gd name="T15" fmla="*/ 1 h 44"/>
                <a:gd name="T16" fmla="*/ 0 w 10"/>
                <a:gd name="T17" fmla="*/ 0 h 44"/>
                <a:gd name="T18" fmla="*/ 0 w 10"/>
                <a:gd name="T19" fmla="*/ 1 h 44"/>
                <a:gd name="T20" fmla="*/ 0 w 10"/>
                <a:gd name="T21" fmla="*/ 1 h 44"/>
                <a:gd name="T22" fmla="*/ 0 w 10"/>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4"/>
                <a:gd name="T38" fmla="*/ 10 w 10"/>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4">
                  <a:moveTo>
                    <a:pt x="4" y="8"/>
                  </a:moveTo>
                  <a:lnTo>
                    <a:pt x="0" y="4"/>
                  </a:lnTo>
                  <a:lnTo>
                    <a:pt x="0" y="44"/>
                  </a:lnTo>
                  <a:lnTo>
                    <a:pt x="10" y="44"/>
                  </a:lnTo>
                  <a:lnTo>
                    <a:pt x="10" y="4"/>
                  </a:lnTo>
                  <a:lnTo>
                    <a:pt x="6" y="1"/>
                  </a:lnTo>
                  <a:lnTo>
                    <a:pt x="10" y="4"/>
                  </a:lnTo>
                  <a:lnTo>
                    <a:pt x="8" y="1"/>
                  </a:lnTo>
                  <a:lnTo>
                    <a:pt x="5" y="0"/>
                  </a:lnTo>
                  <a:lnTo>
                    <a:pt x="2" y="1"/>
                  </a:lnTo>
                  <a:lnTo>
                    <a:pt x="0" y="4"/>
                  </a:lnTo>
                  <a:lnTo>
                    <a:pt x="4" y="8"/>
                  </a:lnTo>
                  <a:close/>
                </a:path>
              </a:pathLst>
            </a:custGeom>
            <a:solidFill>
              <a:srgbClr val="000000"/>
            </a:solidFill>
            <a:ln w="9525">
              <a:noFill/>
              <a:round/>
              <a:headEnd/>
              <a:tailEnd/>
            </a:ln>
          </p:spPr>
          <p:txBody>
            <a:bodyPr/>
            <a:lstStyle/>
            <a:p>
              <a:endParaRPr lang="en-US">
                <a:latin typeface="Arial" charset="0"/>
              </a:endParaRPr>
            </a:p>
          </p:txBody>
        </p:sp>
        <p:sp>
          <p:nvSpPr>
            <p:cNvPr id="8393" name="Freeform 246"/>
            <p:cNvSpPr>
              <a:spLocks/>
            </p:cNvSpPr>
            <p:nvPr/>
          </p:nvSpPr>
          <p:spPr bwMode="auto">
            <a:xfrm>
              <a:off x="3653" y="1959"/>
              <a:ext cx="15" cy="8"/>
            </a:xfrm>
            <a:custGeom>
              <a:avLst/>
              <a:gdLst>
                <a:gd name="T0" fmla="*/ 1 w 29"/>
                <a:gd name="T1" fmla="*/ 1 h 16"/>
                <a:gd name="T2" fmla="*/ 1 w 29"/>
                <a:gd name="T3" fmla="*/ 1 h 16"/>
                <a:gd name="T4" fmla="*/ 1 w 29"/>
                <a:gd name="T5" fmla="*/ 1 h 16"/>
                <a:gd name="T6" fmla="*/ 2 w 29"/>
                <a:gd name="T7" fmla="*/ 1 h 16"/>
                <a:gd name="T8" fmla="*/ 2 w 29"/>
                <a:gd name="T9" fmla="*/ 1 h 16"/>
                <a:gd name="T10" fmla="*/ 2 w 29"/>
                <a:gd name="T11" fmla="*/ 1 h 16"/>
                <a:gd name="T12" fmla="*/ 2 w 29"/>
                <a:gd name="T13" fmla="*/ 1 h 16"/>
                <a:gd name="T14" fmla="*/ 2 w 29"/>
                <a:gd name="T15" fmla="*/ 1 h 16"/>
                <a:gd name="T16" fmla="*/ 2 w 29"/>
                <a:gd name="T17" fmla="*/ 1 h 16"/>
                <a:gd name="T18" fmla="*/ 1 w 29"/>
                <a:gd name="T19" fmla="*/ 1 h 16"/>
                <a:gd name="T20" fmla="*/ 1 w 29"/>
                <a:gd name="T21" fmla="*/ 0 h 16"/>
                <a:gd name="T22" fmla="*/ 1 w 29"/>
                <a:gd name="T23" fmla="*/ 1 h 16"/>
                <a:gd name="T24" fmla="*/ 1 w 29"/>
                <a:gd name="T25" fmla="*/ 0 h 16"/>
                <a:gd name="T26" fmla="*/ 1 w 29"/>
                <a:gd name="T27" fmla="*/ 1 h 16"/>
                <a:gd name="T28" fmla="*/ 0 w 29"/>
                <a:gd name="T29" fmla="*/ 1 h 16"/>
                <a:gd name="T30" fmla="*/ 1 w 29"/>
                <a:gd name="T31" fmla="*/ 1 h 16"/>
                <a:gd name="T32" fmla="*/ 1 w 29"/>
                <a:gd name="T33" fmla="*/ 1 h 16"/>
                <a:gd name="T34" fmla="*/ 1 w 29"/>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6"/>
                <a:gd name="T56" fmla="*/ 29 w 2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6">
                  <a:moveTo>
                    <a:pt x="6" y="1"/>
                  </a:moveTo>
                  <a:lnTo>
                    <a:pt x="4" y="7"/>
                  </a:lnTo>
                  <a:lnTo>
                    <a:pt x="10" y="9"/>
                  </a:lnTo>
                  <a:lnTo>
                    <a:pt x="18" y="11"/>
                  </a:lnTo>
                  <a:lnTo>
                    <a:pt x="25" y="15"/>
                  </a:lnTo>
                  <a:lnTo>
                    <a:pt x="27" y="16"/>
                  </a:lnTo>
                  <a:lnTo>
                    <a:pt x="29" y="9"/>
                  </a:lnTo>
                  <a:lnTo>
                    <a:pt x="27" y="8"/>
                  </a:lnTo>
                  <a:lnTo>
                    <a:pt x="20" y="4"/>
                  </a:lnTo>
                  <a:lnTo>
                    <a:pt x="12" y="2"/>
                  </a:lnTo>
                  <a:lnTo>
                    <a:pt x="4" y="0"/>
                  </a:lnTo>
                  <a:lnTo>
                    <a:pt x="2" y="6"/>
                  </a:lnTo>
                  <a:lnTo>
                    <a:pt x="4" y="0"/>
                  </a:lnTo>
                  <a:lnTo>
                    <a:pt x="2" y="1"/>
                  </a:lnTo>
                  <a:lnTo>
                    <a:pt x="0" y="3"/>
                  </a:lnTo>
                  <a:lnTo>
                    <a:pt x="2" y="6"/>
                  </a:lnTo>
                  <a:lnTo>
                    <a:pt x="4" y="7"/>
                  </a:lnTo>
                  <a:lnTo>
                    <a:pt x="6" y="1"/>
                  </a:lnTo>
                  <a:close/>
                </a:path>
              </a:pathLst>
            </a:custGeom>
            <a:solidFill>
              <a:srgbClr val="000000"/>
            </a:solidFill>
            <a:ln w="9525">
              <a:noFill/>
              <a:round/>
              <a:headEnd/>
              <a:tailEnd/>
            </a:ln>
          </p:spPr>
          <p:txBody>
            <a:bodyPr/>
            <a:lstStyle/>
            <a:p>
              <a:endParaRPr lang="en-US">
                <a:latin typeface="Arial" charset="0"/>
              </a:endParaRPr>
            </a:p>
          </p:txBody>
        </p:sp>
        <p:sp>
          <p:nvSpPr>
            <p:cNvPr id="8394" name="Freeform 247"/>
            <p:cNvSpPr>
              <a:spLocks/>
            </p:cNvSpPr>
            <p:nvPr/>
          </p:nvSpPr>
          <p:spPr bwMode="auto">
            <a:xfrm>
              <a:off x="3654" y="1959"/>
              <a:ext cx="7" cy="10"/>
            </a:xfrm>
            <a:custGeom>
              <a:avLst/>
              <a:gdLst>
                <a:gd name="T0" fmla="*/ 1 w 13"/>
                <a:gd name="T1" fmla="*/ 2 h 18"/>
                <a:gd name="T2" fmla="*/ 1 w 13"/>
                <a:gd name="T3" fmla="*/ 1 h 18"/>
                <a:gd name="T4" fmla="*/ 1 w 13"/>
                <a:gd name="T5" fmla="*/ 1 h 18"/>
                <a:gd name="T6" fmla="*/ 1 w 13"/>
                <a:gd name="T7" fmla="*/ 1 h 18"/>
                <a:gd name="T8" fmla="*/ 1 w 13"/>
                <a:gd name="T9" fmla="*/ 1 h 18"/>
                <a:gd name="T10" fmla="*/ 1 w 13"/>
                <a:gd name="T11" fmla="*/ 0 h 18"/>
                <a:gd name="T12" fmla="*/ 0 w 13"/>
                <a:gd name="T13" fmla="*/ 1 h 18"/>
                <a:gd name="T14" fmla="*/ 1 w 13"/>
                <a:gd name="T15" fmla="*/ 1 h 18"/>
                <a:gd name="T16" fmla="*/ 1 w 13"/>
                <a:gd name="T17" fmla="*/ 1 h 18"/>
                <a:gd name="T18" fmla="*/ 1 w 13"/>
                <a:gd name="T19" fmla="*/ 1 h 18"/>
                <a:gd name="T20" fmla="*/ 1 w 13"/>
                <a:gd name="T21" fmla="*/ 2 h 18"/>
                <a:gd name="T22" fmla="*/ 1 w 13"/>
                <a:gd name="T23" fmla="*/ 1 h 18"/>
                <a:gd name="T24" fmla="*/ 1 w 13"/>
                <a:gd name="T25" fmla="*/ 2 h 18"/>
                <a:gd name="T26" fmla="*/ 1 w 13"/>
                <a:gd name="T27" fmla="*/ 2 h 18"/>
                <a:gd name="T28" fmla="*/ 1 w 13"/>
                <a:gd name="T29" fmla="*/ 2 h 18"/>
                <a:gd name="T30" fmla="*/ 1 w 13"/>
                <a:gd name="T31" fmla="*/ 2 h 18"/>
                <a:gd name="T32" fmla="*/ 1 w 13"/>
                <a:gd name="T33" fmla="*/ 1 h 18"/>
                <a:gd name="T34" fmla="*/ 1 w 13"/>
                <a:gd name="T35" fmla="*/ 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8"/>
                <a:gd name="T56" fmla="*/ 13 w 1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8">
                  <a:moveTo>
                    <a:pt x="9" y="18"/>
                  </a:moveTo>
                  <a:lnTo>
                    <a:pt x="13" y="14"/>
                  </a:lnTo>
                  <a:lnTo>
                    <a:pt x="13" y="13"/>
                  </a:lnTo>
                  <a:lnTo>
                    <a:pt x="11" y="8"/>
                  </a:lnTo>
                  <a:lnTo>
                    <a:pt x="9" y="5"/>
                  </a:lnTo>
                  <a:lnTo>
                    <a:pt x="4" y="0"/>
                  </a:lnTo>
                  <a:lnTo>
                    <a:pt x="0" y="5"/>
                  </a:lnTo>
                  <a:lnTo>
                    <a:pt x="2" y="9"/>
                  </a:lnTo>
                  <a:lnTo>
                    <a:pt x="4" y="13"/>
                  </a:lnTo>
                  <a:lnTo>
                    <a:pt x="6" y="15"/>
                  </a:lnTo>
                  <a:lnTo>
                    <a:pt x="6" y="16"/>
                  </a:lnTo>
                  <a:lnTo>
                    <a:pt x="11" y="11"/>
                  </a:lnTo>
                  <a:lnTo>
                    <a:pt x="6" y="16"/>
                  </a:lnTo>
                  <a:lnTo>
                    <a:pt x="9" y="18"/>
                  </a:lnTo>
                  <a:lnTo>
                    <a:pt x="11" y="18"/>
                  </a:lnTo>
                  <a:lnTo>
                    <a:pt x="13" y="17"/>
                  </a:lnTo>
                  <a:lnTo>
                    <a:pt x="13" y="14"/>
                  </a:lnTo>
                  <a:lnTo>
                    <a:pt x="9" y="18"/>
                  </a:lnTo>
                  <a:close/>
                </a:path>
              </a:pathLst>
            </a:custGeom>
            <a:solidFill>
              <a:srgbClr val="000000"/>
            </a:solidFill>
            <a:ln w="9525">
              <a:noFill/>
              <a:round/>
              <a:headEnd/>
              <a:tailEnd/>
            </a:ln>
          </p:spPr>
          <p:txBody>
            <a:bodyPr/>
            <a:lstStyle/>
            <a:p>
              <a:endParaRPr lang="en-US">
                <a:latin typeface="Arial" charset="0"/>
              </a:endParaRPr>
            </a:p>
          </p:txBody>
        </p:sp>
        <p:sp>
          <p:nvSpPr>
            <p:cNvPr id="8395" name="Freeform 248"/>
            <p:cNvSpPr>
              <a:spLocks/>
            </p:cNvSpPr>
            <p:nvPr/>
          </p:nvSpPr>
          <p:spPr bwMode="auto">
            <a:xfrm>
              <a:off x="3640" y="1960"/>
              <a:ext cx="20" cy="9"/>
            </a:xfrm>
            <a:custGeom>
              <a:avLst/>
              <a:gdLst>
                <a:gd name="T0" fmla="*/ 0 w 39"/>
                <a:gd name="T1" fmla="*/ 1 h 17"/>
                <a:gd name="T2" fmla="*/ 0 w 39"/>
                <a:gd name="T3" fmla="*/ 1 h 17"/>
                <a:gd name="T4" fmla="*/ 1 w 39"/>
                <a:gd name="T5" fmla="*/ 1 h 17"/>
                <a:gd name="T6" fmla="*/ 1 w 39"/>
                <a:gd name="T7" fmla="*/ 1 h 17"/>
                <a:gd name="T8" fmla="*/ 1 w 39"/>
                <a:gd name="T9" fmla="*/ 1 h 17"/>
                <a:gd name="T10" fmla="*/ 2 w 39"/>
                <a:gd name="T11" fmla="*/ 1 h 17"/>
                <a:gd name="T12" fmla="*/ 2 w 39"/>
                <a:gd name="T13" fmla="*/ 1 h 17"/>
                <a:gd name="T14" fmla="*/ 2 w 39"/>
                <a:gd name="T15" fmla="*/ 1 h 17"/>
                <a:gd name="T16" fmla="*/ 3 w 39"/>
                <a:gd name="T17" fmla="*/ 2 h 17"/>
                <a:gd name="T18" fmla="*/ 3 w 39"/>
                <a:gd name="T19" fmla="*/ 2 h 17"/>
                <a:gd name="T20" fmla="*/ 3 w 39"/>
                <a:gd name="T21" fmla="*/ 1 h 17"/>
                <a:gd name="T22" fmla="*/ 3 w 39"/>
                <a:gd name="T23" fmla="*/ 1 h 17"/>
                <a:gd name="T24" fmla="*/ 3 w 39"/>
                <a:gd name="T25" fmla="*/ 1 h 17"/>
                <a:gd name="T26" fmla="*/ 2 w 39"/>
                <a:gd name="T27" fmla="*/ 1 h 17"/>
                <a:gd name="T28" fmla="*/ 2 w 39"/>
                <a:gd name="T29" fmla="*/ 1 h 17"/>
                <a:gd name="T30" fmla="*/ 2 w 39"/>
                <a:gd name="T31" fmla="*/ 1 h 17"/>
                <a:gd name="T32" fmla="*/ 1 w 39"/>
                <a:gd name="T33" fmla="*/ 1 h 17"/>
                <a:gd name="T34" fmla="*/ 1 w 39"/>
                <a:gd name="T35" fmla="*/ 0 h 17"/>
                <a:gd name="T36" fmla="*/ 0 w 39"/>
                <a:gd name="T37" fmla="*/ 0 h 17"/>
                <a:gd name="T38" fmla="*/ 0 w 39"/>
                <a:gd name="T39" fmla="*/ 0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0" y="7"/>
                  </a:moveTo>
                  <a:lnTo>
                    <a:pt x="0" y="7"/>
                  </a:lnTo>
                  <a:lnTo>
                    <a:pt x="4" y="7"/>
                  </a:lnTo>
                  <a:lnTo>
                    <a:pt x="10" y="8"/>
                  </a:lnTo>
                  <a:lnTo>
                    <a:pt x="16" y="9"/>
                  </a:lnTo>
                  <a:lnTo>
                    <a:pt x="22" y="12"/>
                  </a:lnTo>
                  <a:lnTo>
                    <a:pt x="28" y="14"/>
                  </a:lnTo>
                  <a:lnTo>
                    <a:pt x="32" y="15"/>
                  </a:lnTo>
                  <a:lnTo>
                    <a:pt x="36" y="17"/>
                  </a:lnTo>
                  <a:lnTo>
                    <a:pt x="37" y="17"/>
                  </a:lnTo>
                  <a:lnTo>
                    <a:pt x="39" y="10"/>
                  </a:lnTo>
                  <a:lnTo>
                    <a:pt x="38" y="10"/>
                  </a:lnTo>
                  <a:lnTo>
                    <a:pt x="34" y="8"/>
                  </a:lnTo>
                  <a:lnTo>
                    <a:pt x="30" y="7"/>
                  </a:lnTo>
                  <a:lnTo>
                    <a:pt x="24" y="5"/>
                  </a:lnTo>
                  <a:lnTo>
                    <a:pt x="18" y="2"/>
                  </a:lnTo>
                  <a:lnTo>
                    <a:pt x="10" y="1"/>
                  </a:lnTo>
                  <a:lnTo>
                    <a:pt x="4" y="0"/>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96" name="Freeform 249"/>
            <p:cNvSpPr>
              <a:spLocks/>
            </p:cNvSpPr>
            <p:nvPr/>
          </p:nvSpPr>
          <p:spPr bwMode="auto">
            <a:xfrm>
              <a:off x="3172" y="2847"/>
              <a:ext cx="30" cy="43"/>
            </a:xfrm>
            <a:custGeom>
              <a:avLst/>
              <a:gdLst>
                <a:gd name="T0" fmla="*/ 2 w 61"/>
                <a:gd name="T1" fmla="*/ 5 h 86"/>
                <a:gd name="T2" fmla="*/ 2 w 61"/>
                <a:gd name="T3" fmla="*/ 5 h 86"/>
                <a:gd name="T4" fmla="*/ 3 w 61"/>
                <a:gd name="T5" fmla="*/ 5 h 86"/>
                <a:gd name="T6" fmla="*/ 3 w 61"/>
                <a:gd name="T7" fmla="*/ 3 h 86"/>
                <a:gd name="T8" fmla="*/ 3 w 61"/>
                <a:gd name="T9" fmla="*/ 3 h 86"/>
                <a:gd name="T10" fmla="*/ 3 w 61"/>
                <a:gd name="T11" fmla="*/ 1 h 86"/>
                <a:gd name="T12" fmla="*/ 3 w 61"/>
                <a:gd name="T13" fmla="*/ 1 h 86"/>
                <a:gd name="T14" fmla="*/ 3 w 61"/>
                <a:gd name="T15" fmla="*/ 1 h 86"/>
                <a:gd name="T16" fmla="*/ 2 w 61"/>
                <a:gd name="T17" fmla="*/ 1 h 86"/>
                <a:gd name="T18" fmla="*/ 2 w 61"/>
                <a:gd name="T19" fmla="*/ 1 h 86"/>
                <a:gd name="T20" fmla="*/ 1 w 61"/>
                <a:gd name="T21" fmla="*/ 1 h 86"/>
                <a:gd name="T22" fmla="*/ 1 w 61"/>
                <a:gd name="T23" fmla="*/ 0 h 86"/>
                <a:gd name="T24" fmla="*/ 1 w 61"/>
                <a:gd name="T25" fmla="*/ 1 h 86"/>
                <a:gd name="T26" fmla="*/ 0 w 61"/>
                <a:gd name="T27" fmla="*/ 1 h 86"/>
                <a:gd name="T28" fmla="*/ 0 w 61"/>
                <a:gd name="T29" fmla="*/ 1 h 86"/>
                <a:gd name="T30" fmla="*/ 0 w 61"/>
                <a:gd name="T31" fmla="*/ 1 h 86"/>
                <a:gd name="T32" fmla="*/ 0 w 61"/>
                <a:gd name="T33" fmla="*/ 1 h 86"/>
                <a:gd name="T34" fmla="*/ 0 w 61"/>
                <a:gd name="T35" fmla="*/ 1 h 86"/>
                <a:gd name="T36" fmla="*/ 0 w 61"/>
                <a:gd name="T37" fmla="*/ 1 h 86"/>
                <a:gd name="T38" fmla="*/ 0 w 61"/>
                <a:gd name="T39" fmla="*/ 1 h 86"/>
                <a:gd name="T40" fmla="*/ 0 w 61"/>
                <a:gd name="T41" fmla="*/ 1 h 86"/>
                <a:gd name="T42" fmla="*/ 0 w 61"/>
                <a:gd name="T43" fmla="*/ 1 h 86"/>
                <a:gd name="T44" fmla="*/ 1 w 61"/>
                <a:gd name="T45" fmla="*/ 1 h 86"/>
                <a:gd name="T46" fmla="*/ 2 w 61"/>
                <a:gd name="T47" fmla="*/ 3 h 86"/>
                <a:gd name="T48" fmla="*/ 2 w 61"/>
                <a:gd name="T49" fmla="*/ 3 h 86"/>
                <a:gd name="T50" fmla="*/ 2 w 61"/>
                <a:gd name="T51" fmla="*/ 3 h 86"/>
                <a:gd name="T52" fmla="*/ 2 w 61"/>
                <a:gd name="T53" fmla="*/ 3 h 86"/>
                <a:gd name="T54" fmla="*/ 2 w 61"/>
                <a:gd name="T55" fmla="*/ 5 h 86"/>
                <a:gd name="T56" fmla="*/ 2 w 61"/>
                <a:gd name="T57" fmla="*/ 5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86"/>
                <a:gd name="T89" fmla="*/ 61 w 61"/>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86">
                  <a:moveTo>
                    <a:pt x="36" y="86"/>
                  </a:moveTo>
                  <a:lnTo>
                    <a:pt x="40" y="75"/>
                  </a:lnTo>
                  <a:lnTo>
                    <a:pt x="48" y="65"/>
                  </a:lnTo>
                  <a:lnTo>
                    <a:pt x="56" y="54"/>
                  </a:lnTo>
                  <a:lnTo>
                    <a:pt x="61" y="43"/>
                  </a:lnTo>
                  <a:lnTo>
                    <a:pt x="61" y="31"/>
                  </a:lnTo>
                  <a:lnTo>
                    <a:pt x="58" y="21"/>
                  </a:lnTo>
                  <a:lnTo>
                    <a:pt x="53" y="13"/>
                  </a:lnTo>
                  <a:lnTo>
                    <a:pt x="44" y="6"/>
                  </a:lnTo>
                  <a:lnTo>
                    <a:pt x="38" y="3"/>
                  </a:lnTo>
                  <a:lnTo>
                    <a:pt x="31" y="1"/>
                  </a:lnTo>
                  <a:lnTo>
                    <a:pt x="25" y="0"/>
                  </a:lnTo>
                  <a:lnTo>
                    <a:pt x="18" y="1"/>
                  </a:lnTo>
                  <a:lnTo>
                    <a:pt x="12" y="3"/>
                  </a:lnTo>
                  <a:lnTo>
                    <a:pt x="8" y="3"/>
                  </a:lnTo>
                  <a:lnTo>
                    <a:pt x="3" y="4"/>
                  </a:lnTo>
                  <a:lnTo>
                    <a:pt x="0" y="5"/>
                  </a:lnTo>
                  <a:lnTo>
                    <a:pt x="0" y="7"/>
                  </a:lnTo>
                  <a:lnTo>
                    <a:pt x="1" y="10"/>
                  </a:lnTo>
                  <a:lnTo>
                    <a:pt x="4" y="12"/>
                  </a:lnTo>
                  <a:lnTo>
                    <a:pt x="8" y="15"/>
                  </a:lnTo>
                  <a:lnTo>
                    <a:pt x="15" y="20"/>
                  </a:lnTo>
                  <a:lnTo>
                    <a:pt x="24" y="26"/>
                  </a:lnTo>
                  <a:lnTo>
                    <a:pt x="32" y="34"/>
                  </a:lnTo>
                  <a:lnTo>
                    <a:pt x="35" y="42"/>
                  </a:lnTo>
                  <a:lnTo>
                    <a:pt x="36" y="51"/>
                  </a:lnTo>
                  <a:lnTo>
                    <a:pt x="36" y="63"/>
                  </a:lnTo>
                  <a:lnTo>
                    <a:pt x="36" y="75"/>
                  </a:lnTo>
                  <a:lnTo>
                    <a:pt x="36" y="86"/>
                  </a:lnTo>
                  <a:close/>
                </a:path>
              </a:pathLst>
            </a:custGeom>
            <a:solidFill>
              <a:srgbClr val="CC998C"/>
            </a:solidFill>
            <a:ln w="9525">
              <a:noFill/>
              <a:round/>
              <a:headEnd/>
              <a:tailEnd/>
            </a:ln>
          </p:spPr>
          <p:txBody>
            <a:bodyPr/>
            <a:lstStyle/>
            <a:p>
              <a:endParaRPr lang="en-US">
                <a:latin typeface="Arial" charset="0"/>
              </a:endParaRPr>
            </a:p>
          </p:txBody>
        </p:sp>
        <p:sp>
          <p:nvSpPr>
            <p:cNvPr id="8397" name="Freeform 250"/>
            <p:cNvSpPr>
              <a:spLocks/>
            </p:cNvSpPr>
            <p:nvPr/>
          </p:nvSpPr>
          <p:spPr bwMode="auto">
            <a:xfrm>
              <a:off x="3031" y="2844"/>
              <a:ext cx="197" cy="190"/>
            </a:xfrm>
            <a:custGeom>
              <a:avLst/>
              <a:gdLst>
                <a:gd name="T0" fmla="*/ 2 w 394"/>
                <a:gd name="T1" fmla="*/ 11 h 382"/>
                <a:gd name="T2" fmla="*/ 2 w 394"/>
                <a:gd name="T3" fmla="*/ 16 h 382"/>
                <a:gd name="T4" fmla="*/ 3 w 394"/>
                <a:gd name="T5" fmla="*/ 23 h 382"/>
                <a:gd name="T6" fmla="*/ 6 w 394"/>
                <a:gd name="T7" fmla="*/ 20 h 382"/>
                <a:gd name="T8" fmla="*/ 10 w 394"/>
                <a:gd name="T9" fmla="*/ 18 h 382"/>
                <a:gd name="T10" fmla="*/ 13 w 394"/>
                <a:gd name="T11" fmla="*/ 16 h 382"/>
                <a:gd name="T12" fmla="*/ 18 w 394"/>
                <a:gd name="T13" fmla="*/ 14 h 382"/>
                <a:gd name="T14" fmla="*/ 23 w 394"/>
                <a:gd name="T15" fmla="*/ 13 h 382"/>
                <a:gd name="T16" fmla="*/ 25 w 394"/>
                <a:gd name="T17" fmla="*/ 12 h 382"/>
                <a:gd name="T18" fmla="*/ 24 w 394"/>
                <a:gd name="T19" fmla="*/ 11 h 382"/>
                <a:gd name="T20" fmla="*/ 23 w 394"/>
                <a:gd name="T21" fmla="*/ 11 h 382"/>
                <a:gd name="T22" fmla="*/ 22 w 394"/>
                <a:gd name="T23" fmla="*/ 10 h 382"/>
                <a:gd name="T24" fmla="*/ 22 w 394"/>
                <a:gd name="T25" fmla="*/ 11 h 382"/>
                <a:gd name="T26" fmla="*/ 22 w 394"/>
                <a:gd name="T27" fmla="*/ 11 h 382"/>
                <a:gd name="T28" fmla="*/ 21 w 394"/>
                <a:gd name="T29" fmla="*/ 10 h 382"/>
                <a:gd name="T30" fmla="*/ 21 w 394"/>
                <a:gd name="T31" fmla="*/ 9 h 382"/>
                <a:gd name="T32" fmla="*/ 20 w 394"/>
                <a:gd name="T33" fmla="*/ 6 h 382"/>
                <a:gd name="T34" fmla="*/ 19 w 394"/>
                <a:gd name="T35" fmla="*/ 4 h 382"/>
                <a:gd name="T36" fmla="*/ 18 w 394"/>
                <a:gd name="T37" fmla="*/ 3 h 382"/>
                <a:gd name="T38" fmla="*/ 17 w 394"/>
                <a:gd name="T39" fmla="*/ 2 h 382"/>
                <a:gd name="T40" fmla="*/ 14 w 394"/>
                <a:gd name="T41" fmla="*/ 2 h 382"/>
                <a:gd name="T42" fmla="*/ 13 w 394"/>
                <a:gd name="T43" fmla="*/ 2 h 382"/>
                <a:gd name="T44" fmla="*/ 14 w 394"/>
                <a:gd name="T45" fmla="*/ 1 h 382"/>
                <a:gd name="T46" fmla="*/ 15 w 394"/>
                <a:gd name="T47" fmla="*/ 1 h 382"/>
                <a:gd name="T48" fmla="*/ 15 w 394"/>
                <a:gd name="T49" fmla="*/ 0 h 382"/>
                <a:gd name="T50" fmla="*/ 14 w 394"/>
                <a:gd name="T51" fmla="*/ 0 h 382"/>
                <a:gd name="T52" fmla="*/ 13 w 394"/>
                <a:gd name="T53" fmla="*/ 1 h 382"/>
                <a:gd name="T54" fmla="*/ 12 w 394"/>
                <a:gd name="T55" fmla="*/ 1 h 382"/>
                <a:gd name="T56" fmla="*/ 11 w 394"/>
                <a:gd name="T57" fmla="*/ 1 h 382"/>
                <a:gd name="T58" fmla="*/ 10 w 394"/>
                <a:gd name="T59" fmla="*/ 0 h 382"/>
                <a:gd name="T60" fmla="*/ 9 w 394"/>
                <a:gd name="T61" fmla="*/ 1 h 382"/>
                <a:gd name="T62" fmla="*/ 7 w 394"/>
                <a:gd name="T63" fmla="*/ 1 h 382"/>
                <a:gd name="T64" fmla="*/ 7 w 394"/>
                <a:gd name="T65" fmla="*/ 2 h 382"/>
                <a:gd name="T66" fmla="*/ 6 w 394"/>
                <a:gd name="T67" fmla="*/ 2 h 382"/>
                <a:gd name="T68" fmla="*/ 5 w 394"/>
                <a:gd name="T69" fmla="*/ 2 h 382"/>
                <a:gd name="T70" fmla="*/ 3 w 394"/>
                <a:gd name="T71" fmla="*/ 2 h 382"/>
                <a:gd name="T72" fmla="*/ 5 w 394"/>
                <a:gd name="T73" fmla="*/ 1 h 382"/>
                <a:gd name="T74" fmla="*/ 3 w 394"/>
                <a:gd name="T75" fmla="*/ 1 h 382"/>
                <a:gd name="T76" fmla="*/ 3 w 394"/>
                <a:gd name="T77" fmla="*/ 2 h 382"/>
                <a:gd name="T78" fmla="*/ 3 w 394"/>
                <a:gd name="T79" fmla="*/ 2 h 382"/>
                <a:gd name="T80" fmla="*/ 3 w 394"/>
                <a:gd name="T81" fmla="*/ 4 h 382"/>
                <a:gd name="T82" fmla="*/ 2 w 394"/>
                <a:gd name="T83" fmla="*/ 5 h 382"/>
                <a:gd name="T84" fmla="*/ 0 w 394"/>
                <a:gd name="T85" fmla="*/ 6 h 382"/>
                <a:gd name="T86" fmla="*/ 1 w 394"/>
                <a:gd name="T87" fmla="*/ 8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4"/>
                <a:gd name="T133" fmla="*/ 0 h 382"/>
                <a:gd name="T134" fmla="*/ 394 w 394"/>
                <a:gd name="T135" fmla="*/ 382 h 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4" h="382">
                  <a:moveTo>
                    <a:pt x="3" y="139"/>
                  </a:moveTo>
                  <a:lnTo>
                    <a:pt x="10" y="161"/>
                  </a:lnTo>
                  <a:lnTo>
                    <a:pt x="17" y="188"/>
                  </a:lnTo>
                  <a:lnTo>
                    <a:pt x="23" y="217"/>
                  </a:lnTo>
                  <a:lnTo>
                    <a:pt x="27" y="243"/>
                  </a:lnTo>
                  <a:lnTo>
                    <a:pt x="28" y="272"/>
                  </a:lnTo>
                  <a:lnTo>
                    <a:pt x="31" y="310"/>
                  </a:lnTo>
                  <a:lnTo>
                    <a:pt x="40" y="348"/>
                  </a:lnTo>
                  <a:lnTo>
                    <a:pt x="53" y="382"/>
                  </a:lnTo>
                  <a:lnTo>
                    <a:pt x="66" y="366"/>
                  </a:lnTo>
                  <a:lnTo>
                    <a:pt x="81" y="351"/>
                  </a:lnTo>
                  <a:lnTo>
                    <a:pt x="96" y="336"/>
                  </a:lnTo>
                  <a:lnTo>
                    <a:pt x="113" y="322"/>
                  </a:lnTo>
                  <a:lnTo>
                    <a:pt x="132" y="309"/>
                  </a:lnTo>
                  <a:lnTo>
                    <a:pt x="150" y="298"/>
                  </a:lnTo>
                  <a:lnTo>
                    <a:pt x="171" y="286"/>
                  </a:lnTo>
                  <a:lnTo>
                    <a:pt x="193" y="275"/>
                  </a:lnTo>
                  <a:lnTo>
                    <a:pt x="215" y="264"/>
                  </a:lnTo>
                  <a:lnTo>
                    <a:pt x="239" y="255"/>
                  </a:lnTo>
                  <a:lnTo>
                    <a:pt x="263" y="245"/>
                  </a:lnTo>
                  <a:lnTo>
                    <a:pt x="287" y="235"/>
                  </a:lnTo>
                  <a:lnTo>
                    <a:pt x="312" y="226"/>
                  </a:lnTo>
                  <a:lnTo>
                    <a:pt x="339" y="218"/>
                  </a:lnTo>
                  <a:lnTo>
                    <a:pt x="365" y="209"/>
                  </a:lnTo>
                  <a:lnTo>
                    <a:pt x="393" y="201"/>
                  </a:lnTo>
                  <a:lnTo>
                    <a:pt x="393" y="197"/>
                  </a:lnTo>
                  <a:lnTo>
                    <a:pt x="393" y="194"/>
                  </a:lnTo>
                  <a:lnTo>
                    <a:pt x="393" y="192"/>
                  </a:lnTo>
                  <a:lnTo>
                    <a:pt x="394" y="188"/>
                  </a:lnTo>
                  <a:lnTo>
                    <a:pt x="384" y="186"/>
                  </a:lnTo>
                  <a:lnTo>
                    <a:pt x="375" y="184"/>
                  </a:lnTo>
                  <a:lnTo>
                    <a:pt x="365" y="181"/>
                  </a:lnTo>
                  <a:lnTo>
                    <a:pt x="357" y="178"/>
                  </a:lnTo>
                  <a:lnTo>
                    <a:pt x="349" y="176"/>
                  </a:lnTo>
                  <a:lnTo>
                    <a:pt x="344" y="172"/>
                  </a:lnTo>
                  <a:lnTo>
                    <a:pt x="339" y="170"/>
                  </a:lnTo>
                  <a:lnTo>
                    <a:pt x="337" y="167"/>
                  </a:lnTo>
                  <a:lnTo>
                    <a:pt x="341" y="174"/>
                  </a:lnTo>
                  <a:lnTo>
                    <a:pt x="346" y="181"/>
                  </a:lnTo>
                  <a:lnTo>
                    <a:pt x="349" y="186"/>
                  </a:lnTo>
                  <a:lnTo>
                    <a:pt x="353" y="190"/>
                  </a:lnTo>
                  <a:lnTo>
                    <a:pt x="344" y="186"/>
                  </a:lnTo>
                  <a:lnTo>
                    <a:pt x="336" y="180"/>
                  </a:lnTo>
                  <a:lnTo>
                    <a:pt x="331" y="174"/>
                  </a:lnTo>
                  <a:lnTo>
                    <a:pt x="327" y="169"/>
                  </a:lnTo>
                  <a:lnTo>
                    <a:pt x="324" y="163"/>
                  </a:lnTo>
                  <a:lnTo>
                    <a:pt x="322" y="156"/>
                  </a:lnTo>
                  <a:lnTo>
                    <a:pt x="321" y="148"/>
                  </a:lnTo>
                  <a:lnTo>
                    <a:pt x="318" y="139"/>
                  </a:lnTo>
                  <a:lnTo>
                    <a:pt x="314" y="123"/>
                  </a:lnTo>
                  <a:lnTo>
                    <a:pt x="309" y="111"/>
                  </a:lnTo>
                  <a:lnTo>
                    <a:pt x="303" y="99"/>
                  </a:lnTo>
                  <a:lnTo>
                    <a:pt x="299" y="87"/>
                  </a:lnTo>
                  <a:lnTo>
                    <a:pt x="295" y="79"/>
                  </a:lnTo>
                  <a:lnTo>
                    <a:pt x="291" y="71"/>
                  </a:lnTo>
                  <a:lnTo>
                    <a:pt x="285" y="61"/>
                  </a:lnTo>
                  <a:lnTo>
                    <a:pt x="278" y="53"/>
                  </a:lnTo>
                  <a:lnTo>
                    <a:pt x="272" y="46"/>
                  </a:lnTo>
                  <a:lnTo>
                    <a:pt x="265" y="41"/>
                  </a:lnTo>
                  <a:lnTo>
                    <a:pt x="260" y="36"/>
                  </a:lnTo>
                  <a:lnTo>
                    <a:pt x="254" y="35"/>
                  </a:lnTo>
                  <a:lnTo>
                    <a:pt x="240" y="36"/>
                  </a:lnTo>
                  <a:lnTo>
                    <a:pt x="231" y="38"/>
                  </a:lnTo>
                  <a:lnTo>
                    <a:pt x="226" y="41"/>
                  </a:lnTo>
                  <a:lnTo>
                    <a:pt x="224" y="42"/>
                  </a:lnTo>
                  <a:lnTo>
                    <a:pt x="223" y="41"/>
                  </a:lnTo>
                  <a:lnTo>
                    <a:pt x="224" y="37"/>
                  </a:lnTo>
                  <a:lnTo>
                    <a:pt x="226" y="33"/>
                  </a:lnTo>
                  <a:lnTo>
                    <a:pt x="230" y="30"/>
                  </a:lnTo>
                  <a:lnTo>
                    <a:pt x="234" y="28"/>
                  </a:lnTo>
                  <a:lnTo>
                    <a:pt x="239" y="27"/>
                  </a:lnTo>
                  <a:lnTo>
                    <a:pt x="243" y="26"/>
                  </a:lnTo>
                  <a:lnTo>
                    <a:pt x="245" y="26"/>
                  </a:lnTo>
                  <a:lnTo>
                    <a:pt x="249" y="19"/>
                  </a:lnTo>
                  <a:lnTo>
                    <a:pt x="247" y="15"/>
                  </a:lnTo>
                  <a:lnTo>
                    <a:pt x="241" y="10"/>
                  </a:lnTo>
                  <a:lnTo>
                    <a:pt x="233" y="3"/>
                  </a:lnTo>
                  <a:lnTo>
                    <a:pt x="226" y="0"/>
                  </a:lnTo>
                  <a:lnTo>
                    <a:pt x="216" y="7"/>
                  </a:lnTo>
                  <a:lnTo>
                    <a:pt x="211" y="19"/>
                  </a:lnTo>
                  <a:lnTo>
                    <a:pt x="208" y="30"/>
                  </a:lnTo>
                  <a:lnTo>
                    <a:pt x="204" y="35"/>
                  </a:lnTo>
                  <a:lnTo>
                    <a:pt x="200" y="34"/>
                  </a:lnTo>
                  <a:lnTo>
                    <a:pt x="193" y="29"/>
                  </a:lnTo>
                  <a:lnTo>
                    <a:pt x="185" y="25"/>
                  </a:lnTo>
                  <a:lnTo>
                    <a:pt x="177" y="19"/>
                  </a:lnTo>
                  <a:lnTo>
                    <a:pt x="172" y="17"/>
                  </a:lnTo>
                  <a:lnTo>
                    <a:pt x="167" y="14"/>
                  </a:lnTo>
                  <a:lnTo>
                    <a:pt x="162" y="14"/>
                  </a:lnTo>
                  <a:lnTo>
                    <a:pt x="156" y="13"/>
                  </a:lnTo>
                  <a:lnTo>
                    <a:pt x="150" y="14"/>
                  </a:lnTo>
                  <a:lnTo>
                    <a:pt x="144" y="14"/>
                  </a:lnTo>
                  <a:lnTo>
                    <a:pt x="140" y="17"/>
                  </a:lnTo>
                  <a:lnTo>
                    <a:pt x="136" y="18"/>
                  </a:lnTo>
                  <a:lnTo>
                    <a:pt x="131" y="23"/>
                  </a:lnTo>
                  <a:lnTo>
                    <a:pt x="127" y="29"/>
                  </a:lnTo>
                  <a:lnTo>
                    <a:pt x="122" y="35"/>
                  </a:lnTo>
                  <a:lnTo>
                    <a:pt x="119" y="37"/>
                  </a:lnTo>
                  <a:lnTo>
                    <a:pt x="113" y="37"/>
                  </a:lnTo>
                  <a:lnTo>
                    <a:pt x="105" y="35"/>
                  </a:lnTo>
                  <a:lnTo>
                    <a:pt x="97" y="34"/>
                  </a:lnTo>
                  <a:lnTo>
                    <a:pt x="90" y="34"/>
                  </a:lnTo>
                  <a:lnTo>
                    <a:pt x="87" y="35"/>
                  </a:lnTo>
                  <a:lnTo>
                    <a:pt x="82" y="36"/>
                  </a:lnTo>
                  <a:lnTo>
                    <a:pt x="76" y="38"/>
                  </a:lnTo>
                  <a:lnTo>
                    <a:pt x="72" y="41"/>
                  </a:lnTo>
                  <a:lnTo>
                    <a:pt x="66" y="43"/>
                  </a:lnTo>
                  <a:lnTo>
                    <a:pt x="61" y="46"/>
                  </a:lnTo>
                  <a:lnTo>
                    <a:pt x="58" y="50"/>
                  </a:lnTo>
                  <a:lnTo>
                    <a:pt x="56" y="53"/>
                  </a:lnTo>
                  <a:lnTo>
                    <a:pt x="71" y="26"/>
                  </a:lnTo>
                  <a:lnTo>
                    <a:pt x="40" y="15"/>
                  </a:lnTo>
                  <a:lnTo>
                    <a:pt x="44" y="21"/>
                  </a:lnTo>
                  <a:lnTo>
                    <a:pt x="46" y="22"/>
                  </a:lnTo>
                  <a:lnTo>
                    <a:pt x="45" y="23"/>
                  </a:lnTo>
                  <a:lnTo>
                    <a:pt x="43" y="28"/>
                  </a:lnTo>
                  <a:lnTo>
                    <a:pt x="40" y="35"/>
                  </a:lnTo>
                  <a:lnTo>
                    <a:pt x="38" y="40"/>
                  </a:lnTo>
                  <a:lnTo>
                    <a:pt x="38" y="42"/>
                  </a:lnTo>
                  <a:lnTo>
                    <a:pt x="38" y="44"/>
                  </a:lnTo>
                  <a:lnTo>
                    <a:pt x="40" y="50"/>
                  </a:lnTo>
                  <a:lnTo>
                    <a:pt x="41" y="57"/>
                  </a:lnTo>
                  <a:lnTo>
                    <a:pt x="40" y="65"/>
                  </a:lnTo>
                  <a:lnTo>
                    <a:pt x="36" y="71"/>
                  </a:lnTo>
                  <a:lnTo>
                    <a:pt x="28" y="75"/>
                  </a:lnTo>
                  <a:lnTo>
                    <a:pt x="18" y="81"/>
                  </a:lnTo>
                  <a:lnTo>
                    <a:pt x="8" y="89"/>
                  </a:lnTo>
                  <a:lnTo>
                    <a:pt x="3" y="99"/>
                  </a:lnTo>
                  <a:lnTo>
                    <a:pt x="0" y="110"/>
                  </a:lnTo>
                  <a:lnTo>
                    <a:pt x="0" y="120"/>
                  </a:lnTo>
                  <a:lnTo>
                    <a:pt x="2" y="131"/>
                  </a:lnTo>
                  <a:lnTo>
                    <a:pt x="3" y="141"/>
                  </a:lnTo>
                  <a:lnTo>
                    <a:pt x="3" y="139"/>
                  </a:lnTo>
                  <a:close/>
                </a:path>
              </a:pathLst>
            </a:custGeom>
            <a:solidFill>
              <a:srgbClr val="CC998C"/>
            </a:solidFill>
            <a:ln w="9525">
              <a:noFill/>
              <a:round/>
              <a:headEnd/>
              <a:tailEnd/>
            </a:ln>
          </p:spPr>
          <p:txBody>
            <a:bodyPr/>
            <a:lstStyle/>
            <a:p>
              <a:endParaRPr lang="en-US">
                <a:latin typeface="Arial" charset="0"/>
              </a:endParaRPr>
            </a:p>
          </p:txBody>
        </p:sp>
        <p:sp>
          <p:nvSpPr>
            <p:cNvPr id="8398" name="Freeform 251"/>
            <p:cNvSpPr>
              <a:spLocks/>
            </p:cNvSpPr>
            <p:nvPr/>
          </p:nvSpPr>
          <p:spPr bwMode="auto">
            <a:xfrm>
              <a:off x="3491" y="2131"/>
              <a:ext cx="27" cy="41"/>
            </a:xfrm>
            <a:custGeom>
              <a:avLst/>
              <a:gdLst>
                <a:gd name="T0" fmla="*/ 1 w 54"/>
                <a:gd name="T1" fmla="*/ 3 h 82"/>
                <a:gd name="T2" fmla="*/ 1 w 54"/>
                <a:gd name="T3" fmla="*/ 1 h 82"/>
                <a:gd name="T4" fmla="*/ 1 w 54"/>
                <a:gd name="T5" fmla="*/ 1 h 82"/>
                <a:gd name="T6" fmla="*/ 0 w 54"/>
                <a:gd name="T7" fmla="*/ 1 h 82"/>
                <a:gd name="T8" fmla="*/ 1 w 54"/>
                <a:gd name="T9" fmla="*/ 1 h 82"/>
                <a:gd name="T10" fmla="*/ 1 w 54"/>
                <a:gd name="T11" fmla="*/ 1 h 82"/>
                <a:gd name="T12" fmla="*/ 1 w 54"/>
                <a:gd name="T13" fmla="*/ 0 h 82"/>
                <a:gd name="T14" fmla="*/ 2 w 54"/>
                <a:gd name="T15" fmla="*/ 0 h 82"/>
                <a:gd name="T16" fmla="*/ 2 w 54"/>
                <a:gd name="T17" fmla="*/ 1 h 82"/>
                <a:gd name="T18" fmla="*/ 2 w 54"/>
                <a:gd name="T19" fmla="*/ 1 h 82"/>
                <a:gd name="T20" fmla="*/ 3 w 54"/>
                <a:gd name="T21" fmla="*/ 1 h 82"/>
                <a:gd name="T22" fmla="*/ 3 w 54"/>
                <a:gd name="T23" fmla="*/ 1 h 82"/>
                <a:gd name="T24" fmla="*/ 3 w 54"/>
                <a:gd name="T25" fmla="*/ 1 h 82"/>
                <a:gd name="T26" fmla="*/ 3 w 54"/>
                <a:gd name="T27" fmla="*/ 3 h 82"/>
                <a:gd name="T28" fmla="*/ 3 w 54"/>
                <a:gd name="T29" fmla="*/ 3 h 82"/>
                <a:gd name="T30" fmla="*/ 3 w 54"/>
                <a:gd name="T31" fmla="*/ 4 h 82"/>
                <a:gd name="T32" fmla="*/ 3 w 54"/>
                <a:gd name="T33" fmla="*/ 5 h 82"/>
                <a:gd name="T34" fmla="*/ 3 w 54"/>
                <a:gd name="T35" fmla="*/ 5 h 82"/>
                <a:gd name="T36" fmla="*/ 3 w 54"/>
                <a:gd name="T37" fmla="*/ 5 h 82"/>
                <a:gd name="T38" fmla="*/ 3 w 54"/>
                <a:gd name="T39" fmla="*/ 5 h 82"/>
                <a:gd name="T40" fmla="*/ 3 w 54"/>
                <a:gd name="T41" fmla="*/ 5 h 82"/>
                <a:gd name="T42" fmla="*/ 3 w 54"/>
                <a:gd name="T43" fmla="*/ 5 h 82"/>
                <a:gd name="T44" fmla="*/ 3 w 54"/>
                <a:gd name="T45" fmla="*/ 5 h 82"/>
                <a:gd name="T46" fmla="*/ 3 w 54"/>
                <a:gd name="T47" fmla="*/ 5 h 82"/>
                <a:gd name="T48" fmla="*/ 3 w 54"/>
                <a:gd name="T49" fmla="*/ 5 h 82"/>
                <a:gd name="T50" fmla="*/ 3 w 54"/>
                <a:gd name="T51" fmla="*/ 3 h 82"/>
                <a:gd name="T52" fmla="*/ 2 w 54"/>
                <a:gd name="T53" fmla="*/ 3 h 82"/>
                <a:gd name="T54" fmla="*/ 2 w 54"/>
                <a:gd name="T55" fmla="*/ 1 h 82"/>
                <a:gd name="T56" fmla="*/ 1 w 54"/>
                <a:gd name="T57" fmla="*/ 3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82"/>
                <a:gd name="T89" fmla="*/ 54 w 54"/>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82">
                  <a:moveTo>
                    <a:pt x="11" y="34"/>
                  </a:moveTo>
                  <a:lnTo>
                    <a:pt x="5" y="27"/>
                  </a:lnTo>
                  <a:lnTo>
                    <a:pt x="1" y="18"/>
                  </a:lnTo>
                  <a:lnTo>
                    <a:pt x="0" y="10"/>
                  </a:lnTo>
                  <a:lnTo>
                    <a:pt x="4" y="4"/>
                  </a:lnTo>
                  <a:lnTo>
                    <a:pt x="9" y="1"/>
                  </a:lnTo>
                  <a:lnTo>
                    <a:pt x="15" y="0"/>
                  </a:lnTo>
                  <a:lnTo>
                    <a:pt x="20" y="0"/>
                  </a:lnTo>
                  <a:lnTo>
                    <a:pt x="25" y="3"/>
                  </a:lnTo>
                  <a:lnTo>
                    <a:pt x="30" y="7"/>
                  </a:lnTo>
                  <a:lnTo>
                    <a:pt x="34" y="14"/>
                  </a:lnTo>
                  <a:lnTo>
                    <a:pt x="38" y="22"/>
                  </a:lnTo>
                  <a:lnTo>
                    <a:pt x="40" y="28"/>
                  </a:lnTo>
                  <a:lnTo>
                    <a:pt x="45" y="39"/>
                  </a:lnTo>
                  <a:lnTo>
                    <a:pt x="50" y="52"/>
                  </a:lnTo>
                  <a:lnTo>
                    <a:pt x="54" y="64"/>
                  </a:lnTo>
                  <a:lnTo>
                    <a:pt x="54" y="71"/>
                  </a:lnTo>
                  <a:lnTo>
                    <a:pt x="51" y="75"/>
                  </a:lnTo>
                  <a:lnTo>
                    <a:pt x="50" y="79"/>
                  </a:lnTo>
                  <a:lnTo>
                    <a:pt x="49" y="81"/>
                  </a:lnTo>
                  <a:lnTo>
                    <a:pt x="48" y="82"/>
                  </a:lnTo>
                  <a:lnTo>
                    <a:pt x="46" y="82"/>
                  </a:lnTo>
                  <a:lnTo>
                    <a:pt x="45" y="79"/>
                  </a:lnTo>
                  <a:lnTo>
                    <a:pt x="45" y="75"/>
                  </a:lnTo>
                  <a:lnTo>
                    <a:pt x="43" y="69"/>
                  </a:lnTo>
                  <a:lnTo>
                    <a:pt x="39" y="58"/>
                  </a:lnTo>
                  <a:lnTo>
                    <a:pt x="31" y="41"/>
                  </a:lnTo>
                  <a:lnTo>
                    <a:pt x="20" y="30"/>
                  </a:lnTo>
                  <a:lnTo>
                    <a:pt x="11" y="34"/>
                  </a:lnTo>
                  <a:close/>
                </a:path>
              </a:pathLst>
            </a:custGeom>
            <a:solidFill>
              <a:srgbClr val="000000"/>
            </a:solidFill>
            <a:ln w="9525">
              <a:noFill/>
              <a:round/>
              <a:headEnd/>
              <a:tailEnd/>
            </a:ln>
          </p:spPr>
          <p:txBody>
            <a:bodyPr/>
            <a:lstStyle/>
            <a:p>
              <a:endParaRPr lang="en-US">
                <a:latin typeface="Arial" charset="0"/>
              </a:endParaRPr>
            </a:p>
          </p:txBody>
        </p:sp>
        <p:sp>
          <p:nvSpPr>
            <p:cNvPr id="8399" name="Freeform 252"/>
            <p:cNvSpPr>
              <a:spLocks/>
            </p:cNvSpPr>
            <p:nvPr/>
          </p:nvSpPr>
          <p:spPr bwMode="auto">
            <a:xfrm>
              <a:off x="3489" y="2131"/>
              <a:ext cx="9" cy="19"/>
            </a:xfrm>
            <a:custGeom>
              <a:avLst/>
              <a:gdLst>
                <a:gd name="T0" fmla="*/ 1 w 17"/>
                <a:gd name="T1" fmla="*/ 0 h 37"/>
                <a:gd name="T2" fmla="*/ 1 w 17"/>
                <a:gd name="T3" fmla="*/ 0 h 37"/>
                <a:gd name="T4" fmla="*/ 0 w 17"/>
                <a:gd name="T5" fmla="*/ 1 h 37"/>
                <a:gd name="T6" fmla="*/ 1 w 17"/>
                <a:gd name="T7" fmla="*/ 2 h 37"/>
                <a:gd name="T8" fmla="*/ 1 w 17"/>
                <a:gd name="T9" fmla="*/ 2 h 37"/>
                <a:gd name="T10" fmla="*/ 1 w 17"/>
                <a:gd name="T11" fmla="*/ 3 h 37"/>
                <a:gd name="T12" fmla="*/ 2 w 17"/>
                <a:gd name="T13" fmla="*/ 2 h 37"/>
                <a:gd name="T14" fmla="*/ 1 w 17"/>
                <a:gd name="T15" fmla="*/ 2 h 37"/>
                <a:gd name="T16" fmla="*/ 1 w 17"/>
                <a:gd name="T17" fmla="*/ 1 h 37"/>
                <a:gd name="T18" fmla="*/ 1 w 17"/>
                <a:gd name="T19" fmla="*/ 1 h 37"/>
                <a:gd name="T20" fmla="*/ 1 w 17"/>
                <a:gd name="T21" fmla="*/ 1 h 37"/>
                <a:gd name="T22" fmla="*/ 1 w 17"/>
                <a:gd name="T23" fmla="*/ 1 h 37"/>
                <a:gd name="T24" fmla="*/ 1 w 17"/>
                <a:gd name="T25" fmla="*/ 1 h 37"/>
                <a:gd name="T26" fmla="*/ 1 w 17"/>
                <a:gd name="T27" fmla="*/ 1 h 37"/>
                <a:gd name="T28" fmla="*/ 1 w 17"/>
                <a:gd name="T29" fmla="*/ 1 h 37"/>
                <a:gd name="T30" fmla="*/ 1 w 17"/>
                <a:gd name="T31" fmla="*/ 0 h 37"/>
                <a:gd name="T32" fmla="*/ 1 w 17"/>
                <a:gd name="T33" fmla="*/ 0 h 37"/>
                <a:gd name="T34" fmla="*/ 1 w 1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7"/>
                <a:gd name="T56" fmla="*/ 17 w 1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7">
                  <a:moveTo>
                    <a:pt x="6" y="0"/>
                  </a:moveTo>
                  <a:lnTo>
                    <a:pt x="7" y="0"/>
                  </a:lnTo>
                  <a:lnTo>
                    <a:pt x="0" y="10"/>
                  </a:lnTo>
                  <a:lnTo>
                    <a:pt x="1" y="19"/>
                  </a:lnTo>
                  <a:lnTo>
                    <a:pt x="6" y="29"/>
                  </a:lnTo>
                  <a:lnTo>
                    <a:pt x="13" y="37"/>
                  </a:lnTo>
                  <a:lnTo>
                    <a:pt x="17" y="30"/>
                  </a:lnTo>
                  <a:lnTo>
                    <a:pt x="13" y="24"/>
                  </a:lnTo>
                  <a:lnTo>
                    <a:pt x="8" y="16"/>
                  </a:lnTo>
                  <a:lnTo>
                    <a:pt x="7" y="10"/>
                  </a:lnTo>
                  <a:lnTo>
                    <a:pt x="9" y="7"/>
                  </a:lnTo>
                  <a:lnTo>
                    <a:pt x="10" y="7"/>
                  </a:lnTo>
                  <a:lnTo>
                    <a:pt x="9" y="7"/>
                  </a:lnTo>
                  <a:lnTo>
                    <a:pt x="12" y="5"/>
                  </a:lnTo>
                  <a:lnTo>
                    <a:pt x="12" y="3"/>
                  </a:lnTo>
                  <a:lnTo>
                    <a:pt x="10" y="0"/>
                  </a:lnTo>
                  <a:lnTo>
                    <a:pt x="7" y="0"/>
                  </a:lnTo>
                  <a:lnTo>
                    <a:pt x="6" y="0"/>
                  </a:lnTo>
                  <a:close/>
                </a:path>
              </a:pathLst>
            </a:custGeom>
            <a:solidFill>
              <a:srgbClr val="000000"/>
            </a:solidFill>
            <a:ln w="9525">
              <a:noFill/>
              <a:round/>
              <a:headEnd/>
              <a:tailEnd/>
            </a:ln>
          </p:spPr>
          <p:txBody>
            <a:bodyPr/>
            <a:lstStyle/>
            <a:p>
              <a:endParaRPr lang="en-US">
                <a:latin typeface="Arial" charset="0"/>
              </a:endParaRPr>
            </a:p>
          </p:txBody>
        </p:sp>
        <p:sp>
          <p:nvSpPr>
            <p:cNvPr id="8400" name="Freeform 253"/>
            <p:cNvSpPr>
              <a:spLocks/>
            </p:cNvSpPr>
            <p:nvPr/>
          </p:nvSpPr>
          <p:spPr bwMode="auto">
            <a:xfrm>
              <a:off x="3492" y="2129"/>
              <a:ext cx="13" cy="6"/>
            </a:xfrm>
            <a:custGeom>
              <a:avLst/>
              <a:gdLst>
                <a:gd name="T0" fmla="*/ 2 w 25"/>
                <a:gd name="T1" fmla="*/ 1 h 10"/>
                <a:gd name="T2" fmla="*/ 2 w 25"/>
                <a:gd name="T3" fmla="*/ 1 h 10"/>
                <a:gd name="T4" fmla="*/ 2 w 25"/>
                <a:gd name="T5" fmla="*/ 0 h 10"/>
                <a:gd name="T6" fmla="*/ 1 w 25"/>
                <a:gd name="T7" fmla="*/ 0 h 10"/>
                <a:gd name="T8" fmla="*/ 1 w 25"/>
                <a:gd name="T9" fmla="*/ 1 h 10"/>
                <a:gd name="T10" fmla="*/ 0 w 25"/>
                <a:gd name="T11" fmla="*/ 1 h 10"/>
                <a:gd name="T12" fmla="*/ 1 w 25"/>
                <a:gd name="T13" fmla="*/ 1 h 10"/>
                <a:gd name="T14" fmla="*/ 1 w 25"/>
                <a:gd name="T15" fmla="*/ 1 h 10"/>
                <a:gd name="T16" fmla="*/ 1 w 25"/>
                <a:gd name="T17" fmla="*/ 1 h 10"/>
                <a:gd name="T18" fmla="*/ 2 w 25"/>
                <a:gd name="T19" fmla="*/ 1 h 10"/>
                <a:gd name="T20" fmla="*/ 2 w 25"/>
                <a:gd name="T21" fmla="*/ 1 h 10"/>
                <a:gd name="T22" fmla="*/ 2 w 25"/>
                <a:gd name="T23" fmla="*/ 1 h 10"/>
                <a:gd name="T24" fmla="*/ 2 w 25"/>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0"/>
                <a:gd name="T41" fmla="*/ 25 w 2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0">
                  <a:moveTo>
                    <a:pt x="24" y="2"/>
                  </a:moveTo>
                  <a:lnTo>
                    <a:pt x="25" y="2"/>
                  </a:lnTo>
                  <a:lnTo>
                    <a:pt x="18" y="0"/>
                  </a:lnTo>
                  <a:lnTo>
                    <a:pt x="13" y="0"/>
                  </a:lnTo>
                  <a:lnTo>
                    <a:pt x="6" y="1"/>
                  </a:lnTo>
                  <a:lnTo>
                    <a:pt x="0" y="3"/>
                  </a:lnTo>
                  <a:lnTo>
                    <a:pt x="4" y="10"/>
                  </a:lnTo>
                  <a:lnTo>
                    <a:pt x="8" y="8"/>
                  </a:lnTo>
                  <a:lnTo>
                    <a:pt x="13" y="7"/>
                  </a:lnTo>
                  <a:lnTo>
                    <a:pt x="18" y="7"/>
                  </a:lnTo>
                  <a:lnTo>
                    <a:pt x="21" y="9"/>
                  </a:lnTo>
                  <a:lnTo>
                    <a:pt x="22" y="9"/>
                  </a:lnTo>
                  <a:lnTo>
                    <a:pt x="24" y="2"/>
                  </a:lnTo>
                  <a:close/>
                </a:path>
              </a:pathLst>
            </a:custGeom>
            <a:solidFill>
              <a:srgbClr val="000000"/>
            </a:solidFill>
            <a:ln w="9525">
              <a:noFill/>
              <a:round/>
              <a:headEnd/>
              <a:tailEnd/>
            </a:ln>
          </p:spPr>
          <p:txBody>
            <a:bodyPr/>
            <a:lstStyle/>
            <a:p>
              <a:endParaRPr lang="en-US">
                <a:latin typeface="Arial" charset="0"/>
              </a:endParaRPr>
            </a:p>
          </p:txBody>
        </p:sp>
        <p:sp>
          <p:nvSpPr>
            <p:cNvPr id="8401" name="Freeform 254"/>
            <p:cNvSpPr>
              <a:spLocks/>
            </p:cNvSpPr>
            <p:nvPr/>
          </p:nvSpPr>
          <p:spPr bwMode="auto">
            <a:xfrm>
              <a:off x="3503" y="2131"/>
              <a:ext cx="10" cy="16"/>
            </a:xfrm>
            <a:custGeom>
              <a:avLst/>
              <a:gdLst>
                <a:gd name="T0" fmla="*/ 2 w 19"/>
                <a:gd name="T1" fmla="*/ 1 h 32"/>
                <a:gd name="T2" fmla="*/ 2 w 19"/>
                <a:gd name="T3" fmla="*/ 1 h 32"/>
                <a:gd name="T4" fmla="*/ 2 w 19"/>
                <a:gd name="T5" fmla="*/ 1 h 32"/>
                <a:gd name="T6" fmla="*/ 1 w 19"/>
                <a:gd name="T7" fmla="*/ 1 h 32"/>
                <a:gd name="T8" fmla="*/ 1 w 19"/>
                <a:gd name="T9" fmla="*/ 1 h 32"/>
                <a:gd name="T10" fmla="*/ 1 w 19"/>
                <a:gd name="T11" fmla="*/ 0 h 32"/>
                <a:gd name="T12" fmla="*/ 0 w 19"/>
                <a:gd name="T13" fmla="*/ 1 h 32"/>
                <a:gd name="T14" fmla="*/ 1 w 19"/>
                <a:gd name="T15" fmla="*/ 1 h 32"/>
                <a:gd name="T16" fmla="*/ 1 w 19"/>
                <a:gd name="T17" fmla="*/ 1 h 32"/>
                <a:gd name="T18" fmla="*/ 1 w 19"/>
                <a:gd name="T19" fmla="*/ 1 h 32"/>
                <a:gd name="T20" fmla="*/ 1 w 19"/>
                <a:gd name="T21" fmla="*/ 1 h 32"/>
                <a:gd name="T22" fmla="*/ 1 w 19"/>
                <a:gd name="T23" fmla="*/ 1 h 32"/>
                <a:gd name="T24" fmla="*/ 1 w 19"/>
                <a:gd name="T25" fmla="*/ 1 h 32"/>
                <a:gd name="T26" fmla="*/ 1 w 19"/>
                <a:gd name="T27" fmla="*/ 2 h 32"/>
                <a:gd name="T28" fmla="*/ 2 w 19"/>
                <a:gd name="T29" fmla="*/ 2 h 32"/>
                <a:gd name="T30" fmla="*/ 2 w 19"/>
                <a:gd name="T31" fmla="*/ 1 h 32"/>
                <a:gd name="T32" fmla="*/ 2 w 19"/>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2"/>
                <a:gd name="T53" fmla="*/ 19 w 19"/>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2">
                  <a:moveTo>
                    <a:pt x="19" y="28"/>
                  </a:moveTo>
                  <a:lnTo>
                    <a:pt x="19" y="28"/>
                  </a:lnTo>
                  <a:lnTo>
                    <a:pt x="17" y="22"/>
                  </a:lnTo>
                  <a:lnTo>
                    <a:pt x="14" y="14"/>
                  </a:lnTo>
                  <a:lnTo>
                    <a:pt x="9" y="6"/>
                  </a:lnTo>
                  <a:lnTo>
                    <a:pt x="2" y="0"/>
                  </a:lnTo>
                  <a:lnTo>
                    <a:pt x="0" y="7"/>
                  </a:lnTo>
                  <a:lnTo>
                    <a:pt x="2" y="11"/>
                  </a:lnTo>
                  <a:lnTo>
                    <a:pt x="7" y="16"/>
                  </a:lnTo>
                  <a:lnTo>
                    <a:pt x="10" y="24"/>
                  </a:lnTo>
                  <a:lnTo>
                    <a:pt x="12" y="30"/>
                  </a:lnTo>
                  <a:lnTo>
                    <a:pt x="15" y="32"/>
                  </a:lnTo>
                  <a:lnTo>
                    <a:pt x="17" y="32"/>
                  </a:lnTo>
                  <a:lnTo>
                    <a:pt x="19" y="31"/>
                  </a:lnTo>
                  <a:lnTo>
                    <a:pt x="19" y="28"/>
                  </a:lnTo>
                  <a:close/>
                </a:path>
              </a:pathLst>
            </a:custGeom>
            <a:solidFill>
              <a:srgbClr val="000000"/>
            </a:solidFill>
            <a:ln w="9525">
              <a:noFill/>
              <a:round/>
              <a:headEnd/>
              <a:tailEnd/>
            </a:ln>
          </p:spPr>
          <p:txBody>
            <a:bodyPr/>
            <a:lstStyle/>
            <a:p>
              <a:endParaRPr lang="en-US">
                <a:latin typeface="Arial" charset="0"/>
              </a:endParaRPr>
            </a:p>
          </p:txBody>
        </p:sp>
        <p:sp>
          <p:nvSpPr>
            <p:cNvPr id="8402" name="Freeform 255"/>
            <p:cNvSpPr>
              <a:spLocks/>
            </p:cNvSpPr>
            <p:nvPr/>
          </p:nvSpPr>
          <p:spPr bwMode="auto">
            <a:xfrm>
              <a:off x="3509" y="2144"/>
              <a:ext cx="11" cy="23"/>
            </a:xfrm>
            <a:custGeom>
              <a:avLst/>
              <a:gdLst>
                <a:gd name="T0" fmla="*/ 2 w 21"/>
                <a:gd name="T1" fmla="*/ 3 h 45"/>
                <a:gd name="T2" fmla="*/ 2 w 21"/>
                <a:gd name="T3" fmla="*/ 3 h 45"/>
                <a:gd name="T4" fmla="*/ 2 w 21"/>
                <a:gd name="T5" fmla="*/ 3 h 45"/>
                <a:gd name="T6" fmla="*/ 2 w 21"/>
                <a:gd name="T7" fmla="*/ 2 h 45"/>
                <a:gd name="T8" fmla="*/ 1 w 21"/>
                <a:gd name="T9" fmla="*/ 1 h 45"/>
                <a:gd name="T10" fmla="*/ 1 w 21"/>
                <a:gd name="T11" fmla="*/ 0 h 45"/>
                <a:gd name="T12" fmla="*/ 0 w 21"/>
                <a:gd name="T13" fmla="*/ 1 h 45"/>
                <a:gd name="T14" fmla="*/ 1 w 21"/>
                <a:gd name="T15" fmla="*/ 1 h 45"/>
                <a:gd name="T16" fmla="*/ 1 w 21"/>
                <a:gd name="T17" fmla="*/ 2 h 45"/>
                <a:gd name="T18" fmla="*/ 1 w 21"/>
                <a:gd name="T19" fmla="*/ 3 h 45"/>
                <a:gd name="T20" fmla="*/ 1 w 21"/>
                <a:gd name="T21" fmla="*/ 3 h 45"/>
                <a:gd name="T22" fmla="*/ 1 w 21"/>
                <a:gd name="T23" fmla="*/ 3 h 45"/>
                <a:gd name="T24" fmla="*/ 2 w 21"/>
                <a:gd name="T25" fmla="*/ 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5"/>
                <a:gd name="T41" fmla="*/ 21 w 21"/>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5">
                  <a:moveTo>
                    <a:pt x="21" y="45"/>
                  </a:moveTo>
                  <a:lnTo>
                    <a:pt x="21" y="45"/>
                  </a:lnTo>
                  <a:lnTo>
                    <a:pt x="21" y="37"/>
                  </a:lnTo>
                  <a:lnTo>
                    <a:pt x="18" y="24"/>
                  </a:lnTo>
                  <a:lnTo>
                    <a:pt x="12" y="11"/>
                  </a:lnTo>
                  <a:lnTo>
                    <a:pt x="7" y="0"/>
                  </a:lnTo>
                  <a:lnTo>
                    <a:pt x="0" y="2"/>
                  </a:lnTo>
                  <a:lnTo>
                    <a:pt x="5" y="14"/>
                  </a:lnTo>
                  <a:lnTo>
                    <a:pt x="11" y="26"/>
                  </a:lnTo>
                  <a:lnTo>
                    <a:pt x="14" y="37"/>
                  </a:lnTo>
                  <a:lnTo>
                    <a:pt x="14" y="42"/>
                  </a:lnTo>
                  <a:lnTo>
                    <a:pt x="21" y="45"/>
                  </a:lnTo>
                  <a:close/>
                </a:path>
              </a:pathLst>
            </a:custGeom>
            <a:solidFill>
              <a:srgbClr val="000000"/>
            </a:solidFill>
            <a:ln w="9525">
              <a:noFill/>
              <a:round/>
              <a:headEnd/>
              <a:tailEnd/>
            </a:ln>
          </p:spPr>
          <p:txBody>
            <a:bodyPr/>
            <a:lstStyle/>
            <a:p>
              <a:endParaRPr lang="en-US">
                <a:latin typeface="Arial" charset="0"/>
              </a:endParaRPr>
            </a:p>
          </p:txBody>
        </p:sp>
        <p:sp>
          <p:nvSpPr>
            <p:cNvPr id="8403" name="Freeform 256"/>
            <p:cNvSpPr>
              <a:spLocks/>
            </p:cNvSpPr>
            <p:nvPr/>
          </p:nvSpPr>
          <p:spPr bwMode="auto">
            <a:xfrm>
              <a:off x="3513" y="2166"/>
              <a:ext cx="7" cy="8"/>
            </a:xfrm>
            <a:custGeom>
              <a:avLst/>
              <a:gdLst>
                <a:gd name="T0" fmla="*/ 1 w 12"/>
                <a:gd name="T1" fmla="*/ 1 h 18"/>
                <a:gd name="T2" fmla="*/ 1 w 12"/>
                <a:gd name="T3" fmla="*/ 0 h 18"/>
                <a:gd name="T4" fmla="*/ 1 w 12"/>
                <a:gd name="T5" fmla="*/ 0 h 18"/>
                <a:gd name="T6" fmla="*/ 1 w 12"/>
                <a:gd name="T7" fmla="*/ 0 h 18"/>
                <a:gd name="T8" fmla="*/ 1 w 12"/>
                <a:gd name="T9" fmla="*/ 0 h 18"/>
                <a:gd name="T10" fmla="*/ 1 w 12"/>
                <a:gd name="T11" fmla="*/ 0 h 18"/>
                <a:gd name="T12" fmla="*/ 1 w 12"/>
                <a:gd name="T13" fmla="*/ 0 h 18"/>
                <a:gd name="T14" fmla="*/ 1 w 12"/>
                <a:gd name="T15" fmla="*/ 0 h 18"/>
                <a:gd name="T16" fmla="*/ 1 w 12"/>
                <a:gd name="T17" fmla="*/ 0 h 18"/>
                <a:gd name="T18" fmla="*/ 1 w 12"/>
                <a:gd name="T19" fmla="*/ 0 h 18"/>
                <a:gd name="T20" fmla="*/ 0 w 12"/>
                <a:gd name="T21" fmla="*/ 0 h 18"/>
                <a:gd name="T22" fmla="*/ 1 w 12"/>
                <a:gd name="T23" fmla="*/ 0 h 18"/>
                <a:gd name="T24" fmla="*/ 0 w 12"/>
                <a:gd name="T25" fmla="*/ 0 h 18"/>
                <a:gd name="T26" fmla="*/ 0 w 12"/>
                <a:gd name="T27" fmla="*/ 0 h 18"/>
                <a:gd name="T28" fmla="*/ 1 w 12"/>
                <a:gd name="T29" fmla="*/ 1 h 18"/>
                <a:gd name="T30" fmla="*/ 1 w 12"/>
                <a:gd name="T31" fmla="*/ 1 h 18"/>
                <a:gd name="T32" fmla="*/ 1 w 12"/>
                <a:gd name="T33" fmla="*/ 0 h 18"/>
                <a:gd name="T34" fmla="*/ 1 w 12"/>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3" y="17"/>
                  </a:moveTo>
                  <a:lnTo>
                    <a:pt x="6" y="15"/>
                  </a:lnTo>
                  <a:lnTo>
                    <a:pt x="8" y="14"/>
                  </a:lnTo>
                  <a:lnTo>
                    <a:pt x="9" y="11"/>
                  </a:lnTo>
                  <a:lnTo>
                    <a:pt x="10" y="7"/>
                  </a:lnTo>
                  <a:lnTo>
                    <a:pt x="12" y="3"/>
                  </a:lnTo>
                  <a:lnTo>
                    <a:pt x="5" y="0"/>
                  </a:lnTo>
                  <a:lnTo>
                    <a:pt x="3" y="5"/>
                  </a:lnTo>
                  <a:lnTo>
                    <a:pt x="2" y="8"/>
                  </a:lnTo>
                  <a:lnTo>
                    <a:pt x="1" y="10"/>
                  </a:lnTo>
                  <a:lnTo>
                    <a:pt x="0" y="11"/>
                  </a:lnTo>
                  <a:lnTo>
                    <a:pt x="3" y="10"/>
                  </a:lnTo>
                  <a:lnTo>
                    <a:pt x="0" y="11"/>
                  </a:lnTo>
                  <a:lnTo>
                    <a:pt x="0" y="14"/>
                  </a:lnTo>
                  <a:lnTo>
                    <a:pt x="2" y="17"/>
                  </a:lnTo>
                  <a:lnTo>
                    <a:pt x="4" y="18"/>
                  </a:lnTo>
                  <a:lnTo>
                    <a:pt x="6" y="15"/>
                  </a:lnTo>
                  <a:lnTo>
                    <a:pt x="3" y="17"/>
                  </a:lnTo>
                  <a:close/>
                </a:path>
              </a:pathLst>
            </a:custGeom>
            <a:solidFill>
              <a:srgbClr val="000000"/>
            </a:solidFill>
            <a:ln w="9525">
              <a:noFill/>
              <a:round/>
              <a:headEnd/>
              <a:tailEnd/>
            </a:ln>
          </p:spPr>
          <p:txBody>
            <a:bodyPr/>
            <a:lstStyle/>
            <a:p>
              <a:endParaRPr lang="en-US">
                <a:latin typeface="Arial" charset="0"/>
              </a:endParaRPr>
            </a:p>
          </p:txBody>
        </p:sp>
        <p:sp>
          <p:nvSpPr>
            <p:cNvPr id="8404" name="Freeform 257"/>
            <p:cNvSpPr>
              <a:spLocks/>
            </p:cNvSpPr>
            <p:nvPr/>
          </p:nvSpPr>
          <p:spPr bwMode="auto">
            <a:xfrm>
              <a:off x="3511" y="2165"/>
              <a:ext cx="4" cy="9"/>
            </a:xfrm>
            <a:custGeom>
              <a:avLst/>
              <a:gdLst>
                <a:gd name="T0" fmla="*/ 0 w 8"/>
                <a:gd name="T1" fmla="*/ 1 h 18"/>
                <a:gd name="T2" fmla="*/ 0 w 8"/>
                <a:gd name="T3" fmla="*/ 1 h 18"/>
                <a:gd name="T4" fmla="*/ 1 w 8"/>
                <a:gd name="T5" fmla="*/ 1 h 18"/>
                <a:gd name="T6" fmla="*/ 1 w 8"/>
                <a:gd name="T7" fmla="*/ 1 h 18"/>
                <a:gd name="T8" fmla="*/ 1 w 8"/>
                <a:gd name="T9" fmla="*/ 1 h 18"/>
                <a:gd name="T10" fmla="*/ 1 w 8"/>
                <a:gd name="T11" fmla="*/ 1 h 18"/>
                <a:gd name="T12" fmla="*/ 1 w 8"/>
                <a:gd name="T13" fmla="*/ 1 h 18"/>
                <a:gd name="T14" fmla="*/ 1 w 8"/>
                <a:gd name="T15" fmla="*/ 1 h 18"/>
                <a:gd name="T16" fmla="*/ 1 w 8"/>
                <a:gd name="T17" fmla="*/ 1 h 18"/>
                <a:gd name="T18" fmla="*/ 1 w 8"/>
                <a:gd name="T19" fmla="*/ 1 h 18"/>
                <a:gd name="T20" fmla="*/ 1 w 8"/>
                <a:gd name="T21" fmla="*/ 0 h 18"/>
                <a:gd name="T22" fmla="*/ 1 w 8"/>
                <a:gd name="T23" fmla="*/ 1 h 18"/>
                <a:gd name="T24" fmla="*/ 0 w 8"/>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8"/>
                <a:gd name="T41" fmla="*/ 8 w 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8">
                  <a:moveTo>
                    <a:pt x="0" y="1"/>
                  </a:moveTo>
                  <a:lnTo>
                    <a:pt x="0" y="3"/>
                  </a:lnTo>
                  <a:lnTo>
                    <a:pt x="1" y="7"/>
                  </a:lnTo>
                  <a:lnTo>
                    <a:pt x="1" y="11"/>
                  </a:lnTo>
                  <a:lnTo>
                    <a:pt x="3" y="16"/>
                  </a:lnTo>
                  <a:lnTo>
                    <a:pt x="8" y="18"/>
                  </a:lnTo>
                  <a:lnTo>
                    <a:pt x="8" y="11"/>
                  </a:lnTo>
                  <a:lnTo>
                    <a:pt x="8" y="12"/>
                  </a:lnTo>
                  <a:lnTo>
                    <a:pt x="8" y="11"/>
                  </a:lnTo>
                  <a:lnTo>
                    <a:pt x="8" y="7"/>
                  </a:lnTo>
                  <a:lnTo>
                    <a:pt x="7" y="0"/>
                  </a:lnTo>
                  <a:lnTo>
                    <a:pt x="7" y="1"/>
                  </a:lnTo>
                  <a:lnTo>
                    <a:pt x="0" y="1"/>
                  </a:lnTo>
                  <a:close/>
                </a:path>
              </a:pathLst>
            </a:custGeom>
            <a:solidFill>
              <a:srgbClr val="000000"/>
            </a:solidFill>
            <a:ln w="9525">
              <a:noFill/>
              <a:round/>
              <a:headEnd/>
              <a:tailEnd/>
            </a:ln>
          </p:spPr>
          <p:txBody>
            <a:bodyPr/>
            <a:lstStyle/>
            <a:p>
              <a:endParaRPr lang="en-US">
                <a:latin typeface="Arial" charset="0"/>
              </a:endParaRPr>
            </a:p>
          </p:txBody>
        </p:sp>
        <p:sp>
          <p:nvSpPr>
            <p:cNvPr id="8405" name="Freeform 258"/>
            <p:cNvSpPr>
              <a:spLocks/>
            </p:cNvSpPr>
            <p:nvPr/>
          </p:nvSpPr>
          <p:spPr bwMode="auto">
            <a:xfrm>
              <a:off x="3495" y="2144"/>
              <a:ext cx="19" cy="22"/>
            </a:xfrm>
            <a:custGeom>
              <a:avLst/>
              <a:gdLst>
                <a:gd name="T0" fmla="*/ 0 w 39"/>
                <a:gd name="T1" fmla="*/ 1 h 42"/>
                <a:gd name="T2" fmla="*/ 0 w 39"/>
                <a:gd name="T3" fmla="*/ 1 h 42"/>
                <a:gd name="T4" fmla="*/ 0 w 39"/>
                <a:gd name="T5" fmla="*/ 1 h 42"/>
                <a:gd name="T6" fmla="*/ 1 w 39"/>
                <a:gd name="T7" fmla="*/ 1 h 42"/>
                <a:gd name="T8" fmla="*/ 1 w 39"/>
                <a:gd name="T9" fmla="*/ 3 h 42"/>
                <a:gd name="T10" fmla="*/ 2 w 39"/>
                <a:gd name="T11" fmla="*/ 3 h 42"/>
                <a:gd name="T12" fmla="*/ 2 w 39"/>
                <a:gd name="T13" fmla="*/ 3 h 42"/>
                <a:gd name="T14" fmla="*/ 2 w 39"/>
                <a:gd name="T15" fmla="*/ 2 h 42"/>
                <a:gd name="T16" fmla="*/ 1 w 39"/>
                <a:gd name="T17" fmla="*/ 1 h 42"/>
                <a:gd name="T18" fmla="*/ 0 w 39"/>
                <a:gd name="T19" fmla="*/ 0 h 42"/>
                <a:gd name="T20" fmla="*/ 0 w 39"/>
                <a:gd name="T21" fmla="*/ 1 h 42"/>
                <a:gd name="T22" fmla="*/ 0 w 39"/>
                <a:gd name="T23" fmla="*/ 1 h 42"/>
                <a:gd name="T24" fmla="*/ 0 w 39"/>
                <a:gd name="T25" fmla="*/ 1 h 42"/>
                <a:gd name="T26" fmla="*/ 0 w 39"/>
                <a:gd name="T27" fmla="*/ 1 h 42"/>
                <a:gd name="T28" fmla="*/ 0 w 39"/>
                <a:gd name="T29" fmla="*/ 1 h 42"/>
                <a:gd name="T30" fmla="*/ 0 w 39"/>
                <a:gd name="T31" fmla="*/ 1 h 42"/>
                <a:gd name="T32" fmla="*/ 0 w 39"/>
                <a:gd name="T33" fmla="*/ 1 h 42"/>
                <a:gd name="T34" fmla="*/ 0 w 39"/>
                <a:gd name="T35" fmla="*/ 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42"/>
                <a:gd name="T56" fmla="*/ 39 w 3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42">
                  <a:moveTo>
                    <a:pt x="1" y="10"/>
                  </a:moveTo>
                  <a:lnTo>
                    <a:pt x="7" y="8"/>
                  </a:lnTo>
                  <a:lnTo>
                    <a:pt x="11" y="7"/>
                  </a:lnTo>
                  <a:lnTo>
                    <a:pt x="19" y="16"/>
                  </a:lnTo>
                  <a:lnTo>
                    <a:pt x="27" y="32"/>
                  </a:lnTo>
                  <a:lnTo>
                    <a:pt x="32" y="42"/>
                  </a:lnTo>
                  <a:lnTo>
                    <a:pt x="39" y="42"/>
                  </a:lnTo>
                  <a:lnTo>
                    <a:pt x="34" y="30"/>
                  </a:lnTo>
                  <a:lnTo>
                    <a:pt x="26" y="11"/>
                  </a:lnTo>
                  <a:lnTo>
                    <a:pt x="13" y="0"/>
                  </a:lnTo>
                  <a:lnTo>
                    <a:pt x="0" y="6"/>
                  </a:lnTo>
                  <a:lnTo>
                    <a:pt x="5" y="3"/>
                  </a:lnTo>
                  <a:lnTo>
                    <a:pt x="0" y="6"/>
                  </a:lnTo>
                  <a:lnTo>
                    <a:pt x="0" y="9"/>
                  </a:lnTo>
                  <a:lnTo>
                    <a:pt x="2" y="10"/>
                  </a:lnTo>
                  <a:lnTo>
                    <a:pt x="5" y="10"/>
                  </a:lnTo>
                  <a:lnTo>
                    <a:pt x="7" y="8"/>
                  </a:lnTo>
                  <a:lnTo>
                    <a:pt x="1" y="10"/>
                  </a:lnTo>
                  <a:close/>
                </a:path>
              </a:pathLst>
            </a:custGeom>
            <a:solidFill>
              <a:srgbClr val="000000"/>
            </a:solidFill>
            <a:ln w="9525">
              <a:noFill/>
              <a:round/>
              <a:headEnd/>
              <a:tailEnd/>
            </a:ln>
          </p:spPr>
          <p:txBody>
            <a:bodyPr/>
            <a:lstStyle/>
            <a:p>
              <a:endParaRPr lang="en-US">
                <a:latin typeface="Arial" charset="0"/>
              </a:endParaRPr>
            </a:p>
          </p:txBody>
        </p:sp>
        <p:sp>
          <p:nvSpPr>
            <p:cNvPr id="8406" name="Freeform 259"/>
            <p:cNvSpPr>
              <a:spLocks/>
            </p:cNvSpPr>
            <p:nvPr/>
          </p:nvSpPr>
          <p:spPr bwMode="auto">
            <a:xfrm>
              <a:off x="3468" y="2254"/>
              <a:ext cx="26" cy="7"/>
            </a:xfrm>
            <a:custGeom>
              <a:avLst/>
              <a:gdLst>
                <a:gd name="T0" fmla="*/ 0 w 50"/>
                <a:gd name="T1" fmla="*/ 1 h 14"/>
                <a:gd name="T2" fmla="*/ 1 w 50"/>
                <a:gd name="T3" fmla="*/ 1 h 14"/>
                <a:gd name="T4" fmla="*/ 1 w 50"/>
                <a:gd name="T5" fmla="*/ 1 h 14"/>
                <a:gd name="T6" fmla="*/ 1 w 50"/>
                <a:gd name="T7" fmla="*/ 1 h 14"/>
                <a:gd name="T8" fmla="*/ 1 w 50"/>
                <a:gd name="T9" fmla="*/ 1 h 14"/>
                <a:gd name="T10" fmla="*/ 1 w 50"/>
                <a:gd name="T11" fmla="*/ 1 h 14"/>
                <a:gd name="T12" fmla="*/ 2 w 50"/>
                <a:gd name="T13" fmla="*/ 0 h 14"/>
                <a:gd name="T14" fmla="*/ 3 w 50"/>
                <a:gd name="T15" fmla="*/ 0 h 14"/>
                <a:gd name="T16" fmla="*/ 3 w 50"/>
                <a:gd name="T17" fmla="*/ 1 h 14"/>
                <a:gd name="T18" fmla="*/ 3 w 50"/>
                <a:gd name="T19" fmla="*/ 1 h 14"/>
                <a:gd name="T20" fmla="*/ 3 w 50"/>
                <a:gd name="T21" fmla="*/ 1 h 14"/>
                <a:gd name="T22" fmla="*/ 4 w 50"/>
                <a:gd name="T23" fmla="*/ 1 h 14"/>
                <a:gd name="T24" fmla="*/ 4 w 50"/>
                <a:gd name="T25" fmla="*/ 1 h 14"/>
                <a:gd name="T26" fmla="*/ 3 w 50"/>
                <a:gd name="T27" fmla="*/ 1 h 14"/>
                <a:gd name="T28" fmla="*/ 3 w 50"/>
                <a:gd name="T29" fmla="*/ 1 h 14"/>
                <a:gd name="T30" fmla="*/ 2 w 50"/>
                <a:gd name="T31" fmla="*/ 1 h 14"/>
                <a:gd name="T32" fmla="*/ 2 w 50"/>
                <a:gd name="T33" fmla="*/ 1 h 14"/>
                <a:gd name="T34" fmla="*/ 2 w 50"/>
                <a:gd name="T35" fmla="*/ 1 h 14"/>
                <a:gd name="T36" fmla="*/ 1 w 50"/>
                <a:gd name="T37" fmla="*/ 1 h 14"/>
                <a:gd name="T38" fmla="*/ 1 w 50"/>
                <a:gd name="T39" fmla="*/ 1 h 14"/>
                <a:gd name="T40" fmla="*/ 0 w 50"/>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4"/>
                <a:gd name="T65" fmla="*/ 50 w 50"/>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4">
                  <a:moveTo>
                    <a:pt x="0" y="10"/>
                  </a:moveTo>
                  <a:lnTo>
                    <a:pt x="1" y="8"/>
                  </a:lnTo>
                  <a:lnTo>
                    <a:pt x="3" y="6"/>
                  </a:lnTo>
                  <a:lnTo>
                    <a:pt x="7" y="3"/>
                  </a:lnTo>
                  <a:lnTo>
                    <a:pt x="10" y="2"/>
                  </a:lnTo>
                  <a:lnTo>
                    <a:pt x="16" y="1"/>
                  </a:lnTo>
                  <a:lnTo>
                    <a:pt x="24" y="0"/>
                  </a:lnTo>
                  <a:lnTo>
                    <a:pt x="32" y="0"/>
                  </a:lnTo>
                  <a:lnTo>
                    <a:pt x="38" y="1"/>
                  </a:lnTo>
                  <a:lnTo>
                    <a:pt x="41" y="4"/>
                  </a:lnTo>
                  <a:lnTo>
                    <a:pt x="46" y="8"/>
                  </a:lnTo>
                  <a:lnTo>
                    <a:pt x="49" y="11"/>
                  </a:lnTo>
                  <a:lnTo>
                    <a:pt x="50" y="14"/>
                  </a:lnTo>
                  <a:lnTo>
                    <a:pt x="47" y="14"/>
                  </a:lnTo>
                  <a:lnTo>
                    <a:pt x="38" y="10"/>
                  </a:lnTo>
                  <a:lnTo>
                    <a:pt x="28" y="8"/>
                  </a:lnTo>
                  <a:lnTo>
                    <a:pt x="25" y="8"/>
                  </a:lnTo>
                  <a:lnTo>
                    <a:pt x="23" y="10"/>
                  </a:lnTo>
                  <a:lnTo>
                    <a:pt x="16" y="10"/>
                  </a:lnTo>
                  <a:lnTo>
                    <a:pt x="8" y="10"/>
                  </a:lnTo>
                  <a:lnTo>
                    <a:pt x="0" y="10"/>
                  </a:lnTo>
                  <a:close/>
                </a:path>
              </a:pathLst>
            </a:custGeom>
            <a:solidFill>
              <a:srgbClr val="B2664C"/>
            </a:solidFill>
            <a:ln w="9525">
              <a:noFill/>
              <a:round/>
              <a:headEnd/>
              <a:tailEnd/>
            </a:ln>
          </p:spPr>
          <p:txBody>
            <a:bodyPr/>
            <a:lstStyle/>
            <a:p>
              <a:endParaRPr lang="en-US">
                <a:latin typeface="Arial" charset="0"/>
              </a:endParaRPr>
            </a:p>
          </p:txBody>
        </p:sp>
        <p:sp>
          <p:nvSpPr>
            <p:cNvPr id="8407" name="Freeform 260"/>
            <p:cNvSpPr>
              <a:spLocks/>
            </p:cNvSpPr>
            <p:nvPr/>
          </p:nvSpPr>
          <p:spPr bwMode="auto">
            <a:xfrm>
              <a:off x="3466" y="2254"/>
              <a:ext cx="8" cy="6"/>
            </a:xfrm>
            <a:custGeom>
              <a:avLst/>
              <a:gdLst>
                <a:gd name="T0" fmla="*/ 1 w 16"/>
                <a:gd name="T1" fmla="*/ 0 h 11"/>
                <a:gd name="T2" fmla="*/ 1 w 16"/>
                <a:gd name="T3" fmla="*/ 0 h 11"/>
                <a:gd name="T4" fmla="*/ 1 w 16"/>
                <a:gd name="T5" fmla="*/ 1 h 11"/>
                <a:gd name="T6" fmla="*/ 1 w 16"/>
                <a:gd name="T7" fmla="*/ 1 h 11"/>
                <a:gd name="T8" fmla="*/ 1 w 16"/>
                <a:gd name="T9" fmla="*/ 1 h 11"/>
                <a:gd name="T10" fmla="*/ 0 w 16"/>
                <a:gd name="T11" fmla="*/ 1 h 11"/>
                <a:gd name="T12" fmla="*/ 1 w 16"/>
                <a:gd name="T13" fmla="*/ 1 h 11"/>
                <a:gd name="T14" fmla="*/ 1 w 16"/>
                <a:gd name="T15" fmla="*/ 1 h 11"/>
                <a:gd name="T16" fmla="*/ 1 w 16"/>
                <a:gd name="T17" fmla="*/ 1 h 11"/>
                <a:gd name="T18" fmla="*/ 1 w 16"/>
                <a:gd name="T19" fmla="*/ 1 h 11"/>
                <a:gd name="T20" fmla="*/ 1 w 16"/>
                <a:gd name="T21" fmla="*/ 1 h 11"/>
                <a:gd name="T22" fmla="*/ 1 w 16"/>
                <a:gd name="T23" fmla="*/ 1 h 11"/>
                <a:gd name="T24" fmla="*/ 1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14" y="0"/>
                  </a:moveTo>
                  <a:lnTo>
                    <a:pt x="15" y="0"/>
                  </a:lnTo>
                  <a:lnTo>
                    <a:pt x="10" y="1"/>
                  </a:lnTo>
                  <a:lnTo>
                    <a:pt x="6" y="3"/>
                  </a:lnTo>
                  <a:lnTo>
                    <a:pt x="2" y="7"/>
                  </a:lnTo>
                  <a:lnTo>
                    <a:pt x="0" y="11"/>
                  </a:lnTo>
                  <a:lnTo>
                    <a:pt x="9" y="11"/>
                  </a:lnTo>
                  <a:lnTo>
                    <a:pt x="10" y="10"/>
                  </a:lnTo>
                  <a:lnTo>
                    <a:pt x="13" y="8"/>
                  </a:lnTo>
                  <a:lnTo>
                    <a:pt x="15" y="7"/>
                  </a:lnTo>
                  <a:lnTo>
                    <a:pt x="16" y="7"/>
                  </a:lnTo>
                  <a:lnTo>
                    <a:pt x="14" y="0"/>
                  </a:lnTo>
                  <a:close/>
                </a:path>
              </a:pathLst>
            </a:custGeom>
            <a:solidFill>
              <a:srgbClr val="000000"/>
            </a:solidFill>
            <a:ln w="9525">
              <a:noFill/>
              <a:round/>
              <a:headEnd/>
              <a:tailEnd/>
            </a:ln>
          </p:spPr>
          <p:txBody>
            <a:bodyPr/>
            <a:lstStyle/>
            <a:p>
              <a:endParaRPr lang="en-US">
                <a:latin typeface="Arial" charset="0"/>
              </a:endParaRPr>
            </a:p>
          </p:txBody>
        </p:sp>
        <p:sp>
          <p:nvSpPr>
            <p:cNvPr id="8408" name="Freeform 261"/>
            <p:cNvSpPr>
              <a:spLocks/>
            </p:cNvSpPr>
            <p:nvPr/>
          </p:nvSpPr>
          <p:spPr bwMode="auto">
            <a:xfrm>
              <a:off x="3473" y="2253"/>
              <a:ext cx="15" cy="4"/>
            </a:xfrm>
            <a:custGeom>
              <a:avLst/>
              <a:gdLst>
                <a:gd name="T0" fmla="*/ 1 w 31"/>
                <a:gd name="T1" fmla="*/ 0 h 10"/>
                <a:gd name="T2" fmla="*/ 1 w 31"/>
                <a:gd name="T3" fmla="*/ 0 h 10"/>
                <a:gd name="T4" fmla="*/ 1 w 31"/>
                <a:gd name="T5" fmla="*/ 0 h 10"/>
                <a:gd name="T6" fmla="*/ 0 w 31"/>
                <a:gd name="T7" fmla="*/ 0 h 10"/>
                <a:gd name="T8" fmla="*/ 0 w 31"/>
                <a:gd name="T9" fmla="*/ 0 h 10"/>
                <a:gd name="T10" fmla="*/ 0 w 31"/>
                <a:gd name="T11" fmla="*/ 0 h 10"/>
                <a:gd name="T12" fmla="*/ 0 w 31"/>
                <a:gd name="T13" fmla="*/ 0 h 10"/>
                <a:gd name="T14" fmla="*/ 0 w 31"/>
                <a:gd name="T15" fmla="*/ 0 h 10"/>
                <a:gd name="T16" fmla="*/ 0 w 31"/>
                <a:gd name="T17" fmla="*/ 0 h 10"/>
                <a:gd name="T18" fmla="*/ 1 w 31"/>
                <a:gd name="T19" fmla="*/ 0 h 10"/>
                <a:gd name="T20" fmla="*/ 1 w 31"/>
                <a:gd name="T21" fmla="*/ 0 h 10"/>
                <a:gd name="T22" fmla="*/ 1 w 31"/>
                <a:gd name="T23" fmla="*/ 0 h 10"/>
                <a:gd name="T24" fmla="*/ 1 w 3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31" y="3"/>
                  </a:moveTo>
                  <a:lnTo>
                    <a:pt x="31" y="2"/>
                  </a:lnTo>
                  <a:lnTo>
                    <a:pt x="23" y="0"/>
                  </a:lnTo>
                  <a:lnTo>
                    <a:pt x="15" y="0"/>
                  </a:lnTo>
                  <a:lnTo>
                    <a:pt x="7" y="2"/>
                  </a:lnTo>
                  <a:lnTo>
                    <a:pt x="0" y="3"/>
                  </a:lnTo>
                  <a:lnTo>
                    <a:pt x="2" y="10"/>
                  </a:lnTo>
                  <a:lnTo>
                    <a:pt x="7" y="8"/>
                  </a:lnTo>
                  <a:lnTo>
                    <a:pt x="15" y="7"/>
                  </a:lnTo>
                  <a:lnTo>
                    <a:pt x="23" y="7"/>
                  </a:lnTo>
                  <a:lnTo>
                    <a:pt x="26" y="8"/>
                  </a:lnTo>
                  <a:lnTo>
                    <a:pt x="26" y="7"/>
                  </a:lnTo>
                  <a:lnTo>
                    <a:pt x="31" y="3"/>
                  </a:lnTo>
                  <a:close/>
                </a:path>
              </a:pathLst>
            </a:custGeom>
            <a:solidFill>
              <a:srgbClr val="000000"/>
            </a:solidFill>
            <a:ln w="9525">
              <a:noFill/>
              <a:round/>
              <a:headEnd/>
              <a:tailEnd/>
            </a:ln>
          </p:spPr>
          <p:txBody>
            <a:bodyPr/>
            <a:lstStyle/>
            <a:p>
              <a:endParaRPr lang="en-US">
                <a:latin typeface="Arial" charset="0"/>
              </a:endParaRPr>
            </a:p>
          </p:txBody>
        </p:sp>
        <p:sp>
          <p:nvSpPr>
            <p:cNvPr id="8409" name="Freeform 262"/>
            <p:cNvSpPr>
              <a:spLocks/>
            </p:cNvSpPr>
            <p:nvPr/>
          </p:nvSpPr>
          <p:spPr bwMode="auto">
            <a:xfrm>
              <a:off x="3486" y="2254"/>
              <a:ext cx="10" cy="7"/>
            </a:xfrm>
            <a:custGeom>
              <a:avLst/>
              <a:gdLst>
                <a:gd name="T0" fmla="*/ 1 w 20"/>
                <a:gd name="T1" fmla="*/ 0 h 15"/>
                <a:gd name="T2" fmla="*/ 1 w 20"/>
                <a:gd name="T3" fmla="*/ 0 h 15"/>
                <a:gd name="T4" fmla="*/ 1 w 20"/>
                <a:gd name="T5" fmla="*/ 0 h 15"/>
                <a:gd name="T6" fmla="*/ 1 w 20"/>
                <a:gd name="T7" fmla="*/ 0 h 15"/>
                <a:gd name="T8" fmla="*/ 1 w 20"/>
                <a:gd name="T9" fmla="*/ 0 h 15"/>
                <a:gd name="T10" fmla="*/ 1 w 20"/>
                <a:gd name="T11" fmla="*/ 0 h 15"/>
                <a:gd name="T12" fmla="*/ 0 w 20"/>
                <a:gd name="T13" fmla="*/ 0 h 15"/>
                <a:gd name="T14" fmla="*/ 1 w 20"/>
                <a:gd name="T15" fmla="*/ 0 h 15"/>
                <a:gd name="T16" fmla="*/ 1 w 20"/>
                <a:gd name="T17" fmla="*/ 0 h 15"/>
                <a:gd name="T18" fmla="*/ 1 w 20"/>
                <a:gd name="T19" fmla="*/ 0 h 15"/>
                <a:gd name="T20" fmla="*/ 1 w 20"/>
                <a:gd name="T21" fmla="*/ 0 h 15"/>
                <a:gd name="T22" fmla="*/ 1 w 20"/>
                <a:gd name="T23" fmla="*/ 0 h 15"/>
                <a:gd name="T24" fmla="*/ 1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20" y="15"/>
                  </a:moveTo>
                  <a:lnTo>
                    <a:pt x="20" y="15"/>
                  </a:lnTo>
                  <a:lnTo>
                    <a:pt x="18" y="10"/>
                  </a:lnTo>
                  <a:lnTo>
                    <a:pt x="13" y="5"/>
                  </a:lnTo>
                  <a:lnTo>
                    <a:pt x="8" y="2"/>
                  </a:lnTo>
                  <a:lnTo>
                    <a:pt x="5" y="0"/>
                  </a:lnTo>
                  <a:lnTo>
                    <a:pt x="0" y="4"/>
                  </a:lnTo>
                  <a:lnTo>
                    <a:pt x="4" y="9"/>
                  </a:lnTo>
                  <a:lnTo>
                    <a:pt x="8" y="12"/>
                  </a:lnTo>
                  <a:lnTo>
                    <a:pt x="11" y="15"/>
                  </a:lnTo>
                  <a:lnTo>
                    <a:pt x="20" y="15"/>
                  </a:lnTo>
                  <a:close/>
                </a:path>
              </a:pathLst>
            </a:custGeom>
            <a:solidFill>
              <a:srgbClr val="000000"/>
            </a:solidFill>
            <a:ln w="9525">
              <a:noFill/>
              <a:round/>
              <a:headEnd/>
              <a:tailEnd/>
            </a:ln>
          </p:spPr>
          <p:txBody>
            <a:bodyPr/>
            <a:lstStyle/>
            <a:p>
              <a:endParaRPr lang="en-US">
                <a:latin typeface="Arial" charset="0"/>
              </a:endParaRPr>
            </a:p>
          </p:txBody>
        </p:sp>
        <p:sp>
          <p:nvSpPr>
            <p:cNvPr id="8410" name="Freeform 263"/>
            <p:cNvSpPr>
              <a:spLocks/>
            </p:cNvSpPr>
            <p:nvPr/>
          </p:nvSpPr>
          <p:spPr bwMode="auto">
            <a:xfrm>
              <a:off x="3479" y="2257"/>
              <a:ext cx="17" cy="6"/>
            </a:xfrm>
            <a:custGeom>
              <a:avLst/>
              <a:gdLst>
                <a:gd name="T0" fmla="*/ 0 w 35"/>
                <a:gd name="T1" fmla="*/ 0 h 13"/>
                <a:gd name="T2" fmla="*/ 0 w 35"/>
                <a:gd name="T3" fmla="*/ 0 h 13"/>
                <a:gd name="T4" fmla="*/ 0 w 35"/>
                <a:gd name="T5" fmla="*/ 0 h 13"/>
                <a:gd name="T6" fmla="*/ 1 w 35"/>
                <a:gd name="T7" fmla="*/ 0 h 13"/>
                <a:gd name="T8" fmla="*/ 1 w 35"/>
                <a:gd name="T9" fmla="*/ 0 h 13"/>
                <a:gd name="T10" fmla="*/ 2 w 35"/>
                <a:gd name="T11" fmla="*/ 0 h 13"/>
                <a:gd name="T12" fmla="*/ 1 w 35"/>
                <a:gd name="T13" fmla="*/ 0 h 13"/>
                <a:gd name="T14" fmla="*/ 1 w 35"/>
                <a:gd name="T15" fmla="*/ 0 h 13"/>
                <a:gd name="T16" fmla="*/ 1 w 35"/>
                <a:gd name="T17" fmla="*/ 0 h 13"/>
                <a:gd name="T18" fmla="*/ 0 w 35"/>
                <a:gd name="T19" fmla="*/ 0 h 13"/>
                <a:gd name="T20" fmla="*/ 0 w 35"/>
                <a:gd name="T21" fmla="*/ 0 h 13"/>
                <a:gd name="T22" fmla="*/ 0 w 35"/>
                <a:gd name="T23" fmla="*/ 0 h 13"/>
                <a:gd name="T24" fmla="*/ 0 w 3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10" y="4"/>
                  </a:moveTo>
                  <a:lnTo>
                    <a:pt x="10" y="4"/>
                  </a:lnTo>
                  <a:lnTo>
                    <a:pt x="8" y="7"/>
                  </a:lnTo>
                  <a:lnTo>
                    <a:pt x="17" y="10"/>
                  </a:lnTo>
                  <a:lnTo>
                    <a:pt x="26" y="13"/>
                  </a:lnTo>
                  <a:lnTo>
                    <a:pt x="35" y="10"/>
                  </a:lnTo>
                  <a:lnTo>
                    <a:pt x="26" y="10"/>
                  </a:lnTo>
                  <a:lnTo>
                    <a:pt x="28" y="6"/>
                  </a:lnTo>
                  <a:lnTo>
                    <a:pt x="19" y="3"/>
                  </a:lnTo>
                  <a:lnTo>
                    <a:pt x="8" y="0"/>
                  </a:lnTo>
                  <a:lnTo>
                    <a:pt x="0" y="4"/>
                  </a:lnTo>
                  <a:lnTo>
                    <a:pt x="10" y="4"/>
                  </a:lnTo>
                  <a:close/>
                </a:path>
              </a:pathLst>
            </a:custGeom>
            <a:solidFill>
              <a:srgbClr val="000000"/>
            </a:solidFill>
            <a:ln w="9525">
              <a:noFill/>
              <a:round/>
              <a:headEnd/>
              <a:tailEnd/>
            </a:ln>
          </p:spPr>
          <p:txBody>
            <a:bodyPr/>
            <a:lstStyle/>
            <a:p>
              <a:endParaRPr lang="en-US">
                <a:latin typeface="Arial" charset="0"/>
              </a:endParaRPr>
            </a:p>
          </p:txBody>
        </p:sp>
        <p:sp>
          <p:nvSpPr>
            <p:cNvPr id="8411" name="Freeform 264"/>
            <p:cNvSpPr>
              <a:spLocks/>
            </p:cNvSpPr>
            <p:nvPr/>
          </p:nvSpPr>
          <p:spPr bwMode="auto">
            <a:xfrm>
              <a:off x="3466" y="2257"/>
              <a:ext cx="17" cy="5"/>
            </a:xfrm>
            <a:custGeom>
              <a:avLst/>
              <a:gdLst>
                <a:gd name="T0" fmla="*/ 0 w 35"/>
                <a:gd name="T1" fmla="*/ 1 h 9"/>
                <a:gd name="T2" fmla="*/ 0 w 35"/>
                <a:gd name="T3" fmla="*/ 1 h 9"/>
                <a:gd name="T4" fmla="*/ 0 w 35"/>
                <a:gd name="T5" fmla="*/ 1 h 9"/>
                <a:gd name="T6" fmla="*/ 1 w 35"/>
                <a:gd name="T7" fmla="*/ 1 h 9"/>
                <a:gd name="T8" fmla="*/ 1 w 35"/>
                <a:gd name="T9" fmla="*/ 1 h 9"/>
                <a:gd name="T10" fmla="*/ 2 w 35"/>
                <a:gd name="T11" fmla="*/ 1 h 9"/>
                <a:gd name="T12" fmla="*/ 1 w 35"/>
                <a:gd name="T13" fmla="*/ 1 h 9"/>
                <a:gd name="T14" fmla="*/ 1 w 35"/>
                <a:gd name="T15" fmla="*/ 1 h 9"/>
                <a:gd name="T16" fmla="*/ 1 w 35"/>
                <a:gd name="T17" fmla="*/ 0 h 9"/>
                <a:gd name="T18" fmla="*/ 0 w 35"/>
                <a:gd name="T19" fmla="*/ 0 h 9"/>
                <a:gd name="T20" fmla="*/ 0 w 35"/>
                <a:gd name="T21" fmla="*/ 1 h 9"/>
                <a:gd name="T22" fmla="*/ 0 w 35"/>
                <a:gd name="T23" fmla="*/ 1 h 9"/>
                <a:gd name="T24" fmla="*/ 0 w 35"/>
                <a:gd name="T25" fmla="*/ 1 h 9"/>
                <a:gd name="T26" fmla="*/ 0 w 35"/>
                <a:gd name="T27" fmla="*/ 1 h 9"/>
                <a:gd name="T28" fmla="*/ 0 w 35"/>
                <a:gd name="T29" fmla="*/ 1 h 9"/>
                <a:gd name="T30" fmla="*/ 0 w 35"/>
                <a:gd name="T31" fmla="*/ 1 h 9"/>
                <a:gd name="T32" fmla="*/ 0 w 35"/>
                <a:gd name="T33" fmla="*/ 1 h 9"/>
                <a:gd name="T34" fmla="*/ 0 w 35"/>
                <a:gd name="T35" fmla="*/ 1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9"/>
                <a:gd name="T56" fmla="*/ 35 w 35"/>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9">
                  <a:moveTo>
                    <a:pt x="0" y="4"/>
                  </a:moveTo>
                  <a:lnTo>
                    <a:pt x="5" y="8"/>
                  </a:lnTo>
                  <a:lnTo>
                    <a:pt x="13" y="9"/>
                  </a:lnTo>
                  <a:lnTo>
                    <a:pt x="21" y="9"/>
                  </a:lnTo>
                  <a:lnTo>
                    <a:pt x="28" y="8"/>
                  </a:lnTo>
                  <a:lnTo>
                    <a:pt x="35" y="2"/>
                  </a:lnTo>
                  <a:lnTo>
                    <a:pt x="25" y="2"/>
                  </a:lnTo>
                  <a:lnTo>
                    <a:pt x="28" y="1"/>
                  </a:lnTo>
                  <a:lnTo>
                    <a:pt x="21" y="0"/>
                  </a:lnTo>
                  <a:lnTo>
                    <a:pt x="13" y="0"/>
                  </a:lnTo>
                  <a:lnTo>
                    <a:pt x="5" y="1"/>
                  </a:lnTo>
                  <a:lnTo>
                    <a:pt x="9" y="4"/>
                  </a:lnTo>
                  <a:lnTo>
                    <a:pt x="5" y="1"/>
                  </a:lnTo>
                  <a:lnTo>
                    <a:pt x="2" y="2"/>
                  </a:lnTo>
                  <a:lnTo>
                    <a:pt x="1" y="4"/>
                  </a:lnTo>
                  <a:lnTo>
                    <a:pt x="2" y="7"/>
                  </a:lnTo>
                  <a:lnTo>
                    <a:pt x="5" y="8"/>
                  </a:lnTo>
                  <a:lnTo>
                    <a:pt x="0" y="4"/>
                  </a:lnTo>
                  <a:close/>
                </a:path>
              </a:pathLst>
            </a:custGeom>
            <a:solidFill>
              <a:srgbClr val="000000"/>
            </a:solidFill>
            <a:ln w="9525">
              <a:noFill/>
              <a:round/>
              <a:headEnd/>
              <a:tailEnd/>
            </a:ln>
          </p:spPr>
          <p:txBody>
            <a:bodyPr/>
            <a:lstStyle/>
            <a:p>
              <a:endParaRPr lang="en-US">
                <a:latin typeface="Arial" charset="0"/>
              </a:endParaRPr>
            </a:p>
          </p:txBody>
        </p:sp>
        <p:sp>
          <p:nvSpPr>
            <p:cNvPr id="8412" name="Freeform 265"/>
            <p:cNvSpPr>
              <a:spLocks/>
            </p:cNvSpPr>
            <p:nvPr/>
          </p:nvSpPr>
          <p:spPr bwMode="auto">
            <a:xfrm>
              <a:off x="3624" y="2256"/>
              <a:ext cx="39" cy="45"/>
            </a:xfrm>
            <a:custGeom>
              <a:avLst/>
              <a:gdLst>
                <a:gd name="T0" fmla="*/ 1 w 78"/>
                <a:gd name="T1" fmla="*/ 3 h 90"/>
                <a:gd name="T2" fmla="*/ 1 w 78"/>
                <a:gd name="T3" fmla="*/ 3 h 90"/>
                <a:gd name="T4" fmla="*/ 1 w 78"/>
                <a:gd name="T5" fmla="*/ 5 h 90"/>
                <a:gd name="T6" fmla="*/ 1 w 78"/>
                <a:gd name="T7" fmla="*/ 5 h 90"/>
                <a:gd name="T8" fmla="*/ 1 w 78"/>
                <a:gd name="T9" fmla="*/ 5 h 90"/>
                <a:gd name="T10" fmla="*/ 1 w 78"/>
                <a:gd name="T11" fmla="*/ 5 h 90"/>
                <a:gd name="T12" fmla="*/ 1 w 78"/>
                <a:gd name="T13" fmla="*/ 5 h 90"/>
                <a:gd name="T14" fmla="*/ 1 w 78"/>
                <a:gd name="T15" fmla="*/ 5 h 90"/>
                <a:gd name="T16" fmla="*/ 1 w 78"/>
                <a:gd name="T17" fmla="*/ 5 h 90"/>
                <a:gd name="T18" fmla="*/ 2 w 78"/>
                <a:gd name="T19" fmla="*/ 5 h 90"/>
                <a:gd name="T20" fmla="*/ 2 w 78"/>
                <a:gd name="T21" fmla="*/ 3 h 90"/>
                <a:gd name="T22" fmla="*/ 2 w 78"/>
                <a:gd name="T23" fmla="*/ 3 h 90"/>
                <a:gd name="T24" fmla="*/ 3 w 78"/>
                <a:gd name="T25" fmla="*/ 3 h 90"/>
                <a:gd name="T26" fmla="*/ 3 w 78"/>
                <a:gd name="T27" fmla="*/ 3 h 90"/>
                <a:gd name="T28" fmla="*/ 3 w 78"/>
                <a:gd name="T29" fmla="*/ 1 h 90"/>
                <a:gd name="T30" fmla="*/ 5 w 78"/>
                <a:gd name="T31" fmla="*/ 1 h 90"/>
                <a:gd name="T32" fmla="*/ 5 w 78"/>
                <a:gd name="T33" fmla="*/ 0 h 90"/>
                <a:gd name="T34" fmla="*/ 5 w 78"/>
                <a:gd name="T35" fmla="*/ 3 h 90"/>
                <a:gd name="T36" fmla="*/ 5 w 78"/>
                <a:gd name="T37" fmla="*/ 3 h 90"/>
                <a:gd name="T38" fmla="*/ 4 w 78"/>
                <a:gd name="T39" fmla="*/ 3 h 90"/>
                <a:gd name="T40" fmla="*/ 3 w 78"/>
                <a:gd name="T41" fmla="*/ 5 h 90"/>
                <a:gd name="T42" fmla="*/ 3 w 78"/>
                <a:gd name="T43" fmla="*/ 5 h 90"/>
                <a:gd name="T44" fmla="*/ 2 w 78"/>
                <a:gd name="T45" fmla="*/ 6 h 90"/>
                <a:gd name="T46" fmla="*/ 2 w 78"/>
                <a:gd name="T47" fmla="*/ 6 h 90"/>
                <a:gd name="T48" fmla="*/ 1 w 78"/>
                <a:gd name="T49" fmla="*/ 6 h 90"/>
                <a:gd name="T50" fmla="*/ 1 w 78"/>
                <a:gd name="T51" fmla="*/ 6 h 90"/>
                <a:gd name="T52" fmla="*/ 1 w 78"/>
                <a:gd name="T53" fmla="*/ 6 h 90"/>
                <a:gd name="T54" fmla="*/ 1 w 78"/>
                <a:gd name="T55" fmla="*/ 5 h 90"/>
                <a:gd name="T56" fmla="*/ 1 w 78"/>
                <a:gd name="T57" fmla="*/ 5 h 90"/>
                <a:gd name="T58" fmla="*/ 1 w 78"/>
                <a:gd name="T59" fmla="*/ 5 h 90"/>
                <a:gd name="T60" fmla="*/ 1 w 78"/>
                <a:gd name="T61" fmla="*/ 4 h 90"/>
                <a:gd name="T62" fmla="*/ 1 w 78"/>
                <a:gd name="T63" fmla="*/ 3 h 90"/>
                <a:gd name="T64" fmla="*/ 0 w 78"/>
                <a:gd name="T65" fmla="*/ 3 h 90"/>
                <a:gd name="T66" fmla="*/ 1 w 78"/>
                <a:gd name="T67" fmla="*/ 3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90"/>
                <a:gd name="T104" fmla="*/ 78 w 78"/>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90">
                  <a:moveTo>
                    <a:pt x="1" y="51"/>
                  </a:moveTo>
                  <a:lnTo>
                    <a:pt x="4" y="58"/>
                  </a:lnTo>
                  <a:lnTo>
                    <a:pt x="10" y="65"/>
                  </a:lnTo>
                  <a:lnTo>
                    <a:pt x="16" y="71"/>
                  </a:lnTo>
                  <a:lnTo>
                    <a:pt x="19" y="74"/>
                  </a:lnTo>
                  <a:lnTo>
                    <a:pt x="22" y="75"/>
                  </a:lnTo>
                  <a:lnTo>
                    <a:pt x="25" y="74"/>
                  </a:lnTo>
                  <a:lnTo>
                    <a:pt x="27" y="74"/>
                  </a:lnTo>
                  <a:lnTo>
                    <a:pt x="30" y="72"/>
                  </a:lnTo>
                  <a:lnTo>
                    <a:pt x="33" y="66"/>
                  </a:lnTo>
                  <a:lnTo>
                    <a:pt x="39" y="57"/>
                  </a:lnTo>
                  <a:lnTo>
                    <a:pt x="45" y="48"/>
                  </a:lnTo>
                  <a:lnTo>
                    <a:pt x="48" y="42"/>
                  </a:lnTo>
                  <a:lnTo>
                    <a:pt x="54" y="34"/>
                  </a:lnTo>
                  <a:lnTo>
                    <a:pt x="62" y="21"/>
                  </a:lnTo>
                  <a:lnTo>
                    <a:pt x="71" y="8"/>
                  </a:lnTo>
                  <a:lnTo>
                    <a:pt x="78" y="0"/>
                  </a:lnTo>
                  <a:lnTo>
                    <a:pt x="78" y="33"/>
                  </a:lnTo>
                  <a:lnTo>
                    <a:pt x="71" y="41"/>
                  </a:lnTo>
                  <a:lnTo>
                    <a:pt x="64" y="53"/>
                  </a:lnTo>
                  <a:lnTo>
                    <a:pt x="58" y="66"/>
                  </a:lnTo>
                  <a:lnTo>
                    <a:pt x="53" y="75"/>
                  </a:lnTo>
                  <a:lnTo>
                    <a:pt x="45" y="84"/>
                  </a:lnTo>
                  <a:lnTo>
                    <a:pt x="38" y="89"/>
                  </a:lnTo>
                  <a:lnTo>
                    <a:pt x="31" y="90"/>
                  </a:lnTo>
                  <a:lnTo>
                    <a:pt x="25" y="87"/>
                  </a:lnTo>
                  <a:lnTo>
                    <a:pt x="20" y="81"/>
                  </a:lnTo>
                  <a:lnTo>
                    <a:pt x="17" y="76"/>
                  </a:lnTo>
                  <a:lnTo>
                    <a:pt x="13" y="72"/>
                  </a:lnTo>
                  <a:lnTo>
                    <a:pt x="12" y="68"/>
                  </a:lnTo>
                  <a:lnTo>
                    <a:pt x="9" y="64"/>
                  </a:lnTo>
                  <a:lnTo>
                    <a:pt x="3" y="58"/>
                  </a:lnTo>
                  <a:lnTo>
                    <a:pt x="0" y="52"/>
                  </a:lnTo>
                  <a:lnTo>
                    <a:pt x="1" y="51"/>
                  </a:lnTo>
                  <a:close/>
                </a:path>
              </a:pathLst>
            </a:custGeom>
            <a:solidFill>
              <a:srgbClr val="99330F"/>
            </a:solidFill>
            <a:ln w="9525">
              <a:noFill/>
              <a:round/>
              <a:headEnd/>
              <a:tailEnd/>
            </a:ln>
          </p:spPr>
          <p:txBody>
            <a:bodyPr/>
            <a:lstStyle/>
            <a:p>
              <a:endParaRPr lang="en-US">
                <a:latin typeface="Arial" charset="0"/>
              </a:endParaRPr>
            </a:p>
          </p:txBody>
        </p:sp>
        <p:sp>
          <p:nvSpPr>
            <p:cNvPr id="8413" name="Freeform 266"/>
            <p:cNvSpPr>
              <a:spLocks/>
            </p:cNvSpPr>
            <p:nvPr/>
          </p:nvSpPr>
          <p:spPr bwMode="auto">
            <a:xfrm>
              <a:off x="3635" y="2197"/>
              <a:ext cx="25" cy="60"/>
            </a:xfrm>
            <a:custGeom>
              <a:avLst/>
              <a:gdLst>
                <a:gd name="T0" fmla="*/ 1 w 49"/>
                <a:gd name="T1" fmla="*/ 6 h 120"/>
                <a:gd name="T2" fmla="*/ 1 w 49"/>
                <a:gd name="T3" fmla="*/ 6 h 120"/>
                <a:gd name="T4" fmla="*/ 1 w 49"/>
                <a:gd name="T5" fmla="*/ 6 h 120"/>
                <a:gd name="T6" fmla="*/ 0 w 49"/>
                <a:gd name="T7" fmla="*/ 6 h 120"/>
                <a:gd name="T8" fmla="*/ 1 w 49"/>
                <a:gd name="T9" fmla="*/ 6 h 120"/>
                <a:gd name="T10" fmla="*/ 1 w 49"/>
                <a:gd name="T11" fmla="*/ 7 h 120"/>
                <a:gd name="T12" fmla="*/ 1 w 49"/>
                <a:gd name="T13" fmla="*/ 7 h 120"/>
                <a:gd name="T14" fmla="*/ 1 w 49"/>
                <a:gd name="T15" fmla="*/ 7 h 120"/>
                <a:gd name="T16" fmla="*/ 1 w 49"/>
                <a:gd name="T17" fmla="*/ 8 h 120"/>
                <a:gd name="T18" fmla="*/ 1 w 49"/>
                <a:gd name="T19" fmla="*/ 8 h 120"/>
                <a:gd name="T20" fmla="*/ 1 w 49"/>
                <a:gd name="T21" fmla="*/ 8 h 120"/>
                <a:gd name="T22" fmla="*/ 1 w 49"/>
                <a:gd name="T23" fmla="*/ 8 h 120"/>
                <a:gd name="T24" fmla="*/ 2 w 49"/>
                <a:gd name="T25" fmla="*/ 7 h 120"/>
                <a:gd name="T26" fmla="*/ 2 w 49"/>
                <a:gd name="T27" fmla="*/ 7 h 120"/>
                <a:gd name="T28" fmla="*/ 3 w 49"/>
                <a:gd name="T29" fmla="*/ 6 h 120"/>
                <a:gd name="T30" fmla="*/ 3 w 49"/>
                <a:gd name="T31" fmla="*/ 5 h 120"/>
                <a:gd name="T32" fmla="*/ 3 w 49"/>
                <a:gd name="T33" fmla="*/ 5 h 120"/>
                <a:gd name="T34" fmla="*/ 3 w 49"/>
                <a:gd name="T35" fmla="*/ 4 h 120"/>
                <a:gd name="T36" fmla="*/ 4 w 49"/>
                <a:gd name="T37" fmla="*/ 3 h 120"/>
                <a:gd name="T38" fmla="*/ 3 w 49"/>
                <a:gd name="T39" fmla="*/ 2 h 120"/>
                <a:gd name="T40" fmla="*/ 3 w 49"/>
                <a:gd name="T41" fmla="*/ 1 h 120"/>
                <a:gd name="T42" fmla="*/ 2 w 49"/>
                <a:gd name="T43" fmla="*/ 0 h 120"/>
                <a:gd name="T44" fmla="*/ 2 w 49"/>
                <a:gd name="T45" fmla="*/ 0 h 120"/>
                <a:gd name="T46" fmla="*/ 2 w 49"/>
                <a:gd name="T47" fmla="*/ 1 h 120"/>
                <a:gd name="T48" fmla="*/ 2 w 49"/>
                <a:gd name="T49" fmla="*/ 1 h 120"/>
                <a:gd name="T50" fmla="*/ 2 w 49"/>
                <a:gd name="T51" fmla="*/ 2 h 120"/>
                <a:gd name="T52" fmla="*/ 2 w 49"/>
                <a:gd name="T53" fmla="*/ 2 h 120"/>
                <a:gd name="T54" fmla="*/ 2 w 49"/>
                <a:gd name="T55" fmla="*/ 3 h 120"/>
                <a:gd name="T56" fmla="*/ 2 w 49"/>
                <a:gd name="T57" fmla="*/ 3 h 120"/>
                <a:gd name="T58" fmla="*/ 2 w 49"/>
                <a:gd name="T59" fmla="*/ 4 h 120"/>
                <a:gd name="T60" fmla="*/ 2 w 49"/>
                <a:gd name="T61" fmla="*/ 4 h 120"/>
                <a:gd name="T62" fmla="*/ 2 w 49"/>
                <a:gd name="T63" fmla="*/ 5 h 120"/>
                <a:gd name="T64" fmla="*/ 1 w 49"/>
                <a:gd name="T65" fmla="*/ 6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20"/>
                <a:gd name="T101" fmla="*/ 49 w 49"/>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20">
                  <a:moveTo>
                    <a:pt x="14" y="82"/>
                  </a:moveTo>
                  <a:lnTo>
                    <a:pt x="9" y="83"/>
                  </a:lnTo>
                  <a:lnTo>
                    <a:pt x="3" y="84"/>
                  </a:lnTo>
                  <a:lnTo>
                    <a:pt x="0" y="88"/>
                  </a:lnTo>
                  <a:lnTo>
                    <a:pt x="1" y="95"/>
                  </a:lnTo>
                  <a:lnTo>
                    <a:pt x="3" y="103"/>
                  </a:lnTo>
                  <a:lnTo>
                    <a:pt x="5" y="108"/>
                  </a:lnTo>
                  <a:lnTo>
                    <a:pt x="5" y="112"/>
                  </a:lnTo>
                  <a:lnTo>
                    <a:pt x="4" y="115"/>
                  </a:lnTo>
                  <a:lnTo>
                    <a:pt x="5" y="118"/>
                  </a:lnTo>
                  <a:lnTo>
                    <a:pt x="9" y="120"/>
                  </a:lnTo>
                  <a:lnTo>
                    <a:pt x="13" y="118"/>
                  </a:lnTo>
                  <a:lnTo>
                    <a:pt x="18" y="112"/>
                  </a:lnTo>
                  <a:lnTo>
                    <a:pt x="25" y="101"/>
                  </a:lnTo>
                  <a:lnTo>
                    <a:pt x="33" y="90"/>
                  </a:lnTo>
                  <a:lnTo>
                    <a:pt x="41" y="79"/>
                  </a:lnTo>
                  <a:lnTo>
                    <a:pt x="44" y="69"/>
                  </a:lnTo>
                  <a:lnTo>
                    <a:pt x="47" y="56"/>
                  </a:lnTo>
                  <a:lnTo>
                    <a:pt x="49" y="37"/>
                  </a:lnTo>
                  <a:lnTo>
                    <a:pt x="48" y="18"/>
                  </a:lnTo>
                  <a:lnTo>
                    <a:pt x="39" y="3"/>
                  </a:lnTo>
                  <a:lnTo>
                    <a:pt x="32" y="0"/>
                  </a:lnTo>
                  <a:lnTo>
                    <a:pt x="27" y="0"/>
                  </a:lnTo>
                  <a:lnTo>
                    <a:pt x="24" y="6"/>
                  </a:lnTo>
                  <a:lnTo>
                    <a:pt x="23" y="16"/>
                  </a:lnTo>
                  <a:lnTo>
                    <a:pt x="21" y="22"/>
                  </a:lnTo>
                  <a:lnTo>
                    <a:pt x="20" y="30"/>
                  </a:lnTo>
                  <a:lnTo>
                    <a:pt x="20" y="39"/>
                  </a:lnTo>
                  <a:lnTo>
                    <a:pt x="24" y="45"/>
                  </a:lnTo>
                  <a:lnTo>
                    <a:pt x="28" y="53"/>
                  </a:lnTo>
                  <a:lnTo>
                    <a:pt x="28" y="63"/>
                  </a:lnTo>
                  <a:lnTo>
                    <a:pt x="24" y="75"/>
                  </a:lnTo>
                  <a:lnTo>
                    <a:pt x="14" y="82"/>
                  </a:lnTo>
                  <a:close/>
                </a:path>
              </a:pathLst>
            </a:custGeom>
            <a:solidFill>
              <a:srgbClr val="99330F"/>
            </a:solidFill>
            <a:ln w="9525">
              <a:noFill/>
              <a:round/>
              <a:headEnd/>
              <a:tailEnd/>
            </a:ln>
          </p:spPr>
          <p:txBody>
            <a:bodyPr/>
            <a:lstStyle/>
            <a:p>
              <a:endParaRPr lang="en-US">
                <a:latin typeface="Arial" charset="0"/>
              </a:endParaRPr>
            </a:p>
          </p:txBody>
        </p:sp>
        <p:sp>
          <p:nvSpPr>
            <p:cNvPr id="8414" name="Freeform 267"/>
            <p:cNvSpPr>
              <a:spLocks/>
            </p:cNvSpPr>
            <p:nvPr/>
          </p:nvSpPr>
          <p:spPr bwMode="auto">
            <a:xfrm>
              <a:off x="3444" y="2557"/>
              <a:ext cx="3" cy="4"/>
            </a:xfrm>
            <a:custGeom>
              <a:avLst/>
              <a:gdLst>
                <a:gd name="T0" fmla="*/ 0 w 7"/>
                <a:gd name="T1" fmla="*/ 0 h 7"/>
                <a:gd name="T2" fmla="*/ 0 w 7"/>
                <a:gd name="T3" fmla="*/ 1 h 7"/>
                <a:gd name="T4" fmla="*/ 0 w 7"/>
                <a:gd name="T5" fmla="*/ 1 h 7"/>
                <a:gd name="T6" fmla="*/ 0 w 7"/>
                <a:gd name="T7" fmla="*/ 1 h 7"/>
                <a:gd name="T8" fmla="*/ 0 w 7"/>
                <a:gd name="T9" fmla="*/ 1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3"/>
                  </a:lnTo>
                  <a:lnTo>
                    <a:pt x="2" y="6"/>
                  </a:lnTo>
                  <a:lnTo>
                    <a:pt x="5" y="7"/>
                  </a:lnTo>
                  <a:lnTo>
                    <a:pt x="7" y="4"/>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15" name="Freeform 268"/>
            <p:cNvSpPr>
              <a:spLocks/>
            </p:cNvSpPr>
            <p:nvPr/>
          </p:nvSpPr>
          <p:spPr bwMode="auto">
            <a:xfrm>
              <a:off x="3444" y="2533"/>
              <a:ext cx="99" cy="27"/>
            </a:xfrm>
            <a:custGeom>
              <a:avLst/>
              <a:gdLst>
                <a:gd name="T0" fmla="*/ 12 w 198"/>
                <a:gd name="T1" fmla="*/ 2 h 53"/>
                <a:gd name="T2" fmla="*/ 12 w 198"/>
                <a:gd name="T3" fmla="*/ 2 h 53"/>
                <a:gd name="T4" fmla="*/ 12 w 198"/>
                <a:gd name="T5" fmla="*/ 2 h 53"/>
                <a:gd name="T6" fmla="*/ 12 w 198"/>
                <a:gd name="T7" fmla="*/ 1 h 53"/>
                <a:gd name="T8" fmla="*/ 11 w 198"/>
                <a:gd name="T9" fmla="*/ 1 h 53"/>
                <a:gd name="T10" fmla="*/ 11 w 198"/>
                <a:gd name="T11" fmla="*/ 1 h 53"/>
                <a:gd name="T12" fmla="*/ 10 w 198"/>
                <a:gd name="T13" fmla="*/ 1 h 53"/>
                <a:gd name="T14" fmla="*/ 9 w 198"/>
                <a:gd name="T15" fmla="*/ 1 h 53"/>
                <a:gd name="T16" fmla="*/ 7 w 198"/>
                <a:gd name="T17" fmla="*/ 0 h 53"/>
                <a:gd name="T18" fmla="*/ 6 w 198"/>
                <a:gd name="T19" fmla="*/ 0 h 53"/>
                <a:gd name="T20" fmla="*/ 6 w 198"/>
                <a:gd name="T21" fmla="*/ 1 h 53"/>
                <a:gd name="T22" fmla="*/ 5 w 198"/>
                <a:gd name="T23" fmla="*/ 1 h 53"/>
                <a:gd name="T24" fmla="*/ 3 w 198"/>
                <a:gd name="T25" fmla="*/ 1 h 53"/>
                <a:gd name="T26" fmla="*/ 3 w 198"/>
                <a:gd name="T27" fmla="*/ 2 h 53"/>
                <a:gd name="T28" fmla="*/ 2 w 198"/>
                <a:gd name="T29" fmla="*/ 2 h 53"/>
                <a:gd name="T30" fmla="*/ 1 w 198"/>
                <a:gd name="T31" fmla="*/ 3 h 53"/>
                <a:gd name="T32" fmla="*/ 0 w 198"/>
                <a:gd name="T33" fmla="*/ 4 h 53"/>
                <a:gd name="T34" fmla="*/ 1 w 198"/>
                <a:gd name="T35" fmla="*/ 4 h 53"/>
                <a:gd name="T36" fmla="*/ 2 w 198"/>
                <a:gd name="T37" fmla="*/ 3 h 53"/>
                <a:gd name="T38" fmla="*/ 2 w 198"/>
                <a:gd name="T39" fmla="*/ 2 h 53"/>
                <a:gd name="T40" fmla="*/ 3 w 198"/>
                <a:gd name="T41" fmla="*/ 2 h 53"/>
                <a:gd name="T42" fmla="*/ 3 w 198"/>
                <a:gd name="T43" fmla="*/ 2 h 53"/>
                <a:gd name="T44" fmla="*/ 5 w 198"/>
                <a:gd name="T45" fmla="*/ 1 h 53"/>
                <a:gd name="T46" fmla="*/ 6 w 198"/>
                <a:gd name="T47" fmla="*/ 1 h 53"/>
                <a:gd name="T48" fmla="*/ 6 w 198"/>
                <a:gd name="T49" fmla="*/ 1 h 53"/>
                <a:gd name="T50" fmla="*/ 7 w 198"/>
                <a:gd name="T51" fmla="*/ 1 h 53"/>
                <a:gd name="T52" fmla="*/ 9 w 198"/>
                <a:gd name="T53" fmla="*/ 1 h 53"/>
                <a:gd name="T54" fmla="*/ 10 w 198"/>
                <a:gd name="T55" fmla="*/ 1 h 53"/>
                <a:gd name="T56" fmla="*/ 11 w 198"/>
                <a:gd name="T57" fmla="*/ 1 h 53"/>
                <a:gd name="T58" fmla="*/ 11 w 198"/>
                <a:gd name="T59" fmla="*/ 2 h 53"/>
                <a:gd name="T60" fmla="*/ 12 w 198"/>
                <a:gd name="T61" fmla="*/ 2 h 53"/>
                <a:gd name="T62" fmla="*/ 12 w 198"/>
                <a:gd name="T63" fmla="*/ 2 h 53"/>
                <a:gd name="T64" fmla="*/ 12 w 198"/>
                <a:gd name="T65" fmla="*/ 2 h 53"/>
                <a:gd name="T66" fmla="*/ 12 w 198"/>
                <a:gd name="T67" fmla="*/ 2 h 53"/>
                <a:gd name="T68" fmla="*/ 12 w 198"/>
                <a:gd name="T69" fmla="*/ 2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53"/>
                <a:gd name="T107" fmla="*/ 198 w 198"/>
                <a:gd name="T108" fmla="*/ 53 h 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53">
                  <a:moveTo>
                    <a:pt x="198" y="28"/>
                  </a:moveTo>
                  <a:lnTo>
                    <a:pt x="196" y="22"/>
                  </a:lnTo>
                  <a:lnTo>
                    <a:pt x="190" y="17"/>
                  </a:lnTo>
                  <a:lnTo>
                    <a:pt x="182" y="13"/>
                  </a:lnTo>
                  <a:lnTo>
                    <a:pt x="173" y="10"/>
                  </a:lnTo>
                  <a:lnTo>
                    <a:pt x="161" y="6"/>
                  </a:lnTo>
                  <a:lnTo>
                    <a:pt x="149" y="4"/>
                  </a:lnTo>
                  <a:lnTo>
                    <a:pt x="135" y="2"/>
                  </a:lnTo>
                  <a:lnTo>
                    <a:pt x="120" y="0"/>
                  </a:lnTo>
                  <a:lnTo>
                    <a:pt x="104" y="0"/>
                  </a:lnTo>
                  <a:lnTo>
                    <a:pt x="89" y="3"/>
                  </a:lnTo>
                  <a:lnTo>
                    <a:pt x="73" y="6"/>
                  </a:lnTo>
                  <a:lnTo>
                    <a:pt x="55" y="11"/>
                  </a:lnTo>
                  <a:lnTo>
                    <a:pt x="40" y="17"/>
                  </a:lnTo>
                  <a:lnTo>
                    <a:pt x="25" y="25"/>
                  </a:lnTo>
                  <a:lnTo>
                    <a:pt x="13" y="36"/>
                  </a:lnTo>
                  <a:lnTo>
                    <a:pt x="0" y="49"/>
                  </a:lnTo>
                  <a:lnTo>
                    <a:pt x="7" y="53"/>
                  </a:lnTo>
                  <a:lnTo>
                    <a:pt x="17" y="41"/>
                  </a:lnTo>
                  <a:lnTo>
                    <a:pt x="30" y="32"/>
                  </a:lnTo>
                  <a:lnTo>
                    <a:pt x="43" y="23"/>
                  </a:lnTo>
                  <a:lnTo>
                    <a:pt x="58" y="18"/>
                  </a:lnTo>
                  <a:lnTo>
                    <a:pt x="73" y="13"/>
                  </a:lnTo>
                  <a:lnTo>
                    <a:pt x="89" y="10"/>
                  </a:lnTo>
                  <a:lnTo>
                    <a:pt x="104" y="10"/>
                  </a:lnTo>
                  <a:lnTo>
                    <a:pt x="120" y="10"/>
                  </a:lnTo>
                  <a:lnTo>
                    <a:pt x="135" y="8"/>
                  </a:lnTo>
                  <a:lnTo>
                    <a:pt x="149" y="11"/>
                  </a:lnTo>
                  <a:lnTo>
                    <a:pt x="161" y="13"/>
                  </a:lnTo>
                  <a:lnTo>
                    <a:pt x="171" y="17"/>
                  </a:lnTo>
                  <a:lnTo>
                    <a:pt x="180" y="20"/>
                  </a:lnTo>
                  <a:lnTo>
                    <a:pt x="186" y="23"/>
                  </a:lnTo>
                  <a:lnTo>
                    <a:pt x="189" y="27"/>
                  </a:lnTo>
                  <a:lnTo>
                    <a:pt x="189" y="28"/>
                  </a:lnTo>
                  <a:lnTo>
                    <a:pt x="198" y="28"/>
                  </a:lnTo>
                  <a:close/>
                </a:path>
              </a:pathLst>
            </a:custGeom>
            <a:solidFill>
              <a:srgbClr val="000000"/>
            </a:solidFill>
            <a:ln w="9525">
              <a:noFill/>
              <a:round/>
              <a:headEnd/>
              <a:tailEnd/>
            </a:ln>
          </p:spPr>
          <p:txBody>
            <a:bodyPr/>
            <a:lstStyle/>
            <a:p>
              <a:endParaRPr lang="en-US">
                <a:latin typeface="Arial" charset="0"/>
              </a:endParaRPr>
            </a:p>
          </p:txBody>
        </p:sp>
        <p:sp>
          <p:nvSpPr>
            <p:cNvPr id="8416" name="Freeform 269"/>
            <p:cNvSpPr>
              <a:spLocks/>
            </p:cNvSpPr>
            <p:nvPr/>
          </p:nvSpPr>
          <p:spPr bwMode="auto">
            <a:xfrm>
              <a:off x="3538" y="2547"/>
              <a:ext cx="5" cy="2"/>
            </a:xfrm>
            <a:custGeom>
              <a:avLst/>
              <a:gdLst>
                <a:gd name="T0" fmla="*/ 0 w 9"/>
                <a:gd name="T1" fmla="*/ 0 h 5"/>
                <a:gd name="T2" fmla="*/ 1 w 9"/>
                <a:gd name="T3" fmla="*/ 0 h 5"/>
                <a:gd name="T4" fmla="*/ 1 w 9"/>
                <a:gd name="T5" fmla="*/ 0 h 5"/>
                <a:gd name="T6" fmla="*/ 1 w 9"/>
                <a:gd name="T7" fmla="*/ 0 h 5"/>
                <a:gd name="T8" fmla="*/ 1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1" y="4"/>
                  </a:lnTo>
                  <a:lnTo>
                    <a:pt x="5" y="5"/>
                  </a:lnTo>
                  <a:lnTo>
                    <a:pt x="8" y="4"/>
                  </a:lnTo>
                  <a:lnTo>
                    <a:pt x="9"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17" name="Freeform 270"/>
            <p:cNvSpPr>
              <a:spLocks/>
            </p:cNvSpPr>
            <p:nvPr/>
          </p:nvSpPr>
          <p:spPr bwMode="auto">
            <a:xfrm>
              <a:off x="3549" y="2560"/>
              <a:ext cx="3" cy="4"/>
            </a:xfrm>
            <a:custGeom>
              <a:avLst/>
              <a:gdLst>
                <a:gd name="T0" fmla="*/ 0 w 7"/>
                <a:gd name="T1" fmla="*/ 0 h 6"/>
                <a:gd name="T2" fmla="*/ 0 w 7"/>
                <a:gd name="T3" fmla="*/ 0 h 6"/>
                <a:gd name="T4" fmla="*/ 0 w 7"/>
                <a:gd name="T5" fmla="*/ 1 h 6"/>
                <a:gd name="T6" fmla="*/ 0 w 7"/>
                <a:gd name="T7" fmla="*/ 1 h 6"/>
                <a:gd name="T8" fmla="*/ 0 w 7"/>
                <a:gd name="T9" fmla="*/ 1 h 6"/>
                <a:gd name="T10" fmla="*/ 0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7" y="0"/>
                  </a:moveTo>
                  <a:lnTo>
                    <a:pt x="3" y="0"/>
                  </a:lnTo>
                  <a:lnTo>
                    <a:pt x="1" y="1"/>
                  </a:lnTo>
                  <a:lnTo>
                    <a:pt x="0" y="4"/>
                  </a:lnTo>
                  <a:lnTo>
                    <a:pt x="2" y="6"/>
                  </a:lnTo>
                  <a:lnTo>
                    <a:pt x="7" y="0"/>
                  </a:lnTo>
                  <a:close/>
                </a:path>
              </a:pathLst>
            </a:custGeom>
            <a:solidFill>
              <a:srgbClr val="000000"/>
            </a:solidFill>
            <a:ln w="9525">
              <a:noFill/>
              <a:round/>
              <a:headEnd/>
              <a:tailEnd/>
            </a:ln>
          </p:spPr>
          <p:txBody>
            <a:bodyPr/>
            <a:lstStyle/>
            <a:p>
              <a:endParaRPr lang="en-US">
                <a:latin typeface="Arial" charset="0"/>
              </a:endParaRPr>
            </a:p>
          </p:txBody>
        </p:sp>
        <p:sp>
          <p:nvSpPr>
            <p:cNvPr id="8418" name="Freeform 271"/>
            <p:cNvSpPr>
              <a:spLocks/>
            </p:cNvSpPr>
            <p:nvPr/>
          </p:nvSpPr>
          <p:spPr bwMode="auto">
            <a:xfrm>
              <a:off x="3550" y="2560"/>
              <a:ext cx="52" cy="152"/>
            </a:xfrm>
            <a:custGeom>
              <a:avLst/>
              <a:gdLst>
                <a:gd name="T0" fmla="*/ 7 w 104"/>
                <a:gd name="T1" fmla="*/ 19 h 303"/>
                <a:gd name="T2" fmla="*/ 7 w 104"/>
                <a:gd name="T3" fmla="*/ 18 h 303"/>
                <a:gd name="T4" fmla="*/ 6 w 104"/>
                <a:gd name="T5" fmla="*/ 16 h 303"/>
                <a:gd name="T6" fmla="*/ 5 w 104"/>
                <a:gd name="T7" fmla="*/ 13 h 303"/>
                <a:gd name="T8" fmla="*/ 5 w 104"/>
                <a:gd name="T9" fmla="*/ 10 h 303"/>
                <a:gd name="T10" fmla="*/ 3 w 104"/>
                <a:gd name="T11" fmla="*/ 6 h 303"/>
                <a:gd name="T12" fmla="*/ 2 w 104"/>
                <a:gd name="T13" fmla="*/ 4 h 303"/>
                <a:gd name="T14" fmla="*/ 2 w 104"/>
                <a:gd name="T15" fmla="*/ 2 h 303"/>
                <a:gd name="T16" fmla="*/ 1 w 104"/>
                <a:gd name="T17" fmla="*/ 0 h 303"/>
                <a:gd name="T18" fmla="*/ 0 w 104"/>
                <a:gd name="T19" fmla="*/ 1 h 303"/>
                <a:gd name="T20" fmla="*/ 1 w 104"/>
                <a:gd name="T21" fmla="*/ 2 h 303"/>
                <a:gd name="T22" fmla="*/ 2 w 104"/>
                <a:gd name="T23" fmla="*/ 4 h 303"/>
                <a:gd name="T24" fmla="*/ 3 w 104"/>
                <a:gd name="T25" fmla="*/ 7 h 303"/>
                <a:gd name="T26" fmla="*/ 3 w 104"/>
                <a:gd name="T27" fmla="*/ 10 h 303"/>
                <a:gd name="T28" fmla="*/ 5 w 104"/>
                <a:gd name="T29" fmla="*/ 13 h 303"/>
                <a:gd name="T30" fmla="*/ 6 w 104"/>
                <a:gd name="T31" fmla="*/ 16 h 303"/>
                <a:gd name="T32" fmla="*/ 6 w 104"/>
                <a:gd name="T33" fmla="*/ 18 h 303"/>
                <a:gd name="T34" fmla="*/ 6 w 104"/>
                <a:gd name="T35" fmla="*/ 19 h 303"/>
                <a:gd name="T36" fmla="*/ 7 w 104"/>
                <a:gd name="T37" fmla="*/ 19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03"/>
                <a:gd name="T59" fmla="*/ 104 w 104"/>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03">
                  <a:moveTo>
                    <a:pt x="104" y="303"/>
                  </a:moveTo>
                  <a:lnTo>
                    <a:pt x="99" y="280"/>
                  </a:lnTo>
                  <a:lnTo>
                    <a:pt x="91" y="243"/>
                  </a:lnTo>
                  <a:lnTo>
                    <a:pt x="80" y="195"/>
                  </a:lnTo>
                  <a:lnTo>
                    <a:pt x="65" y="146"/>
                  </a:lnTo>
                  <a:lnTo>
                    <a:pt x="49" y="96"/>
                  </a:lnTo>
                  <a:lnTo>
                    <a:pt x="32" y="54"/>
                  </a:lnTo>
                  <a:lnTo>
                    <a:pt x="19" y="20"/>
                  </a:lnTo>
                  <a:lnTo>
                    <a:pt x="5" y="0"/>
                  </a:lnTo>
                  <a:lnTo>
                    <a:pt x="0" y="6"/>
                  </a:lnTo>
                  <a:lnTo>
                    <a:pt x="12" y="23"/>
                  </a:lnTo>
                  <a:lnTo>
                    <a:pt x="26" y="56"/>
                  </a:lnTo>
                  <a:lnTo>
                    <a:pt x="42" y="99"/>
                  </a:lnTo>
                  <a:lnTo>
                    <a:pt x="58" y="148"/>
                  </a:lnTo>
                  <a:lnTo>
                    <a:pt x="73" y="198"/>
                  </a:lnTo>
                  <a:lnTo>
                    <a:pt x="84" y="243"/>
                  </a:lnTo>
                  <a:lnTo>
                    <a:pt x="92" y="280"/>
                  </a:lnTo>
                  <a:lnTo>
                    <a:pt x="95" y="303"/>
                  </a:lnTo>
                  <a:lnTo>
                    <a:pt x="104" y="303"/>
                  </a:lnTo>
                  <a:close/>
                </a:path>
              </a:pathLst>
            </a:custGeom>
            <a:solidFill>
              <a:srgbClr val="000000"/>
            </a:solidFill>
            <a:ln w="9525">
              <a:noFill/>
              <a:round/>
              <a:headEnd/>
              <a:tailEnd/>
            </a:ln>
          </p:spPr>
          <p:txBody>
            <a:bodyPr/>
            <a:lstStyle/>
            <a:p>
              <a:endParaRPr lang="en-US">
                <a:latin typeface="Arial" charset="0"/>
              </a:endParaRPr>
            </a:p>
          </p:txBody>
        </p:sp>
        <p:sp>
          <p:nvSpPr>
            <p:cNvPr id="8419" name="Freeform 272"/>
            <p:cNvSpPr>
              <a:spLocks/>
            </p:cNvSpPr>
            <p:nvPr/>
          </p:nvSpPr>
          <p:spPr bwMode="auto">
            <a:xfrm>
              <a:off x="3597" y="2712"/>
              <a:ext cx="5" cy="2"/>
            </a:xfrm>
            <a:custGeom>
              <a:avLst/>
              <a:gdLst>
                <a:gd name="T0" fmla="*/ 0 w 9"/>
                <a:gd name="T1" fmla="*/ 0 h 4"/>
                <a:gd name="T2" fmla="*/ 1 w 9"/>
                <a:gd name="T3" fmla="*/ 1 h 4"/>
                <a:gd name="T4" fmla="*/ 1 w 9"/>
                <a:gd name="T5" fmla="*/ 1 h 4"/>
                <a:gd name="T6" fmla="*/ 1 w 9"/>
                <a:gd name="T7" fmla="*/ 1 h 4"/>
                <a:gd name="T8" fmla="*/ 1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1" y="3"/>
                  </a:lnTo>
                  <a:lnTo>
                    <a:pt x="4" y="4"/>
                  </a:lnTo>
                  <a:lnTo>
                    <a:pt x="8" y="3"/>
                  </a:lnTo>
                  <a:lnTo>
                    <a:pt x="9"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20" name="Freeform 273"/>
            <p:cNvSpPr>
              <a:spLocks/>
            </p:cNvSpPr>
            <p:nvPr/>
          </p:nvSpPr>
          <p:spPr bwMode="auto">
            <a:xfrm>
              <a:off x="3600" y="2752"/>
              <a:ext cx="3" cy="2"/>
            </a:xfrm>
            <a:custGeom>
              <a:avLst/>
              <a:gdLst>
                <a:gd name="T0" fmla="*/ 0 w 7"/>
                <a:gd name="T1" fmla="*/ 1 h 4"/>
                <a:gd name="T2" fmla="*/ 0 w 7"/>
                <a:gd name="T3" fmla="*/ 1 h 4"/>
                <a:gd name="T4" fmla="*/ 0 w 7"/>
                <a:gd name="T5" fmla="*/ 0 h 4"/>
                <a:gd name="T6" fmla="*/ 0 w 7"/>
                <a:gd name="T7" fmla="*/ 1 h 4"/>
                <a:gd name="T8" fmla="*/ 0 w 7"/>
                <a:gd name="T9" fmla="*/ 1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7" y="4"/>
                  </a:moveTo>
                  <a:lnTo>
                    <a:pt x="6" y="1"/>
                  </a:lnTo>
                  <a:lnTo>
                    <a:pt x="4" y="0"/>
                  </a:lnTo>
                  <a:lnTo>
                    <a:pt x="1" y="1"/>
                  </a:lnTo>
                  <a:lnTo>
                    <a:pt x="0" y="4"/>
                  </a:lnTo>
                  <a:lnTo>
                    <a:pt x="7" y="4"/>
                  </a:lnTo>
                  <a:close/>
                </a:path>
              </a:pathLst>
            </a:custGeom>
            <a:solidFill>
              <a:srgbClr val="000000"/>
            </a:solidFill>
            <a:ln w="9525">
              <a:noFill/>
              <a:round/>
              <a:headEnd/>
              <a:tailEnd/>
            </a:ln>
          </p:spPr>
          <p:txBody>
            <a:bodyPr/>
            <a:lstStyle/>
            <a:p>
              <a:endParaRPr lang="en-US">
                <a:latin typeface="Arial" charset="0"/>
              </a:endParaRPr>
            </a:p>
          </p:txBody>
        </p:sp>
        <p:sp>
          <p:nvSpPr>
            <p:cNvPr id="8421" name="Freeform 274"/>
            <p:cNvSpPr>
              <a:spLocks/>
            </p:cNvSpPr>
            <p:nvPr/>
          </p:nvSpPr>
          <p:spPr bwMode="auto">
            <a:xfrm>
              <a:off x="3575" y="2754"/>
              <a:ext cx="28" cy="89"/>
            </a:xfrm>
            <a:custGeom>
              <a:avLst/>
              <a:gdLst>
                <a:gd name="T0" fmla="*/ 1 w 55"/>
                <a:gd name="T1" fmla="*/ 12 h 177"/>
                <a:gd name="T2" fmla="*/ 2 w 55"/>
                <a:gd name="T3" fmla="*/ 10 h 177"/>
                <a:gd name="T4" fmla="*/ 2 w 55"/>
                <a:gd name="T5" fmla="*/ 8 h 177"/>
                <a:gd name="T6" fmla="*/ 3 w 55"/>
                <a:gd name="T7" fmla="*/ 6 h 177"/>
                <a:gd name="T8" fmla="*/ 3 w 55"/>
                <a:gd name="T9" fmla="*/ 5 h 177"/>
                <a:gd name="T10" fmla="*/ 3 w 55"/>
                <a:gd name="T11" fmla="*/ 4 h 177"/>
                <a:gd name="T12" fmla="*/ 4 w 55"/>
                <a:gd name="T13" fmla="*/ 2 h 177"/>
                <a:gd name="T14" fmla="*/ 4 w 55"/>
                <a:gd name="T15" fmla="*/ 1 h 177"/>
                <a:gd name="T16" fmla="*/ 4 w 55"/>
                <a:gd name="T17" fmla="*/ 0 h 177"/>
                <a:gd name="T18" fmla="*/ 3 w 55"/>
                <a:gd name="T19" fmla="*/ 0 h 177"/>
                <a:gd name="T20" fmla="*/ 3 w 55"/>
                <a:gd name="T21" fmla="*/ 1 h 177"/>
                <a:gd name="T22" fmla="*/ 3 w 55"/>
                <a:gd name="T23" fmla="*/ 2 h 177"/>
                <a:gd name="T24" fmla="*/ 3 w 55"/>
                <a:gd name="T25" fmla="*/ 4 h 177"/>
                <a:gd name="T26" fmla="*/ 3 w 55"/>
                <a:gd name="T27" fmla="*/ 5 h 177"/>
                <a:gd name="T28" fmla="*/ 2 w 55"/>
                <a:gd name="T29" fmla="*/ 6 h 177"/>
                <a:gd name="T30" fmla="*/ 2 w 55"/>
                <a:gd name="T31" fmla="*/ 8 h 177"/>
                <a:gd name="T32" fmla="*/ 1 w 55"/>
                <a:gd name="T33" fmla="*/ 9 h 177"/>
                <a:gd name="T34" fmla="*/ 0 w 55"/>
                <a:gd name="T35" fmla="*/ 11 h 177"/>
                <a:gd name="T36" fmla="*/ 1 w 55"/>
                <a:gd name="T37" fmla="*/ 12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77"/>
                <a:gd name="T59" fmla="*/ 55 w 55"/>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77">
                  <a:moveTo>
                    <a:pt x="7" y="177"/>
                  </a:moveTo>
                  <a:lnTo>
                    <a:pt x="19" y="146"/>
                  </a:lnTo>
                  <a:lnTo>
                    <a:pt x="30" y="118"/>
                  </a:lnTo>
                  <a:lnTo>
                    <a:pt x="37" y="94"/>
                  </a:lnTo>
                  <a:lnTo>
                    <a:pt x="42" y="70"/>
                  </a:lnTo>
                  <a:lnTo>
                    <a:pt x="47" y="50"/>
                  </a:lnTo>
                  <a:lnTo>
                    <a:pt x="49" y="32"/>
                  </a:lnTo>
                  <a:lnTo>
                    <a:pt x="53" y="16"/>
                  </a:lnTo>
                  <a:lnTo>
                    <a:pt x="55" y="0"/>
                  </a:lnTo>
                  <a:lnTo>
                    <a:pt x="48" y="0"/>
                  </a:lnTo>
                  <a:lnTo>
                    <a:pt x="46" y="16"/>
                  </a:lnTo>
                  <a:lnTo>
                    <a:pt x="42" y="32"/>
                  </a:lnTo>
                  <a:lnTo>
                    <a:pt x="40" y="50"/>
                  </a:lnTo>
                  <a:lnTo>
                    <a:pt x="36" y="70"/>
                  </a:lnTo>
                  <a:lnTo>
                    <a:pt x="30" y="92"/>
                  </a:lnTo>
                  <a:lnTo>
                    <a:pt x="23" y="116"/>
                  </a:lnTo>
                  <a:lnTo>
                    <a:pt x="13" y="144"/>
                  </a:lnTo>
                  <a:lnTo>
                    <a:pt x="0" y="175"/>
                  </a:lnTo>
                  <a:lnTo>
                    <a:pt x="7" y="177"/>
                  </a:lnTo>
                  <a:close/>
                </a:path>
              </a:pathLst>
            </a:custGeom>
            <a:solidFill>
              <a:srgbClr val="000000"/>
            </a:solidFill>
            <a:ln w="9525">
              <a:noFill/>
              <a:round/>
              <a:headEnd/>
              <a:tailEnd/>
            </a:ln>
          </p:spPr>
          <p:txBody>
            <a:bodyPr/>
            <a:lstStyle/>
            <a:p>
              <a:endParaRPr lang="en-US">
                <a:latin typeface="Arial" charset="0"/>
              </a:endParaRPr>
            </a:p>
          </p:txBody>
        </p:sp>
        <p:sp>
          <p:nvSpPr>
            <p:cNvPr id="8422" name="Freeform 275"/>
            <p:cNvSpPr>
              <a:spLocks/>
            </p:cNvSpPr>
            <p:nvPr/>
          </p:nvSpPr>
          <p:spPr bwMode="auto">
            <a:xfrm>
              <a:off x="3575" y="2841"/>
              <a:ext cx="4" cy="3"/>
            </a:xfrm>
            <a:custGeom>
              <a:avLst/>
              <a:gdLst>
                <a:gd name="T0" fmla="*/ 0 w 7"/>
                <a:gd name="T1" fmla="*/ 0 h 4"/>
                <a:gd name="T2" fmla="*/ 0 w 7"/>
                <a:gd name="T3" fmla="*/ 2 h 4"/>
                <a:gd name="T4" fmla="*/ 1 w 7"/>
                <a:gd name="T5" fmla="*/ 2 h 4"/>
                <a:gd name="T6" fmla="*/ 1 w 7"/>
                <a:gd name="T7" fmla="*/ 2 h 4"/>
                <a:gd name="T8" fmla="*/ 1 w 7"/>
                <a:gd name="T9" fmla="*/ 2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0" y="3"/>
                  </a:lnTo>
                  <a:lnTo>
                    <a:pt x="2" y="4"/>
                  </a:lnTo>
                  <a:lnTo>
                    <a:pt x="6" y="4"/>
                  </a:lnTo>
                  <a:lnTo>
                    <a:pt x="7" y="2"/>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23" name="Freeform 276"/>
            <p:cNvSpPr>
              <a:spLocks/>
            </p:cNvSpPr>
            <p:nvPr/>
          </p:nvSpPr>
          <p:spPr bwMode="auto">
            <a:xfrm>
              <a:off x="3606" y="2462"/>
              <a:ext cx="2" cy="3"/>
            </a:xfrm>
            <a:custGeom>
              <a:avLst/>
              <a:gdLst>
                <a:gd name="T0" fmla="*/ 0 w 5"/>
                <a:gd name="T1" fmla="*/ 0 h 6"/>
                <a:gd name="T2" fmla="*/ 0 w 5"/>
                <a:gd name="T3" fmla="*/ 1 h 6"/>
                <a:gd name="T4" fmla="*/ 0 w 5"/>
                <a:gd name="T5" fmla="*/ 1 h 6"/>
                <a:gd name="T6" fmla="*/ 0 w 5"/>
                <a:gd name="T7" fmla="*/ 1 h 6"/>
                <a:gd name="T8" fmla="*/ 0 w 5"/>
                <a:gd name="T9" fmla="*/ 1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2" y="0"/>
                  </a:moveTo>
                  <a:lnTo>
                    <a:pt x="0" y="1"/>
                  </a:lnTo>
                  <a:lnTo>
                    <a:pt x="0" y="4"/>
                  </a:lnTo>
                  <a:lnTo>
                    <a:pt x="1" y="6"/>
                  </a:lnTo>
                  <a:lnTo>
                    <a:pt x="5" y="6"/>
                  </a:lnTo>
                  <a:lnTo>
                    <a:pt x="2" y="0"/>
                  </a:lnTo>
                  <a:close/>
                </a:path>
              </a:pathLst>
            </a:custGeom>
            <a:solidFill>
              <a:srgbClr val="000000"/>
            </a:solidFill>
            <a:ln w="9525">
              <a:noFill/>
              <a:round/>
              <a:headEnd/>
              <a:tailEnd/>
            </a:ln>
          </p:spPr>
          <p:txBody>
            <a:bodyPr/>
            <a:lstStyle/>
            <a:p>
              <a:endParaRPr lang="en-US">
                <a:latin typeface="Arial" charset="0"/>
              </a:endParaRPr>
            </a:p>
          </p:txBody>
        </p:sp>
        <p:sp>
          <p:nvSpPr>
            <p:cNvPr id="8424" name="Freeform 277"/>
            <p:cNvSpPr>
              <a:spLocks/>
            </p:cNvSpPr>
            <p:nvPr/>
          </p:nvSpPr>
          <p:spPr bwMode="auto">
            <a:xfrm>
              <a:off x="3607" y="2439"/>
              <a:ext cx="61" cy="26"/>
            </a:xfrm>
            <a:custGeom>
              <a:avLst/>
              <a:gdLst>
                <a:gd name="T0" fmla="*/ 8 w 121"/>
                <a:gd name="T1" fmla="*/ 0 h 51"/>
                <a:gd name="T2" fmla="*/ 7 w 121"/>
                <a:gd name="T3" fmla="*/ 1 h 51"/>
                <a:gd name="T4" fmla="*/ 7 w 121"/>
                <a:gd name="T5" fmla="*/ 1 h 51"/>
                <a:gd name="T6" fmla="*/ 6 w 121"/>
                <a:gd name="T7" fmla="*/ 1 h 51"/>
                <a:gd name="T8" fmla="*/ 4 w 121"/>
                <a:gd name="T9" fmla="*/ 2 h 51"/>
                <a:gd name="T10" fmla="*/ 3 w 121"/>
                <a:gd name="T11" fmla="*/ 2 h 51"/>
                <a:gd name="T12" fmla="*/ 2 w 121"/>
                <a:gd name="T13" fmla="*/ 3 h 51"/>
                <a:gd name="T14" fmla="*/ 1 w 121"/>
                <a:gd name="T15" fmla="*/ 3 h 51"/>
                <a:gd name="T16" fmla="*/ 0 w 121"/>
                <a:gd name="T17" fmla="*/ 3 h 51"/>
                <a:gd name="T18" fmla="*/ 1 w 121"/>
                <a:gd name="T19" fmla="*/ 4 h 51"/>
                <a:gd name="T20" fmla="*/ 1 w 121"/>
                <a:gd name="T21" fmla="*/ 4 h 51"/>
                <a:gd name="T22" fmla="*/ 2 w 121"/>
                <a:gd name="T23" fmla="*/ 3 h 51"/>
                <a:gd name="T24" fmla="*/ 3 w 121"/>
                <a:gd name="T25" fmla="*/ 3 h 51"/>
                <a:gd name="T26" fmla="*/ 4 w 121"/>
                <a:gd name="T27" fmla="*/ 2 h 51"/>
                <a:gd name="T28" fmla="*/ 6 w 121"/>
                <a:gd name="T29" fmla="*/ 2 h 51"/>
                <a:gd name="T30" fmla="*/ 7 w 121"/>
                <a:gd name="T31" fmla="*/ 1 h 51"/>
                <a:gd name="T32" fmla="*/ 8 w 121"/>
                <a:gd name="T33" fmla="*/ 1 h 51"/>
                <a:gd name="T34" fmla="*/ 8 w 121"/>
                <a:gd name="T35" fmla="*/ 1 h 51"/>
                <a:gd name="T36" fmla="*/ 8 w 121"/>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51"/>
                <a:gd name="T59" fmla="*/ 121 w 1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51">
                  <a:moveTo>
                    <a:pt x="119" y="0"/>
                  </a:moveTo>
                  <a:lnTo>
                    <a:pt x="112" y="2"/>
                  </a:lnTo>
                  <a:lnTo>
                    <a:pt x="99" y="8"/>
                  </a:lnTo>
                  <a:lnTo>
                    <a:pt x="81" y="15"/>
                  </a:lnTo>
                  <a:lnTo>
                    <a:pt x="60" y="22"/>
                  </a:lnTo>
                  <a:lnTo>
                    <a:pt x="39" y="30"/>
                  </a:lnTo>
                  <a:lnTo>
                    <a:pt x="21" y="37"/>
                  </a:lnTo>
                  <a:lnTo>
                    <a:pt x="7" y="42"/>
                  </a:lnTo>
                  <a:lnTo>
                    <a:pt x="0" y="45"/>
                  </a:lnTo>
                  <a:lnTo>
                    <a:pt x="3" y="51"/>
                  </a:lnTo>
                  <a:lnTo>
                    <a:pt x="9" y="49"/>
                  </a:lnTo>
                  <a:lnTo>
                    <a:pt x="23" y="43"/>
                  </a:lnTo>
                  <a:lnTo>
                    <a:pt x="42" y="37"/>
                  </a:lnTo>
                  <a:lnTo>
                    <a:pt x="62" y="28"/>
                  </a:lnTo>
                  <a:lnTo>
                    <a:pt x="83" y="22"/>
                  </a:lnTo>
                  <a:lnTo>
                    <a:pt x="102" y="15"/>
                  </a:lnTo>
                  <a:lnTo>
                    <a:pt x="114" y="9"/>
                  </a:lnTo>
                  <a:lnTo>
                    <a:pt x="121" y="7"/>
                  </a:lnTo>
                  <a:lnTo>
                    <a:pt x="119" y="0"/>
                  </a:lnTo>
                  <a:close/>
                </a:path>
              </a:pathLst>
            </a:custGeom>
            <a:solidFill>
              <a:srgbClr val="000000"/>
            </a:solidFill>
            <a:ln w="9525">
              <a:noFill/>
              <a:round/>
              <a:headEnd/>
              <a:tailEnd/>
            </a:ln>
          </p:spPr>
          <p:txBody>
            <a:bodyPr/>
            <a:lstStyle/>
            <a:p>
              <a:endParaRPr lang="en-US">
                <a:latin typeface="Arial" charset="0"/>
              </a:endParaRPr>
            </a:p>
          </p:txBody>
        </p:sp>
        <p:sp>
          <p:nvSpPr>
            <p:cNvPr id="8425" name="Freeform 278"/>
            <p:cNvSpPr>
              <a:spLocks/>
            </p:cNvSpPr>
            <p:nvPr/>
          </p:nvSpPr>
          <p:spPr bwMode="auto">
            <a:xfrm>
              <a:off x="3666" y="2439"/>
              <a:ext cx="3" cy="4"/>
            </a:xfrm>
            <a:custGeom>
              <a:avLst/>
              <a:gdLst>
                <a:gd name="T0" fmla="*/ 2 w 4"/>
                <a:gd name="T1" fmla="*/ 1 h 7"/>
                <a:gd name="T2" fmla="*/ 2 w 4"/>
                <a:gd name="T3" fmla="*/ 1 h 7"/>
                <a:gd name="T4" fmla="*/ 2 w 4"/>
                <a:gd name="T5" fmla="*/ 1 h 7"/>
                <a:gd name="T6" fmla="*/ 2 w 4"/>
                <a:gd name="T7" fmla="*/ 0 h 7"/>
                <a:gd name="T8" fmla="*/ 0 w 4"/>
                <a:gd name="T9" fmla="*/ 0 h 7"/>
                <a:gd name="T10" fmla="*/ 2 w 4"/>
                <a:gd name="T11" fmla="*/ 1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2" y="7"/>
                  </a:moveTo>
                  <a:lnTo>
                    <a:pt x="4" y="4"/>
                  </a:lnTo>
                  <a:lnTo>
                    <a:pt x="4" y="2"/>
                  </a:lnTo>
                  <a:lnTo>
                    <a:pt x="3" y="0"/>
                  </a:lnTo>
                  <a:lnTo>
                    <a:pt x="0" y="0"/>
                  </a:lnTo>
                  <a:lnTo>
                    <a:pt x="2" y="7"/>
                  </a:lnTo>
                  <a:close/>
                </a:path>
              </a:pathLst>
            </a:custGeom>
            <a:solidFill>
              <a:srgbClr val="000000"/>
            </a:solidFill>
            <a:ln w="9525">
              <a:noFill/>
              <a:round/>
              <a:headEnd/>
              <a:tailEnd/>
            </a:ln>
          </p:spPr>
          <p:txBody>
            <a:bodyPr/>
            <a:lstStyle/>
            <a:p>
              <a:endParaRPr lang="en-US">
                <a:latin typeface="Arial" charset="0"/>
              </a:endParaRPr>
            </a:p>
          </p:txBody>
        </p:sp>
        <p:sp>
          <p:nvSpPr>
            <p:cNvPr id="8426" name="Freeform 279"/>
            <p:cNvSpPr>
              <a:spLocks/>
            </p:cNvSpPr>
            <p:nvPr/>
          </p:nvSpPr>
          <p:spPr bwMode="auto">
            <a:xfrm>
              <a:off x="3064" y="2976"/>
              <a:ext cx="2" cy="4"/>
            </a:xfrm>
            <a:custGeom>
              <a:avLst/>
              <a:gdLst>
                <a:gd name="T0" fmla="*/ 0 w 5"/>
                <a:gd name="T1" fmla="*/ 0 h 7"/>
                <a:gd name="T2" fmla="*/ 0 w 5"/>
                <a:gd name="T3" fmla="*/ 1 h 7"/>
                <a:gd name="T4" fmla="*/ 0 w 5"/>
                <a:gd name="T5" fmla="*/ 1 h 7"/>
                <a:gd name="T6" fmla="*/ 0 w 5"/>
                <a:gd name="T7" fmla="*/ 1 h 7"/>
                <a:gd name="T8" fmla="*/ 0 w 5"/>
                <a:gd name="T9" fmla="*/ 1 h 7"/>
                <a:gd name="T10" fmla="*/ 0 w 5"/>
                <a:gd name="T11" fmla="*/ 0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2" y="0"/>
                  </a:moveTo>
                  <a:lnTo>
                    <a:pt x="0" y="2"/>
                  </a:lnTo>
                  <a:lnTo>
                    <a:pt x="0" y="5"/>
                  </a:lnTo>
                  <a:lnTo>
                    <a:pt x="1" y="7"/>
                  </a:lnTo>
                  <a:lnTo>
                    <a:pt x="5" y="7"/>
                  </a:lnTo>
                  <a:lnTo>
                    <a:pt x="2" y="0"/>
                  </a:lnTo>
                  <a:close/>
                </a:path>
              </a:pathLst>
            </a:custGeom>
            <a:solidFill>
              <a:srgbClr val="000000"/>
            </a:solidFill>
            <a:ln w="9525">
              <a:noFill/>
              <a:round/>
              <a:headEnd/>
              <a:tailEnd/>
            </a:ln>
          </p:spPr>
          <p:txBody>
            <a:bodyPr/>
            <a:lstStyle/>
            <a:p>
              <a:endParaRPr lang="en-US">
                <a:latin typeface="Arial" charset="0"/>
              </a:endParaRPr>
            </a:p>
          </p:txBody>
        </p:sp>
        <p:sp>
          <p:nvSpPr>
            <p:cNvPr id="8427" name="Freeform 280"/>
            <p:cNvSpPr>
              <a:spLocks/>
            </p:cNvSpPr>
            <p:nvPr/>
          </p:nvSpPr>
          <p:spPr bwMode="auto">
            <a:xfrm>
              <a:off x="3065" y="2969"/>
              <a:ext cx="22" cy="11"/>
            </a:xfrm>
            <a:custGeom>
              <a:avLst/>
              <a:gdLst>
                <a:gd name="T0" fmla="*/ 3 w 44"/>
                <a:gd name="T1" fmla="*/ 0 h 20"/>
                <a:gd name="T2" fmla="*/ 3 w 44"/>
                <a:gd name="T3" fmla="*/ 0 h 20"/>
                <a:gd name="T4" fmla="*/ 3 w 44"/>
                <a:gd name="T5" fmla="*/ 1 h 20"/>
                <a:gd name="T6" fmla="*/ 3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0 w 44"/>
                <a:gd name="T19" fmla="*/ 1 h 20"/>
                <a:gd name="T20" fmla="*/ 1 w 44"/>
                <a:gd name="T21" fmla="*/ 2 h 20"/>
                <a:gd name="T22" fmla="*/ 1 w 44"/>
                <a:gd name="T23" fmla="*/ 2 h 20"/>
                <a:gd name="T24" fmla="*/ 1 w 44"/>
                <a:gd name="T25" fmla="*/ 2 h 20"/>
                <a:gd name="T26" fmla="*/ 1 w 44"/>
                <a:gd name="T27" fmla="*/ 1 h 20"/>
                <a:gd name="T28" fmla="*/ 1 w 44"/>
                <a:gd name="T29" fmla="*/ 1 h 20"/>
                <a:gd name="T30" fmla="*/ 3 w 44"/>
                <a:gd name="T31" fmla="*/ 1 h 20"/>
                <a:gd name="T32" fmla="*/ 3 w 44"/>
                <a:gd name="T33" fmla="*/ 1 h 20"/>
                <a:gd name="T34" fmla="*/ 3 w 44"/>
                <a:gd name="T35" fmla="*/ 1 h 20"/>
                <a:gd name="T36" fmla="*/ 3 w 44"/>
                <a:gd name="T37" fmla="*/ 1 h 20"/>
                <a:gd name="T38" fmla="*/ 3 w 44"/>
                <a:gd name="T39" fmla="*/ 1 h 20"/>
                <a:gd name="T40" fmla="*/ 3 w 4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0"/>
                <a:gd name="T65" fmla="*/ 44 w 4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0">
                  <a:moveTo>
                    <a:pt x="42" y="0"/>
                  </a:moveTo>
                  <a:lnTo>
                    <a:pt x="42" y="0"/>
                  </a:lnTo>
                  <a:lnTo>
                    <a:pt x="38" y="1"/>
                  </a:lnTo>
                  <a:lnTo>
                    <a:pt x="35" y="2"/>
                  </a:lnTo>
                  <a:lnTo>
                    <a:pt x="30" y="4"/>
                  </a:lnTo>
                  <a:lnTo>
                    <a:pt x="25" y="5"/>
                  </a:lnTo>
                  <a:lnTo>
                    <a:pt x="19" y="8"/>
                  </a:lnTo>
                  <a:lnTo>
                    <a:pt x="13" y="10"/>
                  </a:lnTo>
                  <a:lnTo>
                    <a:pt x="7" y="11"/>
                  </a:lnTo>
                  <a:lnTo>
                    <a:pt x="0" y="13"/>
                  </a:lnTo>
                  <a:lnTo>
                    <a:pt x="3" y="20"/>
                  </a:lnTo>
                  <a:lnTo>
                    <a:pt x="10" y="18"/>
                  </a:lnTo>
                  <a:lnTo>
                    <a:pt x="15" y="17"/>
                  </a:lnTo>
                  <a:lnTo>
                    <a:pt x="21" y="15"/>
                  </a:lnTo>
                  <a:lnTo>
                    <a:pt x="27" y="12"/>
                  </a:lnTo>
                  <a:lnTo>
                    <a:pt x="33" y="11"/>
                  </a:lnTo>
                  <a:lnTo>
                    <a:pt x="37" y="9"/>
                  </a:lnTo>
                  <a:lnTo>
                    <a:pt x="41" y="8"/>
                  </a:lnTo>
                  <a:lnTo>
                    <a:pt x="44" y="6"/>
                  </a:lnTo>
                  <a:lnTo>
                    <a:pt x="42" y="0"/>
                  </a:lnTo>
                  <a:close/>
                </a:path>
              </a:pathLst>
            </a:custGeom>
            <a:solidFill>
              <a:srgbClr val="000000"/>
            </a:solidFill>
            <a:ln w="9525">
              <a:noFill/>
              <a:round/>
              <a:headEnd/>
              <a:tailEnd/>
            </a:ln>
          </p:spPr>
          <p:txBody>
            <a:bodyPr/>
            <a:lstStyle/>
            <a:p>
              <a:endParaRPr lang="en-US">
                <a:latin typeface="Arial" charset="0"/>
              </a:endParaRPr>
            </a:p>
          </p:txBody>
        </p:sp>
        <p:sp>
          <p:nvSpPr>
            <p:cNvPr id="8428" name="Freeform 281"/>
            <p:cNvSpPr>
              <a:spLocks/>
            </p:cNvSpPr>
            <p:nvPr/>
          </p:nvSpPr>
          <p:spPr bwMode="auto">
            <a:xfrm>
              <a:off x="3085" y="2966"/>
              <a:ext cx="25" cy="7"/>
            </a:xfrm>
            <a:custGeom>
              <a:avLst/>
              <a:gdLst>
                <a:gd name="T0" fmla="*/ 4 w 48"/>
                <a:gd name="T1" fmla="*/ 1 h 12"/>
                <a:gd name="T2" fmla="*/ 3 w 48"/>
                <a:gd name="T3" fmla="*/ 1 h 12"/>
                <a:gd name="T4" fmla="*/ 3 w 48"/>
                <a:gd name="T5" fmla="*/ 0 h 12"/>
                <a:gd name="T6" fmla="*/ 2 w 48"/>
                <a:gd name="T7" fmla="*/ 1 h 12"/>
                <a:gd name="T8" fmla="*/ 2 w 48"/>
                <a:gd name="T9" fmla="*/ 1 h 12"/>
                <a:gd name="T10" fmla="*/ 1 w 48"/>
                <a:gd name="T11" fmla="*/ 1 h 12"/>
                <a:gd name="T12" fmla="*/ 1 w 48"/>
                <a:gd name="T13" fmla="*/ 1 h 12"/>
                <a:gd name="T14" fmla="*/ 1 w 48"/>
                <a:gd name="T15" fmla="*/ 1 h 12"/>
                <a:gd name="T16" fmla="*/ 0 w 48"/>
                <a:gd name="T17" fmla="*/ 1 h 12"/>
                <a:gd name="T18" fmla="*/ 1 w 48"/>
                <a:gd name="T19" fmla="*/ 1 h 12"/>
                <a:gd name="T20" fmla="*/ 1 w 48"/>
                <a:gd name="T21" fmla="*/ 1 h 12"/>
                <a:gd name="T22" fmla="*/ 1 w 48"/>
                <a:gd name="T23" fmla="*/ 1 h 12"/>
                <a:gd name="T24" fmla="*/ 1 w 48"/>
                <a:gd name="T25" fmla="*/ 1 h 12"/>
                <a:gd name="T26" fmla="*/ 2 w 48"/>
                <a:gd name="T27" fmla="*/ 1 h 12"/>
                <a:gd name="T28" fmla="*/ 2 w 48"/>
                <a:gd name="T29" fmla="*/ 1 h 12"/>
                <a:gd name="T30" fmla="*/ 3 w 48"/>
                <a:gd name="T31" fmla="*/ 1 h 12"/>
                <a:gd name="T32" fmla="*/ 3 w 48"/>
                <a:gd name="T33" fmla="*/ 1 h 12"/>
                <a:gd name="T34" fmla="*/ 4 w 48"/>
                <a:gd name="T35" fmla="*/ 1 h 12"/>
                <a:gd name="T36" fmla="*/ 4 w 48"/>
                <a:gd name="T37" fmla="*/ 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2"/>
                <a:gd name="T59" fmla="*/ 48 w 48"/>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2">
                  <a:moveTo>
                    <a:pt x="48" y="2"/>
                  </a:moveTo>
                  <a:lnTo>
                    <a:pt x="41" y="1"/>
                  </a:lnTo>
                  <a:lnTo>
                    <a:pt x="34" y="0"/>
                  </a:lnTo>
                  <a:lnTo>
                    <a:pt x="26" y="1"/>
                  </a:lnTo>
                  <a:lnTo>
                    <a:pt x="19" y="2"/>
                  </a:lnTo>
                  <a:lnTo>
                    <a:pt x="14" y="2"/>
                  </a:lnTo>
                  <a:lnTo>
                    <a:pt x="8" y="3"/>
                  </a:lnTo>
                  <a:lnTo>
                    <a:pt x="3" y="4"/>
                  </a:lnTo>
                  <a:lnTo>
                    <a:pt x="0" y="6"/>
                  </a:lnTo>
                  <a:lnTo>
                    <a:pt x="2" y="12"/>
                  </a:lnTo>
                  <a:lnTo>
                    <a:pt x="6" y="11"/>
                  </a:lnTo>
                  <a:lnTo>
                    <a:pt x="8" y="10"/>
                  </a:lnTo>
                  <a:lnTo>
                    <a:pt x="14" y="9"/>
                  </a:lnTo>
                  <a:lnTo>
                    <a:pt x="19" y="9"/>
                  </a:lnTo>
                  <a:lnTo>
                    <a:pt x="26" y="8"/>
                  </a:lnTo>
                  <a:lnTo>
                    <a:pt x="34" y="9"/>
                  </a:lnTo>
                  <a:lnTo>
                    <a:pt x="41" y="8"/>
                  </a:lnTo>
                  <a:lnTo>
                    <a:pt x="48" y="9"/>
                  </a:lnTo>
                  <a:lnTo>
                    <a:pt x="48" y="2"/>
                  </a:lnTo>
                  <a:close/>
                </a:path>
              </a:pathLst>
            </a:custGeom>
            <a:solidFill>
              <a:srgbClr val="000000"/>
            </a:solidFill>
            <a:ln w="9525">
              <a:noFill/>
              <a:round/>
              <a:headEnd/>
              <a:tailEnd/>
            </a:ln>
          </p:spPr>
          <p:txBody>
            <a:bodyPr/>
            <a:lstStyle/>
            <a:p>
              <a:endParaRPr lang="en-US">
                <a:latin typeface="Arial" charset="0"/>
              </a:endParaRPr>
            </a:p>
          </p:txBody>
        </p:sp>
        <p:sp>
          <p:nvSpPr>
            <p:cNvPr id="8429" name="Freeform 282"/>
            <p:cNvSpPr>
              <a:spLocks/>
            </p:cNvSpPr>
            <p:nvPr/>
          </p:nvSpPr>
          <p:spPr bwMode="auto">
            <a:xfrm>
              <a:off x="3110" y="2968"/>
              <a:ext cx="1" cy="3"/>
            </a:xfrm>
            <a:custGeom>
              <a:avLst/>
              <a:gdLst>
                <a:gd name="T0" fmla="*/ 0 w 4"/>
                <a:gd name="T1" fmla="*/ 0 h 7"/>
                <a:gd name="T2" fmla="*/ 0 w 4"/>
                <a:gd name="T3" fmla="*/ 0 h 7"/>
                <a:gd name="T4" fmla="*/ 0 w 4"/>
                <a:gd name="T5" fmla="*/ 0 h 7"/>
                <a:gd name="T6" fmla="*/ 0 w 4"/>
                <a:gd name="T7" fmla="*/ 0 h 7"/>
                <a:gd name="T8" fmla="*/ 0 w 4"/>
                <a:gd name="T9" fmla="*/ 0 h 7"/>
                <a:gd name="T10" fmla="*/ 0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7"/>
                  </a:moveTo>
                  <a:lnTo>
                    <a:pt x="2" y="6"/>
                  </a:lnTo>
                  <a:lnTo>
                    <a:pt x="4" y="4"/>
                  </a:lnTo>
                  <a:lnTo>
                    <a:pt x="2" y="1"/>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430" name="Freeform 283"/>
            <p:cNvSpPr>
              <a:spLocks/>
            </p:cNvSpPr>
            <p:nvPr/>
          </p:nvSpPr>
          <p:spPr bwMode="auto">
            <a:xfrm>
              <a:off x="3502" y="2172"/>
              <a:ext cx="3"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7" y="2"/>
                  </a:moveTo>
                  <a:lnTo>
                    <a:pt x="6" y="0"/>
                  </a:lnTo>
                  <a:lnTo>
                    <a:pt x="3" y="0"/>
                  </a:lnTo>
                  <a:lnTo>
                    <a:pt x="0" y="1"/>
                  </a:lnTo>
                  <a:lnTo>
                    <a:pt x="0" y="5"/>
                  </a:lnTo>
                  <a:lnTo>
                    <a:pt x="7" y="2"/>
                  </a:lnTo>
                  <a:close/>
                </a:path>
              </a:pathLst>
            </a:custGeom>
            <a:solidFill>
              <a:srgbClr val="000000"/>
            </a:solidFill>
            <a:ln w="9525">
              <a:noFill/>
              <a:round/>
              <a:headEnd/>
              <a:tailEnd/>
            </a:ln>
          </p:spPr>
          <p:txBody>
            <a:bodyPr/>
            <a:lstStyle/>
            <a:p>
              <a:endParaRPr lang="en-US">
                <a:latin typeface="Arial" charset="0"/>
              </a:endParaRPr>
            </a:p>
          </p:txBody>
        </p:sp>
        <p:sp>
          <p:nvSpPr>
            <p:cNvPr id="8431" name="Freeform 284"/>
            <p:cNvSpPr>
              <a:spLocks/>
            </p:cNvSpPr>
            <p:nvPr/>
          </p:nvSpPr>
          <p:spPr bwMode="auto">
            <a:xfrm>
              <a:off x="3502" y="2173"/>
              <a:ext cx="7" cy="13"/>
            </a:xfrm>
            <a:custGeom>
              <a:avLst/>
              <a:gdLst>
                <a:gd name="T0" fmla="*/ 1 w 14"/>
                <a:gd name="T1" fmla="*/ 2 h 26"/>
                <a:gd name="T2" fmla="*/ 1 w 14"/>
                <a:gd name="T3" fmla="*/ 2 h 26"/>
                <a:gd name="T4" fmla="*/ 1 w 14"/>
                <a:gd name="T5" fmla="*/ 1 h 26"/>
                <a:gd name="T6" fmla="*/ 1 w 14"/>
                <a:gd name="T7" fmla="*/ 1 h 26"/>
                <a:gd name="T8" fmla="*/ 1 w 14"/>
                <a:gd name="T9" fmla="*/ 0 h 26"/>
                <a:gd name="T10" fmla="*/ 0 w 14"/>
                <a:gd name="T11" fmla="*/ 1 h 26"/>
                <a:gd name="T12" fmla="*/ 1 w 14"/>
                <a:gd name="T13" fmla="*/ 1 h 26"/>
                <a:gd name="T14" fmla="*/ 1 w 14"/>
                <a:gd name="T15" fmla="*/ 1 h 26"/>
                <a:gd name="T16" fmla="*/ 1 w 14"/>
                <a:gd name="T17" fmla="*/ 2 h 26"/>
                <a:gd name="T18" fmla="*/ 1 w 14"/>
                <a:gd name="T19" fmla="*/ 2 h 26"/>
                <a:gd name="T20" fmla="*/ 1 w 14"/>
                <a:gd name="T21" fmla="*/ 2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6"/>
                <a:gd name="T35" fmla="*/ 14 w 1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6">
                  <a:moveTo>
                    <a:pt x="14" y="23"/>
                  </a:moveTo>
                  <a:lnTo>
                    <a:pt x="12" y="17"/>
                  </a:lnTo>
                  <a:lnTo>
                    <a:pt x="10" y="11"/>
                  </a:lnTo>
                  <a:lnTo>
                    <a:pt x="9" y="4"/>
                  </a:lnTo>
                  <a:lnTo>
                    <a:pt x="7" y="0"/>
                  </a:lnTo>
                  <a:lnTo>
                    <a:pt x="0" y="3"/>
                  </a:lnTo>
                  <a:lnTo>
                    <a:pt x="2" y="4"/>
                  </a:lnTo>
                  <a:lnTo>
                    <a:pt x="3" y="11"/>
                  </a:lnTo>
                  <a:lnTo>
                    <a:pt x="5" y="19"/>
                  </a:lnTo>
                  <a:lnTo>
                    <a:pt x="7" y="26"/>
                  </a:lnTo>
                  <a:lnTo>
                    <a:pt x="14" y="23"/>
                  </a:lnTo>
                  <a:close/>
                </a:path>
              </a:pathLst>
            </a:custGeom>
            <a:solidFill>
              <a:srgbClr val="000000"/>
            </a:solidFill>
            <a:ln w="9525">
              <a:noFill/>
              <a:round/>
              <a:headEnd/>
              <a:tailEnd/>
            </a:ln>
          </p:spPr>
          <p:txBody>
            <a:bodyPr/>
            <a:lstStyle/>
            <a:p>
              <a:endParaRPr lang="en-US">
                <a:latin typeface="Arial" charset="0"/>
              </a:endParaRPr>
            </a:p>
          </p:txBody>
        </p:sp>
        <p:sp>
          <p:nvSpPr>
            <p:cNvPr id="8432" name="Freeform 285"/>
            <p:cNvSpPr>
              <a:spLocks/>
            </p:cNvSpPr>
            <p:nvPr/>
          </p:nvSpPr>
          <p:spPr bwMode="auto">
            <a:xfrm>
              <a:off x="3505" y="2185"/>
              <a:ext cx="4" cy="2"/>
            </a:xfrm>
            <a:custGeom>
              <a:avLst/>
              <a:gdLst>
                <a:gd name="T0" fmla="*/ 0 w 7"/>
                <a:gd name="T1" fmla="*/ 0 h 5"/>
                <a:gd name="T2" fmla="*/ 1 w 7"/>
                <a:gd name="T3" fmla="*/ 0 h 5"/>
                <a:gd name="T4" fmla="*/ 1 w 7"/>
                <a:gd name="T5" fmla="*/ 0 h 5"/>
                <a:gd name="T6" fmla="*/ 1 w 7"/>
                <a:gd name="T7" fmla="*/ 0 h 5"/>
                <a:gd name="T8" fmla="*/ 1 w 7"/>
                <a:gd name="T9" fmla="*/ 0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3"/>
                  </a:moveTo>
                  <a:lnTo>
                    <a:pt x="3" y="5"/>
                  </a:lnTo>
                  <a:lnTo>
                    <a:pt x="5" y="5"/>
                  </a:lnTo>
                  <a:lnTo>
                    <a:pt x="7" y="4"/>
                  </a:lnTo>
                  <a:lnTo>
                    <a:pt x="7" y="0"/>
                  </a:lnTo>
                  <a:lnTo>
                    <a:pt x="0" y="3"/>
                  </a:lnTo>
                  <a:close/>
                </a:path>
              </a:pathLst>
            </a:custGeom>
            <a:solidFill>
              <a:srgbClr val="000000"/>
            </a:solidFill>
            <a:ln w="9525">
              <a:noFill/>
              <a:round/>
              <a:headEnd/>
              <a:tailEnd/>
            </a:ln>
          </p:spPr>
          <p:txBody>
            <a:bodyPr/>
            <a:lstStyle/>
            <a:p>
              <a:endParaRPr lang="en-US">
                <a:latin typeface="Arial" charset="0"/>
              </a:endParaRPr>
            </a:p>
          </p:txBody>
        </p:sp>
        <p:sp>
          <p:nvSpPr>
            <p:cNvPr id="8433" name="Freeform 286"/>
            <p:cNvSpPr>
              <a:spLocks/>
            </p:cNvSpPr>
            <p:nvPr/>
          </p:nvSpPr>
          <p:spPr bwMode="auto">
            <a:xfrm>
              <a:off x="3459" y="2161"/>
              <a:ext cx="208" cy="87"/>
            </a:xfrm>
            <a:custGeom>
              <a:avLst/>
              <a:gdLst>
                <a:gd name="T0" fmla="*/ 2 w 416"/>
                <a:gd name="T1" fmla="*/ 2 h 173"/>
                <a:gd name="T2" fmla="*/ 3 w 416"/>
                <a:gd name="T3" fmla="*/ 2 h 173"/>
                <a:gd name="T4" fmla="*/ 3 w 416"/>
                <a:gd name="T5" fmla="*/ 2 h 173"/>
                <a:gd name="T6" fmla="*/ 5 w 416"/>
                <a:gd name="T7" fmla="*/ 1 h 173"/>
                <a:gd name="T8" fmla="*/ 6 w 416"/>
                <a:gd name="T9" fmla="*/ 1 h 173"/>
                <a:gd name="T10" fmla="*/ 5 w 416"/>
                <a:gd name="T11" fmla="*/ 1 h 173"/>
                <a:gd name="T12" fmla="*/ 3 w 416"/>
                <a:gd name="T13" fmla="*/ 1 h 173"/>
                <a:gd name="T14" fmla="*/ 2 w 416"/>
                <a:gd name="T15" fmla="*/ 1 h 173"/>
                <a:gd name="T16" fmla="*/ 1 w 416"/>
                <a:gd name="T17" fmla="*/ 2 h 173"/>
                <a:gd name="T18" fmla="*/ 1 w 416"/>
                <a:gd name="T19" fmla="*/ 2 h 173"/>
                <a:gd name="T20" fmla="*/ 0 w 416"/>
                <a:gd name="T21" fmla="*/ 2 h 173"/>
                <a:gd name="T22" fmla="*/ 0 w 416"/>
                <a:gd name="T23" fmla="*/ 3 h 173"/>
                <a:gd name="T24" fmla="*/ 0 w 416"/>
                <a:gd name="T25" fmla="*/ 3 h 173"/>
                <a:gd name="T26" fmla="*/ 1 w 416"/>
                <a:gd name="T27" fmla="*/ 4 h 173"/>
                <a:gd name="T28" fmla="*/ 1 w 416"/>
                <a:gd name="T29" fmla="*/ 4 h 173"/>
                <a:gd name="T30" fmla="*/ 1 w 416"/>
                <a:gd name="T31" fmla="*/ 5 h 173"/>
                <a:gd name="T32" fmla="*/ 2 w 416"/>
                <a:gd name="T33" fmla="*/ 7 h 173"/>
                <a:gd name="T34" fmla="*/ 3 w 416"/>
                <a:gd name="T35" fmla="*/ 9 h 173"/>
                <a:gd name="T36" fmla="*/ 3 w 416"/>
                <a:gd name="T37" fmla="*/ 10 h 173"/>
                <a:gd name="T38" fmla="*/ 3 w 416"/>
                <a:gd name="T39" fmla="*/ 11 h 173"/>
                <a:gd name="T40" fmla="*/ 5 w 416"/>
                <a:gd name="T41" fmla="*/ 11 h 173"/>
                <a:gd name="T42" fmla="*/ 5 w 416"/>
                <a:gd name="T43" fmla="*/ 11 h 173"/>
                <a:gd name="T44" fmla="*/ 5 w 416"/>
                <a:gd name="T45" fmla="*/ 10 h 173"/>
                <a:gd name="T46" fmla="*/ 5 w 416"/>
                <a:gd name="T47" fmla="*/ 9 h 173"/>
                <a:gd name="T48" fmla="*/ 3 w 416"/>
                <a:gd name="T49" fmla="*/ 9 h 173"/>
                <a:gd name="T50" fmla="*/ 3 w 416"/>
                <a:gd name="T51" fmla="*/ 8 h 173"/>
                <a:gd name="T52" fmla="*/ 3 w 416"/>
                <a:gd name="T53" fmla="*/ 5 h 173"/>
                <a:gd name="T54" fmla="*/ 3 w 416"/>
                <a:gd name="T55" fmla="*/ 4 h 173"/>
                <a:gd name="T56" fmla="*/ 5 w 416"/>
                <a:gd name="T57" fmla="*/ 4 h 173"/>
                <a:gd name="T58" fmla="*/ 9 w 416"/>
                <a:gd name="T59" fmla="*/ 4 h 173"/>
                <a:gd name="T60" fmla="*/ 13 w 416"/>
                <a:gd name="T61" fmla="*/ 4 h 173"/>
                <a:gd name="T62" fmla="*/ 17 w 416"/>
                <a:gd name="T63" fmla="*/ 3 h 173"/>
                <a:gd name="T64" fmla="*/ 21 w 416"/>
                <a:gd name="T65" fmla="*/ 3 h 173"/>
                <a:gd name="T66" fmla="*/ 24 w 416"/>
                <a:gd name="T67" fmla="*/ 3 h 173"/>
                <a:gd name="T68" fmla="*/ 26 w 416"/>
                <a:gd name="T69" fmla="*/ 3 h 173"/>
                <a:gd name="T70" fmla="*/ 26 w 416"/>
                <a:gd name="T71" fmla="*/ 2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73"/>
                <a:gd name="T110" fmla="*/ 416 w 416"/>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73">
                  <a:moveTo>
                    <a:pt x="416" y="24"/>
                  </a:moveTo>
                  <a:lnTo>
                    <a:pt x="31" y="30"/>
                  </a:lnTo>
                  <a:lnTo>
                    <a:pt x="34" y="28"/>
                  </a:lnTo>
                  <a:lnTo>
                    <a:pt x="38" y="24"/>
                  </a:lnTo>
                  <a:lnTo>
                    <a:pt x="45" y="22"/>
                  </a:lnTo>
                  <a:lnTo>
                    <a:pt x="53" y="19"/>
                  </a:lnTo>
                  <a:lnTo>
                    <a:pt x="61" y="16"/>
                  </a:lnTo>
                  <a:lnTo>
                    <a:pt x="70" y="14"/>
                  </a:lnTo>
                  <a:lnTo>
                    <a:pt x="79" y="13"/>
                  </a:lnTo>
                  <a:lnTo>
                    <a:pt x="87" y="12"/>
                  </a:lnTo>
                  <a:lnTo>
                    <a:pt x="83" y="0"/>
                  </a:lnTo>
                  <a:lnTo>
                    <a:pt x="70" y="1"/>
                  </a:lnTo>
                  <a:lnTo>
                    <a:pt x="58" y="4"/>
                  </a:lnTo>
                  <a:lnTo>
                    <a:pt x="46" y="7"/>
                  </a:lnTo>
                  <a:lnTo>
                    <a:pt x="35" y="11"/>
                  </a:lnTo>
                  <a:lnTo>
                    <a:pt x="26" y="15"/>
                  </a:lnTo>
                  <a:lnTo>
                    <a:pt x="18" y="19"/>
                  </a:lnTo>
                  <a:lnTo>
                    <a:pt x="11" y="22"/>
                  </a:lnTo>
                  <a:lnTo>
                    <a:pt x="7" y="23"/>
                  </a:lnTo>
                  <a:lnTo>
                    <a:pt x="4" y="24"/>
                  </a:lnTo>
                  <a:lnTo>
                    <a:pt x="1" y="27"/>
                  </a:lnTo>
                  <a:lnTo>
                    <a:pt x="0" y="30"/>
                  </a:lnTo>
                  <a:lnTo>
                    <a:pt x="0" y="32"/>
                  </a:lnTo>
                  <a:lnTo>
                    <a:pt x="0" y="35"/>
                  </a:lnTo>
                  <a:lnTo>
                    <a:pt x="0" y="39"/>
                  </a:lnTo>
                  <a:lnTo>
                    <a:pt x="0" y="44"/>
                  </a:lnTo>
                  <a:lnTo>
                    <a:pt x="0" y="46"/>
                  </a:lnTo>
                  <a:lnTo>
                    <a:pt x="1" y="52"/>
                  </a:lnTo>
                  <a:lnTo>
                    <a:pt x="5" y="55"/>
                  </a:lnTo>
                  <a:lnTo>
                    <a:pt x="8" y="58"/>
                  </a:lnTo>
                  <a:lnTo>
                    <a:pt x="11" y="61"/>
                  </a:lnTo>
                  <a:lnTo>
                    <a:pt x="16" y="75"/>
                  </a:lnTo>
                  <a:lnTo>
                    <a:pt x="20" y="91"/>
                  </a:lnTo>
                  <a:lnTo>
                    <a:pt x="26" y="112"/>
                  </a:lnTo>
                  <a:lnTo>
                    <a:pt x="34" y="135"/>
                  </a:lnTo>
                  <a:lnTo>
                    <a:pt x="38" y="143"/>
                  </a:lnTo>
                  <a:lnTo>
                    <a:pt x="43" y="150"/>
                  </a:lnTo>
                  <a:lnTo>
                    <a:pt x="47" y="156"/>
                  </a:lnTo>
                  <a:lnTo>
                    <a:pt x="53" y="161"/>
                  </a:lnTo>
                  <a:lnTo>
                    <a:pt x="59" y="166"/>
                  </a:lnTo>
                  <a:lnTo>
                    <a:pt x="65" y="168"/>
                  </a:lnTo>
                  <a:lnTo>
                    <a:pt x="70" y="172"/>
                  </a:lnTo>
                  <a:lnTo>
                    <a:pt x="75" y="173"/>
                  </a:lnTo>
                  <a:lnTo>
                    <a:pt x="75" y="167"/>
                  </a:lnTo>
                  <a:lnTo>
                    <a:pt x="76" y="161"/>
                  </a:lnTo>
                  <a:lnTo>
                    <a:pt x="79" y="155"/>
                  </a:lnTo>
                  <a:lnTo>
                    <a:pt x="82" y="149"/>
                  </a:lnTo>
                  <a:lnTo>
                    <a:pt x="74" y="144"/>
                  </a:lnTo>
                  <a:lnTo>
                    <a:pt x="67" y="140"/>
                  </a:lnTo>
                  <a:lnTo>
                    <a:pt x="60" y="134"/>
                  </a:lnTo>
                  <a:lnTo>
                    <a:pt x="56" y="129"/>
                  </a:lnTo>
                  <a:lnTo>
                    <a:pt x="50" y="114"/>
                  </a:lnTo>
                  <a:lnTo>
                    <a:pt x="44" y="94"/>
                  </a:lnTo>
                  <a:lnTo>
                    <a:pt x="39" y="72"/>
                  </a:lnTo>
                  <a:lnTo>
                    <a:pt x="36" y="55"/>
                  </a:lnTo>
                  <a:lnTo>
                    <a:pt x="42" y="55"/>
                  </a:lnTo>
                  <a:lnTo>
                    <a:pt x="56" y="54"/>
                  </a:lnTo>
                  <a:lnTo>
                    <a:pt x="75" y="54"/>
                  </a:lnTo>
                  <a:lnTo>
                    <a:pt x="100" y="53"/>
                  </a:lnTo>
                  <a:lnTo>
                    <a:pt x="129" y="52"/>
                  </a:lnTo>
                  <a:lnTo>
                    <a:pt x="161" y="51"/>
                  </a:lnTo>
                  <a:lnTo>
                    <a:pt x="195" y="50"/>
                  </a:lnTo>
                  <a:lnTo>
                    <a:pt x="231" y="49"/>
                  </a:lnTo>
                  <a:lnTo>
                    <a:pt x="265" y="47"/>
                  </a:lnTo>
                  <a:lnTo>
                    <a:pt x="299" y="46"/>
                  </a:lnTo>
                  <a:lnTo>
                    <a:pt x="330" y="45"/>
                  </a:lnTo>
                  <a:lnTo>
                    <a:pt x="358" y="45"/>
                  </a:lnTo>
                  <a:lnTo>
                    <a:pt x="381" y="44"/>
                  </a:lnTo>
                  <a:lnTo>
                    <a:pt x="400" y="43"/>
                  </a:lnTo>
                  <a:lnTo>
                    <a:pt x="411" y="43"/>
                  </a:lnTo>
                  <a:lnTo>
                    <a:pt x="416" y="43"/>
                  </a:lnTo>
                  <a:lnTo>
                    <a:pt x="416" y="24"/>
                  </a:lnTo>
                  <a:close/>
                </a:path>
              </a:pathLst>
            </a:custGeom>
            <a:solidFill>
              <a:srgbClr val="0C0000"/>
            </a:solidFill>
            <a:ln w="9525">
              <a:noFill/>
              <a:round/>
              <a:headEnd/>
              <a:tailEnd/>
            </a:ln>
          </p:spPr>
          <p:txBody>
            <a:bodyPr/>
            <a:lstStyle/>
            <a:p>
              <a:endParaRPr lang="en-US">
                <a:latin typeface="Arial" charset="0"/>
              </a:endParaRPr>
            </a:p>
          </p:txBody>
        </p:sp>
        <p:sp>
          <p:nvSpPr>
            <p:cNvPr id="8434" name="Freeform 287"/>
            <p:cNvSpPr>
              <a:spLocks/>
            </p:cNvSpPr>
            <p:nvPr/>
          </p:nvSpPr>
          <p:spPr bwMode="auto">
            <a:xfrm>
              <a:off x="3472" y="2171"/>
              <a:ext cx="195" cy="7"/>
            </a:xfrm>
            <a:custGeom>
              <a:avLst/>
              <a:gdLst>
                <a:gd name="T0" fmla="*/ 1 w 390"/>
                <a:gd name="T1" fmla="*/ 1 h 14"/>
                <a:gd name="T2" fmla="*/ 1 w 390"/>
                <a:gd name="T3" fmla="*/ 1 h 14"/>
                <a:gd name="T4" fmla="*/ 24 w 390"/>
                <a:gd name="T5" fmla="*/ 1 h 14"/>
                <a:gd name="T6" fmla="*/ 24 w 390"/>
                <a:gd name="T7" fmla="*/ 0 h 14"/>
                <a:gd name="T8" fmla="*/ 1 w 390"/>
                <a:gd name="T9" fmla="*/ 1 h 14"/>
                <a:gd name="T10" fmla="*/ 1 w 390"/>
                <a:gd name="T11" fmla="*/ 1 h 14"/>
                <a:gd name="T12" fmla="*/ 1 w 390"/>
                <a:gd name="T13" fmla="*/ 1 h 14"/>
                <a:gd name="T14" fmla="*/ 0 w 390"/>
                <a:gd name="T15" fmla="*/ 1 h 14"/>
                <a:gd name="T16" fmla="*/ 1 w 390"/>
                <a:gd name="T17" fmla="*/ 1 h 14"/>
                <a:gd name="T18" fmla="*/ 1 w 39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
                <a:gd name="T31" fmla="*/ 0 h 14"/>
                <a:gd name="T32" fmla="*/ 390 w 39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 h="14">
                  <a:moveTo>
                    <a:pt x="2" y="8"/>
                  </a:moveTo>
                  <a:lnTo>
                    <a:pt x="5" y="13"/>
                  </a:lnTo>
                  <a:lnTo>
                    <a:pt x="390" y="7"/>
                  </a:lnTo>
                  <a:lnTo>
                    <a:pt x="390" y="0"/>
                  </a:lnTo>
                  <a:lnTo>
                    <a:pt x="5" y="6"/>
                  </a:lnTo>
                  <a:lnTo>
                    <a:pt x="9" y="10"/>
                  </a:lnTo>
                  <a:lnTo>
                    <a:pt x="2" y="8"/>
                  </a:lnTo>
                  <a:lnTo>
                    <a:pt x="0" y="14"/>
                  </a:lnTo>
                  <a:lnTo>
                    <a:pt x="5" y="13"/>
                  </a:lnTo>
                  <a:lnTo>
                    <a:pt x="2" y="8"/>
                  </a:lnTo>
                  <a:close/>
                </a:path>
              </a:pathLst>
            </a:custGeom>
            <a:solidFill>
              <a:srgbClr val="000000"/>
            </a:solidFill>
            <a:ln w="9525">
              <a:noFill/>
              <a:round/>
              <a:headEnd/>
              <a:tailEnd/>
            </a:ln>
          </p:spPr>
          <p:txBody>
            <a:bodyPr/>
            <a:lstStyle/>
            <a:p>
              <a:endParaRPr lang="en-US">
                <a:latin typeface="Arial" charset="0"/>
              </a:endParaRPr>
            </a:p>
          </p:txBody>
        </p:sp>
        <p:sp>
          <p:nvSpPr>
            <p:cNvPr id="8435" name="Freeform 288"/>
            <p:cNvSpPr>
              <a:spLocks/>
            </p:cNvSpPr>
            <p:nvPr/>
          </p:nvSpPr>
          <p:spPr bwMode="auto">
            <a:xfrm>
              <a:off x="3473" y="2165"/>
              <a:ext cx="32" cy="12"/>
            </a:xfrm>
            <a:custGeom>
              <a:avLst/>
              <a:gdLst>
                <a:gd name="T0" fmla="*/ 3 w 64"/>
                <a:gd name="T1" fmla="*/ 1 h 23"/>
                <a:gd name="T2" fmla="*/ 3 w 64"/>
                <a:gd name="T3" fmla="*/ 0 h 23"/>
                <a:gd name="T4" fmla="*/ 3 w 64"/>
                <a:gd name="T5" fmla="*/ 1 h 23"/>
                <a:gd name="T6" fmla="*/ 2 w 64"/>
                <a:gd name="T7" fmla="*/ 1 h 23"/>
                <a:gd name="T8" fmla="*/ 2 w 64"/>
                <a:gd name="T9" fmla="*/ 1 h 23"/>
                <a:gd name="T10" fmla="*/ 1 w 64"/>
                <a:gd name="T11" fmla="*/ 1 h 23"/>
                <a:gd name="T12" fmla="*/ 1 w 64"/>
                <a:gd name="T13" fmla="*/ 1 h 23"/>
                <a:gd name="T14" fmla="*/ 1 w 64"/>
                <a:gd name="T15" fmla="*/ 1 h 23"/>
                <a:gd name="T16" fmla="*/ 1 w 64"/>
                <a:gd name="T17" fmla="*/ 1 h 23"/>
                <a:gd name="T18" fmla="*/ 0 w 64"/>
                <a:gd name="T19" fmla="*/ 2 h 23"/>
                <a:gd name="T20" fmla="*/ 1 w 64"/>
                <a:gd name="T21" fmla="*/ 2 h 23"/>
                <a:gd name="T22" fmla="*/ 1 w 64"/>
                <a:gd name="T23" fmla="*/ 2 h 23"/>
                <a:gd name="T24" fmla="*/ 1 w 64"/>
                <a:gd name="T25" fmla="*/ 2 h 23"/>
                <a:gd name="T26" fmla="*/ 1 w 64"/>
                <a:gd name="T27" fmla="*/ 2 h 23"/>
                <a:gd name="T28" fmla="*/ 1 w 64"/>
                <a:gd name="T29" fmla="*/ 1 h 23"/>
                <a:gd name="T30" fmla="*/ 2 w 64"/>
                <a:gd name="T31" fmla="*/ 1 h 23"/>
                <a:gd name="T32" fmla="*/ 2 w 64"/>
                <a:gd name="T33" fmla="*/ 1 h 23"/>
                <a:gd name="T34" fmla="*/ 3 w 64"/>
                <a:gd name="T35" fmla="*/ 1 h 23"/>
                <a:gd name="T36" fmla="*/ 3 w 64"/>
                <a:gd name="T37" fmla="*/ 1 h 23"/>
                <a:gd name="T38" fmla="*/ 3 w 64"/>
                <a:gd name="T39" fmla="*/ 1 h 23"/>
                <a:gd name="T40" fmla="*/ 3 w 64"/>
                <a:gd name="T41" fmla="*/ 1 h 23"/>
                <a:gd name="T42" fmla="*/ 4 w 64"/>
                <a:gd name="T43" fmla="*/ 1 h 23"/>
                <a:gd name="T44" fmla="*/ 3 w 64"/>
                <a:gd name="T45" fmla="*/ 1 h 23"/>
                <a:gd name="T46" fmla="*/ 3 w 64"/>
                <a:gd name="T47" fmla="*/ 1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3"/>
                <a:gd name="T74" fmla="*/ 64 w 64"/>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3">
                  <a:moveTo>
                    <a:pt x="55" y="5"/>
                  </a:moveTo>
                  <a:lnTo>
                    <a:pt x="59" y="0"/>
                  </a:lnTo>
                  <a:lnTo>
                    <a:pt x="51" y="1"/>
                  </a:lnTo>
                  <a:lnTo>
                    <a:pt x="42" y="3"/>
                  </a:lnTo>
                  <a:lnTo>
                    <a:pt x="32" y="5"/>
                  </a:lnTo>
                  <a:lnTo>
                    <a:pt x="24" y="7"/>
                  </a:lnTo>
                  <a:lnTo>
                    <a:pt x="16" y="11"/>
                  </a:lnTo>
                  <a:lnTo>
                    <a:pt x="9" y="13"/>
                  </a:lnTo>
                  <a:lnTo>
                    <a:pt x="3" y="16"/>
                  </a:lnTo>
                  <a:lnTo>
                    <a:pt x="0" y="21"/>
                  </a:lnTo>
                  <a:lnTo>
                    <a:pt x="7" y="23"/>
                  </a:lnTo>
                  <a:lnTo>
                    <a:pt x="8" y="23"/>
                  </a:lnTo>
                  <a:lnTo>
                    <a:pt x="11" y="20"/>
                  </a:lnTo>
                  <a:lnTo>
                    <a:pt x="18" y="18"/>
                  </a:lnTo>
                  <a:lnTo>
                    <a:pt x="26" y="14"/>
                  </a:lnTo>
                  <a:lnTo>
                    <a:pt x="34" y="12"/>
                  </a:lnTo>
                  <a:lnTo>
                    <a:pt x="42" y="9"/>
                  </a:lnTo>
                  <a:lnTo>
                    <a:pt x="51" y="8"/>
                  </a:lnTo>
                  <a:lnTo>
                    <a:pt x="59" y="7"/>
                  </a:lnTo>
                  <a:lnTo>
                    <a:pt x="62" y="3"/>
                  </a:lnTo>
                  <a:lnTo>
                    <a:pt x="59" y="7"/>
                  </a:lnTo>
                  <a:lnTo>
                    <a:pt x="64" y="7"/>
                  </a:lnTo>
                  <a:lnTo>
                    <a:pt x="62" y="3"/>
                  </a:lnTo>
                  <a:lnTo>
                    <a:pt x="55" y="5"/>
                  </a:lnTo>
                  <a:close/>
                </a:path>
              </a:pathLst>
            </a:custGeom>
            <a:solidFill>
              <a:srgbClr val="000000"/>
            </a:solidFill>
            <a:ln w="9525">
              <a:noFill/>
              <a:round/>
              <a:headEnd/>
              <a:tailEnd/>
            </a:ln>
          </p:spPr>
          <p:txBody>
            <a:bodyPr/>
            <a:lstStyle/>
            <a:p>
              <a:endParaRPr lang="en-US">
                <a:latin typeface="Arial" charset="0"/>
              </a:endParaRPr>
            </a:p>
          </p:txBody>
        </p:sp>
        <p:sp>
          <p:nvSpPr>
            <p:cNvPr id="8436" name="Freeform 289"/>
            <p:cNvSpPr>
              <a:spLocks/>
            </p:cNvSpPr>
            <p:nvPr/>
          </p:nvSpPr>
          <p:spPr bwMode="auto">
            <a:xfrm>
              <a:off x="3499" y="2159"/>
              <a:ext cx="5" cy="8"/>
            </a:xfrm>
            <a:custGeom>
              <a:avLst/>
              <a:gdLst>
                <a:gd name="T0" fmla="*/ 1 w 10"/>
                <a:gd name="T1" fmla="*/ 0 h 17"/>
                <a:gd name="T2" fmla="*/ 0 w 10"/>
                <a:gd name="T3" fmla="*/ 0 h 17"/>
                <a:gd name="T4" fmla="*/ 1 w 10"/>
                <a:gd name="T5" fmla="*/ 1 h 17"/>
                <a:gd name="T6" fmla="*/ 1 w 10"/>
                <a:gd name="T7" fmla="*/ 0 h 17"/>
                <a:gd name="T8" fmla="*/ 1 w 10"/>
                <a:gd name="T9" fmla="*/ 0 h 17"/>
                <a:gd name="T10" fmla="*/ 1 w 10"/>
                <a:gd name="T11" fmla="*/ 0 h 17"/>
                <a:gd name="T12" fmla="*/ 1 w 10"/>
                <a:gd name="T13" fmla="*/ 0 h 17"/>
                <a:gd name="T14" fmla="*/ 1 w 10"/>
                <a:gd name="T15" fmla="*/ 0 h 17"/>
                <a:gd name="T16" fmla="*/ 1 w 10"/>
                <a:gd name="T17" fmla="*/ 0 h 17"/>
                <a:gd name="T18" fmla="*/ 1 w 10"/>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7"/>
                <a:gd name="T32" fmla="*/ 10 w 1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7">
                  <a:moveTo>
                    <a:pt x="3" y="9"/>
                  </a:moveTo>
                  <a:lnTo>
                    <a:pt x="0" y="5"/>
                  </a:lnTo>
                  <a:lnTo>
                    <a:pt x="3" y="17"/>
                  </a:lnTo>
                  <a:lnTo>
                    <a:pt x="10" y="15"/>
                  </a:lnTo>
                  <a:lnTo>
                    <a:pt x="7" y="3"/>
                  </a:lnTo>
                  <a:lnTo>
                    <a:pt x="3" y="0"/>
                  </a:lnTo>
                  <a:lnTo>
                    <a:pt x="7" y="3"/>
                  </a:lnTo>
                  <a:lnTo>
                    <a:pt x="5" y="0"/>
                  </a:lnTo>
                  <a:lnTo>
                    <a:pt x="3" y="0"/>
                  </a:lnTo>
                  <a:lnTo>
                    <a:pt x="3" y="9"/>
                  </a:lnTo>
                  <a:close/>
                </a:path>
              </a:pathLst>
            </a:custGeom>
            <a:solidFill>
              <a:srgbClr val="000000"/>
            </a:solidFill>
            <a:ln w="9525">
              <a:noFill/>
              <a:round/>
              <a:headEnd/>
              <a:tailEnd/>
            </a:ln>
          </p:spPr>
          <p:txBody>
            <a:bodyPr/>
            <a:lstStyle/>
            <a:p>
              <a:endParaRPr lang="en-US">
                <a:latin typeface="Arial" charset="0"/>
              </a:endParaRPr>
            </a:p>
          </p:txBody>
        </p:sp>
        <p:sp>
          <p:nvSpPr>
            <p:cNvPr id="8437" name="Freeform 290"/>
            <p:cNvSpPr>
              <a:spLocks/>
            </p:cNvSpPr>
            <p:nvPr/>
          </p:nvSpPr>
          <p:spPr bwMode="auto">
            <a:xfrm>
              <a:off x="3462" y="2159"/>
              <a:ext cx="39" cy="15"/>
            </a:xfrm>
            <a:custGeom>
              <a:avLst/>
              <a:gdLst>
                <a:gd name="T0" fmla="*/ 1 w 77"/>
                <a:gd name="T1" fmla="*/ 1 h 31"/>
                <a:gd name="T2" fmla="*/ 1 w 77"/>
                <a:gd name="T3" fmla="*/ 1 h 31"/>
                <a:gd name="T4" fmla="*/ 1 w 77"/>
                <a:gd name="T5" fmla="*/ 1 h 31"/>
                <a:gd name="T6" fmla="*/ 1 w 77"/>
                <a:gd name="T7" fmla="*/ 1 h 31"/>
                <a:gd name="T8" fmla="*/ 2 w 77"/>
                <a:gd name="T9" fmla="*/ 1 h 31"/>
                <a:gd name="T10" fmla="*/ 2 w 77"/>
                <a:gd name="T11" fmla="*/ 1 h 31"/>
                <a:gd name="T12" fmla="*/ 3 w 77"/>
                <a:gd name="T13" fmla="*/ 0 h 31"/>
                <a:gd name="T14" fmla="*/ 4 w 77"/>
                <a:gd name="T15" fmla="*/ 0 h 31"/>
                <a:gd name="T16" fmla="*/ 4 w 77"/>
                <a:gd name="T17" fmla="*/ 0 h 31"/>
                <a:gd name="T18" fmla="*/ 5 w 77"/>
                <a:gd name="T19" fmla="*/ 0 h 31"/>
                <a:gd name="T20" fmla="*/ 5 w 77"/>
                <a:gd name="T21" fmla="*/ 0 h 31"/>
                <a:gd name="T22" fmla="*/ 4 w 77"/>
                <a:gd name="T23" fmla="*/ 0 h 31"/>
                <a:gd name="T24" fmla="*/ 4 w 77"/>
                <a:gd name="T25" fmla="*/ 0 h 31"/>
                <a:gd name="T26" fmla="*/ 3 w 77"/>
                <a:gd name="T27" fmla="*/ 0 h 31"/>
                <a:gd name="T28" fmla="*/ 2 w 77"/>
                <a:gd name="T29" fmla="*/ 0 h 31"/>
                <a:gd name="T30" fmla="*/ 2 w 77"/>
                <a:gd name="T31" fmla="*/ 1 h 31"/>
                <a:gd name="T32" fmla="*/ 1 w 77"/>
                <a:gd name="T33" fmla="*/ 1 h 31"/>
                <a:gd name="T34" fmla="*/ 1 w 77"/>
                <a:gd name="T35" fmla="*/ 1 h 31"/>
                <a:gd name="T36" fmla="*/ 0 w 77"/>
                <a:gd name="T37" fmla="*/ 1 h 31"/>
                <a:gd name="T38" fmla="*/ 1 w 77"/>
                <a:gd name="T39" fmla="*/ 1 h 31"/>
                <a:gd name="T40" fmla="*/ 1 w 77"/>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31"/>
                <a:gd name="T65" fmla="*/ 77 w 7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31">
                  <a:moveTo>
                    <a:pt x="1" y="31"/>
                  </a:moveTo>
                  <a:lnTo>
                    <a:pt x="2" y="31"/>
                  </a:lnTo>
                  <a:lnTo>
                    <a:pt x="6" y="30"/>
                  </a:lnTo>
                  <a:lnTo>
                    <a:pt x="13" y="26"/>
                  </a:lnTo>
                  <a:lnTo>
                    <a:pt x="21" y="23"/>
                  </a:lnTo>
                  <a:lnTo>
                    <a:pt x="30" y="18"/>
                  </a:lnTo>
                  <a:lnTo>
                    <a:pt x="41" y="15"/>
                  </a:lnTo>
                  <a:lnTo>
                    <a:pt x="52" y="11"/>
                  </a:lnTo>
                  <a:lnTo>
                    <a:pt x="64" y="9"/>
                  </a:lnTo>
                  <a:lnTo>
                    <a:pt x="77" y="9"/>
                  </a:lnTo>
                  <a:lnTo>
                    <a:pt x="77" y="0"/>
                  </a:lnTo>
                  <a:lnTo>
                    <a:pt x="64" y="2"/>
                  </a:lnTo>
                  <a:lnTo>
                    <a:pt x="52" y="4"/>
                  </a:lnTo>
                  <a:lnTo>
                    <a:pt x="39" y="8"/>
                  </a:lnTo>
                  <a:lnTo>
                    <a:pt x="28" y="11"/>
                  </a:lnTo>
                  <a:lnTo>
                    <a:pt x="18" y="16"/>
                  </a:lnTo>
                  <a:lnTo>
                    <a:pt x="10" y="19"/>
                  </a:lnTo>
                  <a:lnTo>
                    <a:pt x="3" y="23"/>
                  </a:lnTo>
                  <a:lnTo>
                    <a:pt x="0" y="24"/>
                  </a:lnTo>
                  <a:lnTo>
                    <a:pt x="1" y="24"/>
                  </a:lnTo>
                  <a:lnTo>
                    <a:pt x="1" y="31"/>
                  </a:lnTo>
                  <a:close/>
                </a:path>
              </a:pathLst>
            </a:custGeom>
            <a:solidFill>
              <a:srgbClr val="000000"/>
            </a:solidFill>
            <a:ln w="9525">
              <a:noFill/>
              <a:round/>
              <a:headEnd/>
              <a:tailEnd/>
            </a:ln>
          </p:spPr>
          <p:txBody>
            <a:bodyPr/>
            <a:lstStyle/>
            <a:p>
              <a:endParaRPr lang="en-US">
                <a:latin typeface="Arial" charset="0"/>
              </a:endParaRPr>
            </a:p>
          </p:txBody>
        </p:sp>
        <p:sp>
          <p:nvSpPr>
            <p:cNvPr id="8438" name="Freeform 291"/>
            <p:cNvSpPr>
              <a:spLocks/>
            </p:cNvSpPr>
            <p:nvPr/>
          </p:nvSpPr>
          <p:spPr bwMode="auto">
            <a:xfrm>
              <a:off x="3457" y="2171"/>
              <a:ext cx="6" cy="6"/>
            </a:xfrm>
            <a:custGeom>
              <a:avLst/>
              <a:gdLst>
                <a:gd name="T0" fmla="*/ 1 w 11"/>
                <a:gd name="T1" fmla="*/ 1 h 12"/>
                <a:gd name="T2" fmla="*/ 1 w 11"/>
                <a:gd name="T3" fmla="*/ 1 h 12"/>
                <a:gd name="T4" fmla="*/ 1 w 11"/>
                <a:gd name="T5" fmla="*/ 1 h 12"/>
                <a:gd name="T6" fmla="*/ 1 w 11"/>
                <a:gd name="T7" fmla="*/ 1 h 12"/>
                <a:gd name="T8" fmla="*/ 1 w 11"/>
                <a:gd name="T9" fmla="*/ 1 h 12"/>
                <a:gd name="T10" fmla="*/ 1 w 11"/>
                <a:gd name="T11" fmla="*/ 1 h 12"/>
                <a:gd name="T12" fmla="*/ 1 w 11"/>
                <a:gd name="T13" fmla="*/ 0 h 12"/>
                <a:gd name="T14" fmla="*/ 1 w 11"/>
                <a:gd name="T15" fmla="*/ 1 h 12"/>
                <a:gd name="T16" fmla="*/ 1 w 11"/>
                <a:gd name="T17" fmla="*/ 1 h 12"/>
                <a:gd name="T18" fmla="*/ 1 w 11"/>
                <a:gd name="T19" fmla="*/ 1 h 12"/>
                <a:gd name="T20" fmla="*/ 0 w 11"/>
                <a:gd name="T21" fmla="*/ 1 h 12"/>
                <a:gd name="T22" fmla="*/ 0 w 11"/>
                <a:gd name="T23" fmla="*/ 1 h 12"/>
                <a:gd name="T24" fmla="*/ 1 w 11"/>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9" y="12"/>
                  </a:moveTo>
                  <a:lnTo>
                    <a:pt x="9" y="12"/>
                  </a:lnTo>
                  <a:lnTo>
                    <a:pt x="8" y="10"/>
                  </a:lnTo>
                  <a:lnTo>
                    <a:pt x="9" y="9"/>
                  </a:lnTo>
                  <a:lnTo>
                    <a:pt x="10" y="8"/>
                  </a:lnTo>
                  <a:lnTo>
                    <a:pt x="11" y="7"/>
                  </a:lnTo>
                  <a:lnTo>
                    <a:pt x="11" y="0"/>
                  </a:lnTo>
                  <a:lnTo>
                    <a:pt x="5" y="1"/>
                  </a:lnTo>
                  <a:lnTo>
                    <a:pt x="2" y="4"/>
                  </a:lnTo>
                  <a:lnTo>
                    <a:pt x="1" y="10"/>
                  </a:lnTo>
                  <a:lnTo>
                    <a:pt x="0" y="12"/>
                  </a:lnTo>
                  <a:lnTo>
                    <a:pt x="9" y="12"/>
                  </a:lnTo>
                  <a:close/>
                </a:path>
              </a:pathLst>
            </a:custGeom>
            <a:solidFill>
              <a:srgbClr val="000000"/>
            </a:solidFill>
            <a:ln w="9525">
              <a:noFill/>
              <a:round/>
              <a:headEnd/>
              <a:tailEnd/>
            </a:ln>
          </p:spPr>
          <p:txBody>
            <a:bodyPr/>
            <a:lstStyle/>
            <a:p>
              <a:endParaRPr lang="en-US">
                <a:latin typeface="Arial" charset="0"/>
              </a:endParaRPr>
            </a:p>
          </p:txBody>
        </p:sp>
        <p:sp>
          <p:nvSpPr>
            <p:cNvPr id="8439" name="Freeform 292"/>
            <p:cNvSpPr>
              <a:spLocks/>
            </p:cNvSpPr>
            <p:nvPr/>
          </p:nvSpPr>
          <p:spPr bwMode="auto">
            <a:xfrm>
              <a:off x="3457" y="2177"/>
              <a:ext cx="4" cy="7"/>
            </a:xfrm>
            <a:custGeom>
              <a:avLst/>
              <a:gdLst>
                <a:gd name="T0" fmla="*/ 0 w 9"/>
                <a:gd name="T1" fmla="*/ 1 h 14"/>
                <a:gd name="T2" fmla="*/ 0 w 9"/>
                <a:gd name="T3" fmla="*/ 1 h 14"/>
                <a:gd name="T4" fmla="*/ 0 w 9"/>
                <a:gd name="T5" fmla="*/ 1 h 14"/>
                <a:gd name="T6" fmla="*/ 0 w 9"/>
                <a:gd name="T7" fmla="*/ 1 h 14"/>
                <a:gd name="T8" fmla="*/ 0 w 9"/>
                <a:gd name="T9" fmla="*/ 1 h 14"/>
                <a:gd name="T10" fmla="*/ 0 w 9"/>
                <a:gd name="T11" fmla="*/ 0 h 14"/>
                <a:gd name="T12" fmla="*/ 0 w 9"/>
                <a:gd name="T13" fmla="*/ 0 h 14"/>
                <a:gd name="T14" fmla="*/ 0 w 9"/>
                <a:gd name="T15" fmla="*/ 1 h 14"/>
                <a:gd name="T16" fmla="*/ 0 w 9"/>
                <a:gd name="T17" fmla="*/ 1 h 14"/>
                <a:gd name="T18" fmla="*/ 0 w 9"/>
                <a:gd name="T19" fmla="*/ 1 h 14"/>
                <a:gd name="T20" fmla="*/ 0 w 9"/>
                <a:gd name="T21" fmla="*/ 1 h 14"/>
                <a:gd name="T22" fmla="*/ 0 w 9"/>
                <a:gd name="T23" fmla="*/ 1 h 14"/>
                <a:gd name="T24" fmla="*/ 0 w 9"/>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4"/>
                <a:gd name="T41" fmla="*/ 9 w 9"/>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4">
                  <a:moveTo>
                    <a:pt x="9" y="14"/>
                  </a:moveTo>
                  <a:lnTo>
                    <a:pt x="9" y="14"/>
                  </a:lnTo>
                  <a:lnTo>
                    <a:pt x="9" y="12"/>
                  </a:lnTo>
                  <a:lnTo>
                    <a:pt x="9" y="7"/>
                  </a:lnTo>
                  <a:lnTo>
                    <a:pt x="9" y="3"/>
                  </a:lnTo>
                  <a:lnTo>
                    <a:pt x="9" y="0"/>
                  </a:lnTo>
                  <a:lnTo>
                    <a:pt x="0" y="0"/>
                  </a:lnTo>
                  <a:lnTo>
                    <a:pt x="0" y="3"/>
                  </a:lnTo>
                  <a:lnTo>
                    <a:pt x="0" y="7"/>
                  </a:lnTo>
                  <a:lnTo>
                    <a:pt x="0" y="12"/>
                  </a:lnTo>
                  <a:lnTo>
                    <a:pt x="0" y="14"/>
                  </a:lnTo>
                  <a:lnTo>
                    <a:pt x="9" y="14"/>
                  </a:lnTo>
                  <a:close/>
                </a:path>
              </a:pathLst>
            </a:custGeom>
            <a:solidFill>
              <a:srgbClr val="000000"/>
            </a:solidFill>
            <a:ln w="9525">
              <a:noFill/>
              <a:round/>
              <a:headEnd/>
              <a:tailEnd/>
            </a:ln>
          </p:spPr>
          <p:txBody>
            <a:bodyPr/>
            <a:lstStyle/>
            <a:p>
              <a:endParaRPr lang="en-US">
                <a:latin typeface="Arial" charset="0"/>
              </a:endParaRPr>
            </a:p>
          </p:txBody>
        </p:sp>
        <p:sp>
          <p:nvSpPr>
            <p:cNvPr id="8440" name="Freeform 293"/>
            <p:cNvSpPr>
              <a:spLocks/>
            </p:cNvSpPr>
            <p:nvPr/>
          </p:nvSpPr>
          <p:spPr bwMode="auto">
            <a:xfrm>
              <a:off x="3457" y="2184"/>
              <a:ext cx="9" cy="8"/>
            </a:xfrm>
            <a:custGeom>
              <a:avLst/>
              <a:gdLst>
                <a:gd name="T0" fmla="*/ 1 w 18"/>
                <a:gd name="T1" fmla="*/ 1 h 16"/>
                <a:gd name="T2" fmla="*/ 1 w 18"/>
                <a:gd name="T3" fmla="*/ 1 h 16"/>
                <a:gd name="T4" fmla="*/ 1 w 18"/>
                <a:gd name="T5" fmla="*/ 1 h 16"/>
                <a:gd name="T6" fmla="*/ 1 w 18"/>
                <a:gd name="T7" fmla="*/ 1 h 16"/>
                <a:gd name="T8" fmla="*/ 1 w 18"/>
                <a:gd name="T9" fmla="*/ 1 h 16"/>
                <a:gd name="T10" fmla="*/ 1 w 18"/>
                <a:gd name="T11" fmla="*/ 0 h 16"/>
                <a:gd name="T12" fmla="*/ 0 w 18"/>
                <a:gd name="T13" fmla="*/ 0 h 16"/>
                <a:gd name="T14" fmla="*/ 1 w 18"/>
                <a:gd name="T15" fmla="*/ 1 h 16"/>
                <a:gd name="T16" fmla="*/ 1 w 18"/>
                <a:gd name="T17" fmla="*/ 1 h 16"/>
                <a:gd name="T18" fmla="*/ 1 w 18"/>
                <a:gd name="T19" fmla="*/ 1 h 16"/>
                <a:gd name="T20" fmla="*/ 1 w 18"/>
                <a:gd name="T21" fmla="*/ 1 h 16"/>
                <a:gd name="T22" fmla="*/ 1 w 18"/>
                <a:gd name="T23" fmla="*/ 1 h 16"/>
                <a:gd name="T24" fmla="*/ 1 w 18"/>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18" y="14"/>
                  </a:moveTo>
                  <a:lnTo>
                    <a:pt x="18" y="14"/>
                  </a:lnTo>
                  <a:lnTo>
                    <a:pt x="15" y="9"/>
                  </a:lnTo>
                  <a:lnTo>
                    <a:pt x="11" y="6"/>
                  </a:lnTo>
                  <a:lnTo>
                    <a:pt x="9" y="5"/>
                  </a:lnTo>
                  <a:lnTo>
                    <a:pt x="9" y="0"/>
                  </a:lnTo>
                  <a:lnTo>
                    <a:pt x="0" y="0"/>
                  </a:lnTo>
                  <a:lnTo>
                    <a:pt x="2" y="7"/>
                  </a:lnTo>
                  <a:lnTo>
                    <a:pt x="7" y="13"/>
                  </a:lnTo>
                  <a:lnTo>
                    <a:pt x="10" y="14"/>
                  </a:lnTo>
                  <a:lnTo>
                    <a:pt x="11" y="16"/>
                  </a:lnTo>
                  <a:lnTo>
                    <a:pt x="18" y="14"/>
                  </a:lnTo>
                  <a:close/>
                </a:path>
              </a:pathLst>
            </a:custGeom>
            <a:solidFill>
              <a:srgbClr val="000000"/>
            </a:solidFill>
            <a:ln w="9525">
              <a:noFill/>
              <a:round/>
              <a:headEnd/>
              <a:tailEnd/>
            </a:ln>
          </p:spPr>
          <p:txBody>
            <a:bodyPr/>
            <a:lstStyle/>
            <a:p>
              <a:endParaRPr lang="en-US">
                <a:latin typeface="Arial" charset="0"/>
              </a:endParaRPr>
            </a:p>
          </p:txBody>
        </p:sp>
        <p:sp>
          <p:nvSpPr>
            <p:cNvPr id="8441" name="Freeform 294"/>
            <p:cNvSpPr>
              <a:spLocks/>
            </p:cNvSpPr>
            <p:nvPr/>
          </p:nvSpPr>
          <p:spPr bwMode="auto">
            <a:xfrm>
              <a:off x="3463" y="2191"/>
              <a:ext cx="15" cy="38"/>
            </a:xfrm>
            <a:custGeom>
              <a:avLst/>
              <a:gdLst>
                <a:gd name="T0" fmla="*/ 2 w 30"/>
                <a:gd name="T1" fmla="*/ 5 h 76"/>
                <a:gd name="T2" fmla="*/ 2 w 30"/>
                <a:gd name="T3" fmla="*/ 5 h 76"/>
                <a:gd name="T4" fmla="*/ 2 w 30"/>
                <a:gd name="T5" fmla="*/ 3 h 76"/>
                <a:gd name="T6" fmla="*/ 1 w 30"/>
                <a:gd name="T7" fmla="*/ 1 h 76"/>
                <a:gd name="T8" fmla="*/ 1 w 30"/>
                <a:gd name="T9" fmla="*/ 1 h 76"/>
                <a:gd name="T10" fmla="*/ 1 w 30"/>
                <a:gd name="T11" fmla="*/ 0 h 76"/>
                <a:gd name="T12" fmla="*/ 0 w 30"/>
                <a:gd name="T13" fmla="*/ 1 h 76"/>
                <a:gd name="T14" fmla="*/ 1 w 30"/>
                <a:gd name="T15" fmla="*/ 1 h 76"/>
                <a:gd name="T16" fmla="*/ 1 w 30"/>
                <a:gd name="T17" fmla="*/ 1 h 76"/>
                <a:gd name="T18" fmla="*/ 1 w 30"/>
                <a:gd name="T19" fmla="*/ 3 h 76"/>
                <a:gd name="T20" fmla="*/ 2 w 30"/>
                <a:gd name="T21" fmla="*/ 5 h 76"/>
                <a:gd name="T22" fmla="*/ 2 w 30"/>
                <a:gd name="T23" fmla="*/ 5 h 76"/>
                <a:gd name="T24" fmla="*/ 2 w 30"/>
                <a:gd name="T25" fmla="*/ 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6"/>
                <a:gd name="T41" fmla="*/ 30 w 30"/>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6">
                  <a:moveTo>
                    <a:pt x="30" y="74"/>
                  </a:moveTo>
                  <a:lnTo>
                    <a:pt x="30" y="74"/>
                  </a:lnTo>
                  <a:lnTo>
                    <a:pt x="22" y="51"/>
                  </a:lnTo>
                  <a:lnTo>
                    <a:pt x="16" y="31"/>
                  </a:lnTo>
                  <a:lnTo>
                    <a:pt x="13" y="14"/>
                  </a:lnTo>
                  <a:lnTo>
                    <a:pt x="7" y="0"/>
                  </a:lnTo>
                  <a:lnTo>
                    <a:pt x="0" y="2"/>
                  </a:lnTo>
                  <a:lnTo>
                    <a:pt x="6" y="16"/>
                  </a:lnTo>
                  <a:lnTo>
                    <a:pt x="9" y="31"/>
                  </a:lnTo>
                  <a:lnTo>
                    <a:pt x="15" y="53"/>
                  </a:lnTo>
                  <a:lnTo>
                    <a:pt x="23" y="76"/>
                  </a:lnTo>
                  <a:lnTo>
                    <a:pt x="30" y="74"/>
                  </a:lnTo>
                  <a:close/>
                </a:path>
              </a:pathLst>
            </a:custGeom>
            <a:solidFill>
              <a:srgbClr val="000000"/>
            </a:solidFill>
            <a:ln w="9525">
              <a:noFill/>
              <a:round/>
              <a:headEnd/>
              <a:tailEnd/>
            </a:ln>
          </p:spPr>
          <p:txBody>
            <a:bodyPr/>
            <a:lstStyle/>
            <a:p>
              <a:endParaRPr lang="en-US">
                <a:latin typeface="Arial" charset="0"/>
              </a:endParaRPr>
            </a:p>
          </p:txBody>
        </p:sp>
        <p:sp>
          <p:nvSpPr>
            <p:cNvPr id="8442" name="Freeform 295"/>
            <p:cNvSpPr>
              <a:spLocks/>
            </p:cNvSpPr>
            <p:nvPr/>
          </p:nvSpPr>
          <p:spPr bwMode="auto">
            <a:xfrm>
              <a:off x="3474" y="2228"/>
              <a:ext cx="25" cy="22"/>
            </a:xfrm>
            <a:custGeom>
              <a:avLst/>
              <a:gdLst>
                <a:gd name="T0" fmla="*/ 3 w 50"/>
                <a:gd name="T1" fmla="*/ 2 h 45"/>
                <a:gd name="T2" fmla="*/ 3 w 50"/>
                <a:gd name="T3" fmla="*/ 2 h 45"/>
                <a:gd name="T4" fmla="*/ 3 w 50"/>
                <a:gd name="T5" fmla="*/ 2 h 45"/>
                <a:gd name="T6" fmla="*/ 3 w 50"/>
                <a:gd name="T7" fmla="*/ 1 h 45"/>
                <a:gd name="T8" fmla="*/ 2 w 50"/>
                <a:gd name="T9" fmla="*/ 1 h 45"/>
                <a:gd name="T10" fmla="*/ 2 w 50"/>
                <a:gd name="T11" fmla="*/ 1 h 45"/>
                <a:gd name="T12" fmla="*/ 2 w 50"/>
                <a:gd name="T13" fmla="*/ 1 h 45"/>
                <a:gd name="T14" fmla="*/ 1 w 50"/>
                <a:gd name="T15" fmla="*/ 0 h 45"/>
                <a:gd name="T16" fmla="*/ 1 w 50"/>
                <a:gd name="T17" fmla="*/ 0 h 45"/>
                <a:gd name="T18" fmla="*/ 1 w 50"/>
                <a:gd name="T19" fmla="*/ 0 h 45"/>
                <a:gd name="T20" fmla="*/ 0 w 50"/>
                <a:gd name="T21" fmla="*/ 0 h 45"/>
                <a:gd name="T22" fmla="*/ 1 w 50"/>
                <a:gd name="T23" fmla="*/ 0 h 45"/>
                <a:gd name="T24" fmla="*/ 1 w 50"/>
                <a:gd name="T25" fmla="*/ 1 h 45"/>
                <a:gd name="T26" fmla="*/ 1 w 50"/>
                <a:gd name="T27" fmla="*/ 1 h 45"/>
                <a:gd name="T28" fmla="*/ 2 w 50"/>
                <a:gd name="T29" fmla="*/ 1 h 45"/>
                <a:gd name="T30" fmla="*/ 2 w 50"/>
                <a:gd name="T31" fmla="*/ 2 h 45"/>
                <a:gd name="T32" fmla="*/ 3 w 50"/>
                <a:gd name="T33" fmla="*/ 2 h 45"/>
                <a:gd name="T34" fmla="*/ 3 w 50"/>
                <a:gd name="T35" fmla="*/ 2 h 45"/>
                <a:gd name="T36" fmla="*/ 3 w 50"/>
                <a:gd name="T37" fmla="*/ 2 h 45"/>
                <a:gd name="T38" fmla="*/ 3 w 50"/>
                <a:gd name="T39" fmla="*/ 2 h 45"/>
                <a:gd name="T40" fmla="*/ 3 w 50"/>
                <a:gd name="T41" fmla="*/ 2 h 45"/>
                <a:gd name="T42" fmla="*/ 3 w 50"/>
                <a:gd name="T43" fmla="*/ 2 h 45"/>
                <a:gd name="T44" fmla="*/ 3 w 50"/>
                <a:gd name="T45" fmla="*/ 2 h 45"/>
                <a:gd name="T46" fmla="*/ 3 w 50"/>
                <a:gd name="T47" fmla="*/ 2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5"/>
                <a:gd name="T74" fmla="*/ 50 w 50"/>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45">
                  <a:moveTo>
                    <a:pt x="40" y="39"/>
                  </a:moveTo>
                  <a:lnTo>
                    <a:pt x="46" y="36"/>
                  </a:lnTo>
                  <a:lnTo>
                    <a:pt x="42" y="34"/>
                  </a:lnTo>
                  <a:lnTo>
                    <a:pt x="36" y="31"/>
                  </a:lnTo>
                  <a:lnTo>
                    <a:pt x="31" y="29"/>
                  </a:lnTo>
                  <a:lnTo>
                    <a:pt x="26" y="25"/>
                  </a:lnTo>
                  <a:lnTo>
                    <a:pt x="20" y="19"/>
                  </a:lnTo>
                  <a:lnTo>
                    <a:pt x="16" y="14"/>
                  </a:lnTo>
                  <a:lnTo>
                    <a:pt x="12" y="7"/>
                  </a:lnTo>
                  <a:lnTo>
                    <a:pt x="7" y="0"/>
                  </a:lnTo>
                  <a:lnTo>
                    <a:pt x="0" y="2"/>
                  </a:lnTo>
                  <a:lnTo>
                    <a:pt x="5" y="11"/>
                  </a:lnTo>
                  <a:lnTo>
                    <a:pt x="9" y="18"/>
                  </a:lnTo>
                  <a:lnTo>
                    <a:pt x="15" y="24"/>
                  </a:lnTo>
                  <a:lnTo>
                    <a:pt x="21" y="30"/>
                  </a:lnTo>
                  <a:lnTo>
                    <a:pt x="27" y="36"/>
                  </a:lnTo>
                  <a:lnTo>
                    <a:pt x="34" y="38"/>
                  </a:lnTo>
                  <a:lnTo>
                    <a:pt x="39" y="41"/>
                  </a:lnTo>
                  <a:lnTo>
                    <a:pt x="44" y="42"/>
                  </a:lnTo>
                  <a:lnTo>
                    <a:pt x="50" y="39"/>
                  </a:lnTo>
                  <a:lnTo>
                    <a:pt x="44" y="42"/>
                  </a:lnTo>
                  <a:lnTo>
                    <a:pt x="50" y="45"/>
                  </a:lnTo>
                  <a:lnTo>
                    <a:pt x="50" y="39"/>
                  </a:lnTo>
                  <a:lnTo>
                    <a:pt x="40" y="39"/>
                  </a:lnTo>
                  <a:close/>
                </a:path>
              </a:pathLst>
            </a:custGeom>
            <a:solidFill>
              <a:srgbClr val="000000"/>
            </a:solidFill>
            <a:ln w="9525">
              <a:noFill/>
              <a:round/>
              <a:headEnd/>
              <a:tailEnd/>
            </a:ln>
          </p:spPr>
          <p:txBody>
            <a:bodyPr/>
            <a:lstStyle/>
            <a:p>
              <a:endParaRPr lang="en-US">
                <a:latin typeface="Arial" charset="0"/>
              </a:endParaRPr>
            </a:p>
          </p:txBody>
        </p:sp>
        <p:sp>
          <p:nvSpPr>
            <p:cNvPr id="8443" name="Freeform 296"/>
            <p:cNvSpPr>
              <a:spLocks/>
            </p:cNvSpPr>
            <p:nvPr/>
          </p:nvSpPr>
          <p:spPr bwMode="auto">
            <a:xfrm>
              <a:off x="3494" y="2234"/>
              <a:ext cx="9" cy="14"/>
            </a:xfrm>
            <a:custGeom>
              <a:avLst/>
              <a:gdLst>
                <a:gd name="T0" fmla="*/ 0 w 19"/>
                <a:gd name="T1" fmla="*/ 1 h 28"/>
                <a:gd name="T2" fmla="*/ 0 w 19"/>
                <a:gd name="T3" fmla="*/ 1 h 28"/>
                <a:gd name="T4" fmla="*/ 0 w 19"/>
                <a:gd name="T5" fmla="*/ 1 h 28"/>
                <a:gd name="T6" fmla="*/ 0 w 19"/>
                <a:gd name="T7" fmla="*/ 1 h 28"/>
                <a:gd name="T8" fmla="*/ 0 w 19"/>
                <a:gd name="T9" fmla="*/ 2 h 28"/>
                <a:gd name="T10" fmla="*/ 0 w 19"/>
                <a:gd name="T11" fmla="*/ 2 h 28"/>
                <a:gd name="T12" fmla="*/ 0 w 19"/>
                <a:gd name="T13" fmla="*/ 2 h 28"/>
                <a:gd name="T14" fmla="*/ 0 w 19"/>
                <a:gd name="T15" fmla="*/ 2 h 28"/>
                <a:gd name="T16" fmla="*/ 0 w 19"/>
                <a:gd name="T17" fmla="*/ 2 h 28"/>
                <a:gd name="T18" fmla="*/ 0 w 19"/>
                <a:gd name="T19" fmla="*/ 1 h 28"/>
                <a:gd name="T20" fmla="*/ 0 w 19"/>
                <a:gd name="T21" fmla="*/ 1 h 28"/>
                <a:gd name="T22" fmla="*/ 0 w 19"/>
                <a:gd name="T23" fmla="*/ 0 h 28"/>
                <a:gd name="T24" fmla="*/ 0 w 19"/>
                <a:gd name="T25" fmla="*/ 1 h 28"/>
                <a:gd name="T26" fmla="*/ 1 w 19"/>
                <a:gd name="T27" fmla="*/ 1 h 28"/>
                <a:gd name="T28" fmla="*/ 0 w 19"/>
                <a:gd name="T29" fmla="*/ 0 h 28"/>
                <a:gd name="T30" fmla="*/ 0 w 19"/>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8"/>
                <a:gd name="T50" fmla="*/ 19 w 1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8">
                  <a:moveTo>
                    <a:pt x="11" y="7"/>
                  </a:moveTo>
                  <a:lnTo>
                    <a:pt x="9" y="2"/>
                  </a:lnTo>
                  <a:lnTo>
                    <a:pt x="5" y="8"/>
                  </a:lnTo>
                  <a:lnTo>
                    <a:pt x="3" y="15"/>
                  </a:lnTo>
                  <a:lnTo>
                    <a:pt x="2" y="22"/>
                  </a:lnTo>
                  <a:lnTo>
                    <a:pt x="0" y="28"/>
                  </a:lnTo>
                  <a:lnTo>
                    <a:pt x="10" y="28"/>
                  </a:lnTo>
                  <a:lnTo>
                    <a:pt x="9" y="22"/>
                  </a:lnTo>
                  <a:lnTo>
                    <a:pt x="10" y="18"/>
                  </a:lnTo>
                  <a:lnTo>
                    <a:pt x="12" y="11"/>
                  </a:lnTo>
                  <a:lnTo>
                    <a:pt x="15" y="6"/>
                  </a:lnTo>
                  <a:lnTo>
                    <a:pt x="13" y="0"/>
                  </a:lnTo>
                  <a:lnTo>
                    <a:pt x="15" y="6"/>
                  </a:lnTo>
                  <a:lnTo>
                    <a:pt x="19" y="3"/>
                  </a:lnTo>
                  <a:lnTo>
                    <a:pt x="13" y="0"/>
                  </a:lnTo>
                  <a:lnTo>
                    <a:pt x="11" y="7"/>
                  </a:lnTo>
                  <a:close/>
                </a:path>
              </a:pathLst>
            </a:custGeom>
            <a:solidFill>
              <a:srgbClr val="000000"/>
            </a:solidFill>
            <a:ln w="9525">
              <a:noFill/>
              <a:round/>
              <a:headEnd/>
              <a:tailEnd/>
            </a:ln>
          </p:spPr>
          <p:txBody>
            <a:bodyPr/>
            <a:lstStyle/>
            <a:p>
              <a:endParaRPr lang="en-US">
                <a:latin typeface="Arial" charset="0"/>
              </a:endParaRPr>
            </a:p>
          </p:txBody>
        </p:sp>
        <p:sp>
          <p:nvSpPr>
            <p:cNvPr id="8444" name="Freeform 297"/>
            <p:cNvSpPr>
              <a:spLocks/>
            </p:cNvSpPr>
            <p:nvPr/>
          </p:nvSpPr>
          <p:spPr bwMode="auto">
            <a:xfrm>
              <a:off x="3485" y="2224"/>
              <a:ext cx="16" cy="13"/>
            </a:xfrm>
            <a:custGeom>
              <a:avLst/>
              <a:gdLst>
                <a:gd name="T0" fmla="*/ 0 w 31"/>
                <a:gd name="T1" fmla="*/ 1 h 25"/>
                <a:gd name="T2" fmla="*/ 0 w 31"/>
                <a:gd name="T3" fmla="*/ 1 h 25"/>
                <a:gd name="T4" fmla="*/ 1 w 31"/>
                <a:gd name="T5" fmla="*/ 1 h 25"/>
                <a:gd name="T6" fmla="*/ 1 w 31"/>
                <a:gd name="T7" fmla="*/ 1 h 25"/>
                <a:gd name="T8" fmla="*/ 2 w 31"/>
                <a:gd name="T9" fmla="*/ 2 h 25"/>
                <a:gd name="T10" fmla="*/ 2 w 31"/>
                <a:gd name="T11" fmla="*/ 2 h 25"/>
                <a:gd name="T12" fmla="*/ 2 w 31"/>
                <a:gd name="T13" fmla="*/ 2 h 25"/>
                <a:gd name="T14" fmla="*/ 2 w 31"/>
                <a:gd name="T15" fmla="*/ 1 h 25"/>
                <a:gd name="T16" fmla="*/ 2 w 31"/>
                <a:gd name="T17" fmla="*/ 1 h 25"/>
                <a:gd name="T18" fmla="*/ 1 w 31"/>
                <a:gd name="T19" fmla="*/ 1 h 25"/>
                <a:gd name="T20" fmla="*/ 1 w 31"/>
                <a:gd name="T21" fmla="*/ 0 h 25"/>
                <a:gd name="T22" fmla="*/ 1 w 31"/>
                <a:gd name="T23" fmla="*/ 0 h 25"/>
                <a:gd name="T24" fmla="*/ 0 w 31"/>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5"/>
                <a:gd name="T41" fmla="*/ 31 w 3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5">
                  <a:moveTo>
                    <a:pt x="0" y="5"/>
                  </a:moveTo>
                  <a:lnTo>
                    <a:pt x="0" y="5"/>
                  </a:lnTo>
                  <a:lnTo>
                    <a:pt x="6" y="9"/>
                  </a:lnTo>
                  <a:lnTo>
                    <a:pt x="13" y="16"/>
                  </a:lnTo>
                  <a:lnTo>
                    <a:pt x="20" y="21"/>
                  </a:lnTo>
                  <a:lnTo>
                    <a:pt x="29" y="25"/>
                  </a:lnTo>
                  <a:lnTo>
                    <a:pt x="31" y="18"/>
                  </a:lnTo>
                  <a:lnTo>
                    <a:pt x="24" y="14"/>
                  </a:lnTo>
                  <a:lnTo>
                    <a:pt x="17" y="9"/>
                  </a:lnTo>
                  <a:lnTo>
                    <a:pt x="10" y="5"/>
                  </a:lnTo>
                  <a:lnTo>
                    <a:pt x="7" y="0"/>
                  </a:lnTo>
                  <a:lnTo>
                    <a:pt x="0" y="5"/>
                  </a:lnTo>
                  <a:close/>
                </a:path>
              </a:pathLst>
            </a:custGeom>
            <a:solidFill>
              <a:srgbClr val="000000"/>
            </a:solidFill>
            <a:ln w="9525">
              <a:noFill/>
              <a:round/>
              <a:headEnd/>
              <a:tailEnd/>
            </a:ln>
          </p:spPr>
          <p:txBody>
            <a:bodyPr/>
            <a:lstStyle/>
            <a:p>
              <a:endParaRPr lang="en-US">
                <a:latin typeface="Arial" charset="0"/>
              </a:endParaRPr>
            </a:p>
          </p:txBody>
        </p:sp>
        <p:sp>
          <p:nvSpPr>
            <p:cNvPr id="8445" name="Freeform 298"/>
            <p:cNvSpPr>
              <a:spLocks/>
            </p:cNvSpPr>
            <p:nvPr/>
          </p:nvSpPr>
          <p:spPr bwMode="auto">
            <a:xfrm>
              <a:off x="3475" y="2187"/>
              <a:ext cx="13" cy="40"/>
            </a:xfrm>
            <a:custGeom>
              <a:avLst/>
              <a:gdLst>
                <a:gd name="T0" fmla="*/ 0 w 28"/>
                <a:gd name="T1" fmla="*/ 0 h 80"/>
                <a:gd name="T2" fmla="*/ 0 w 28"/>
                <a:gd name="T3" fmla="*/ 1 h 80"/>
                <a:gd name="T4" fmla="*/ 0 w 28"/>
                <a:gd name="T5" fmla="*/ 1 h 80"/>
                <a:gd name="T6" fmla="*/ 0 w 28"/>
                <a:gd name="T7" fmla="*/ 3 h 80"/>
                <a:gd name="T8" fmla="*/ 0 w 28"/>
                <a:gd name="T9" fmla="*/ 3 h 80"/>
                <a:gd name="T10" fmla="*/ 1 w 28"/>
                <a:gd name="T11" fmla="*/ 5 h 80"/>
                <a:gd name="T12" fmla="*/ 1 w 28"/>
                <a:gd name="T13" fmla="*/ 5 h 80"/>
                <a:gd name="T14" fmla="*/ 1 w 28"/>
                <a:gd name="T15" fmla="*/ 3 h 80"/>
                <a:gd name="T16" fmla="*/ 0 w 28"/>
                <a:gd name="T17" fmla="*/ 3 h 80"/>
                <a:gd name="T18" fmla="*/ 0 w 28"/>
                <a:gd name="T19" fmla="*/ 1 h 80"/>
                <a:gd name="T20" fmla="*/ 0 w 28"/>
                <a:gd name="T21" fmla="*/ 1 h 80"/>
                <a:gd name="T22" fmla="*/ 0 w 28"/>
                <a:gd name="T23" fmla="*/ 1 h 80"/>
                <a:gd name="T24" fmla="*/ 0 w 28"/>
                <a:gd name="T25" fmla="*/ 0 h 80"/>
                <a:gd name="T26" fmla="*/ 0 w 28"/>
                <a:gd name="T27" fmla="*/ 0 h 80"/>
                <a:gd name="T28" fmla="*/ 0 w 28"/>
                <a:gd name="T29" fmla="*/ 1 h 80"/>
                <a:gd name="T30" fmla="*/ 0 w 28"/>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80"/>
                <a:gd name="T50" fmla="*/ 28 w 2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80">
                  <a:moveTo>
                    <a:pt x="5" y="0"/>
                  </a:moveTo>
                  <a:lnTo>
                    <a:pt x="1" y="3"/>
                  </a:lnTo>
                  <a:lnTo>
                    <a:pt x="5" y="20"/>
                  </a:lnTo>
                  <a:lnTo>
                    <a:pt x="10" y="42"/>
                  </a:lnTo>
                  <a:lnTo>
                    <a:pt x="15" y="63"/>
                  </a:lnTo>
                  <a:lnTo>
                    <a:pt x="21" y="80"/>
                  </a:lnTo>
                  <a:lnTo>
                    <a:pt x="28" y="75"/>
                  </a:lnTo>
                  <a:lnTo>
                    <a:pt x="22" y="61"/>
                  </a:lnTo>
                  <a:lnTo>
                    <a:pt x="16" y="42"/>
                  </a:lnTo>
                  <a:lnTo>
                    <a:pt x="12" y="20"/>
                  </a:lnTo>
                  <a:lnTo>
                    <a:pt x="8" y="3"/>
                  </a:lnTo>
                  <a:lnTo>
                    <a:pt x="5" y="7"/>
                  </a:lnTo>
                  <a:lnTo>
                    <a:pt x="5" y="0"/>
                  </a:lnTo>
                  <a:lnTo>
                    <a:pt x="0" y="0"/>
                  </a:lnTo>
                  <a:lnTo>
                    <a:pt x="1" y="3"/>
                  </a:lnTo>
                  <a:lnTo>
                    <a:pt x="5" y="0"/>
                  </a:lnTo>
                  <a:close/>
                </a:path>
              </a:pathLst>
            </a:custGeom>
            <a:solidFill>
              <a:srgbClr val="000000"/>
            </a:solidFill>
            <a:ln w="9525">
              <a:noFill/>
              <a:round/>
              <a:headEnd/>
              <a:tailEnd/>
            </a:ln>
          </p:spPr>
          <p:txBody>
            <a:bodyPr/>
            <a:lstStyle/>
            <a:p>
              <a:endParaRPr lang="en-US">
                <a:latin typeface="Arial" charset="0"/>
              </a:endParaRPr>
            </a:p>
          </p:txBody>
        </p:sp>
        <p:sp>
          <p:nvSpPr>
            <p:cNvPr id="8446" name="Freeform 299"/>
            <p:cNvSpPr>
              <a:spLocks/>
            </p:cNvSpPr>
            <p:nvPr/>
          </p:nvSpPr>
          <p:spPr bwMode="auto">
            <a:xfrm>
              <a:off x="3477" y="2180"/>
              <a:ext cx="192" cy="11"/>
            </a:xfrm>
            <a:custGeom>
              <a:avLst/>
              <a:gdLst>
                <a:gd name="T0" fmla="*/ 23 w 385"/>
                <a:gd name="T1" fmla="*/ 1 h 22"/>
                <a:gd name="T2" fmla="*/ 23 w 385"/>
                <a:gd name="T3" fmla="*/ 1 h 22"/>
                <a:gd name="T4" fmla="*/ 23 w 385"/>
                <a:gd name="T5" fmla="*/ 0 h 22"/>
                <a:gd name="T6" fmla="*/ 22 w 385"/>
                <a:gd name="T7" fmla="*/ 0 h 22"/>
                <a:gd name="T8" fmla="*/ 21 w 385"/>
                <a:gd name="T9" fmla="*/ 1 h 22"/>
                <a:gd name="T10" fmla="*/ 20 w 385"/>
                <a:gd name="T11" fmla="*/ 1 h 22"/>
                <a:gd name="T12" fmla="*/ 18 w 385"/>
                <a:gd name="T13" fmla="*/ 1 h 22"/>
                <a:gd name="T14" fmla="*/ 16 w 385"/>
                <a:gd name="T15" fmla="*/ 1 h 22"/>
                <a:gd name="T16" fmla="*/ 14 w 385"/>
                <a:gd name="T17" fmla="*/ 1 h 22"/>
                <a:gd name="T18" fmla="*/ 12 w 385"/>
                <a:gd name="T19" fmla="*/ 1 h 22"/>
                <a:gd name="T20" fmla="*/ 9 w 385"/>
                <a:gd name="T21" fmla="*/ 1 h 22"/>
                <a:gd name="T22" fmla="*/ 7 w 385"/>
                <a:gd name="T23" fmla="*/ 1 h 22"/>
                <a:gd name="T24" fmla="*/ 5 w 385"/>
                <a:gd name="T25" fmla="*/ 1 h 22"/>
                <a:gd name="T26" fmla="*/ 4 w 385"/>
                <a:gd name="T27" fmla="*/ 1 h 22"/>
                <a:gd name="T28" fmla="*/ 2 w 385"/>
                <a:gd name="T29" fmla="*/ 1 h 22"/>
                <a:gd name="T30" fmla="*/ 1 w 385"/>
                <a:gd name="T31" fmla="*/ 1 h 22"/>
                <a:gd name="T32" fmla="*/ 0 w 385"/>
                <a:gd name="T33" fmla="*/ 1 h 22"/>
                <a:gd name="T34" fmla="*/ 0 w 385"/>
                <a:gd name="T35" fmla="*/ 1 h 22"/>
                <a:gd name="T36" fmla="*/ 0 w 385"/>
                <a:gd name="T37" fmla="*/ 1 h 22"/>
                <a:gd name="T38" fmla="*/ 0 w 385"/>
                <a:gd name="T39" fmla="*/ 1 h 22"/>
                <a:gd name="T40" fmla="*/ 1 w 385"/>
                <a:gd name="T41" fmla="*/ 1 h 22"/>
                <a:gd name="T42" fmla="*/ 2 w 385"/>
                <a:gd name="T43" fmla="*/ 1 h 22"/>
                <a:gd name="T44" fmla="*/ 4 w 385"/>
                <a:gd name="T45" fmla="*/ 1 h 22"/>
                <a:gd name="T46" fmla="*/ 5 w 385"/>
                <a:gd name="T47" fmla="*/ 1 h 22"/>
                <a:gd name="T48" fmla="*/ 7 w 385"/>
                <a:gd name="T49" fmla="*/ 1 h 22"/>
                <a:gd name="T50" fmla="*/ 9 w 385"/>
                <a:gd name="T51" fmla="*/ 1 h 22"/>
                <a:gd name="T52" fmla="*/ 12 w 385"/>
                <a:gd name="T53" fmla="*/ 1 h 22"/>
                <a:gd name="T54" fmla="*/ 14 w 385"/>
                <a:gd name="T55" fmla="*/ 1 h 22"/>
                <a:gd name="T56" fmla="*/ 16 w 385"/>
                <a:gd name="T57" fmla="*/ 1 h 22"/>
                <a:gd name="T58" fmla="*/ 18 w 385"/>
                <a:gd name="T59" fmla="*/ 1 h 22"/>
                <a:gd name="T60" fmla="*/ 20 w 385"/>
                <a:gd name="T61" fmla="*/ 1 h 22"/>
                <a:gd name="T62" fmla="*/ 21 w 385"/>
                <a:gd name="T63" fmla="*/ 1 h 22"/>
                <a:gd name="T64" fmla="*/ 22 w 385"/>
                <a:gd name="T65" fmla="*/ 1 h 22"/>
                <a:gd name="T66" fmla="*/ 23 w 385"/>
                <a:gd name="T67" fmla="*/ 1 h 22"/>
                <a:gd name="T68" fmla="*/ 23 w 385"/>
                <a:gd name="T69" fmla="*/ 1 h 22"/>
                <a:gd name="T70" fmla="*/ 24 w 385"/>
                <a:gd name="T71" fmla="*/ 1 h 22"/>
                <a:gd name="T72" fmla="*/ 23 w 385"/>
                <a:gd name="T73" fmla="*/ 1 h 22"/>
                <a:gd name="T74" fmla="*/ 24 w 385"/>
                <a:gd name="T75" fmla="*/ 1 h 22"/>
                <a:gd name="T76" fmla="*/ 24 w 385"/>
                <a:gd name="T77" fmla="*/ 1 h 22"/>
                <a:gd name="T78" fmla="*/ 23 w 385"/>
                <a:gd name="T79" fmla="*/ 1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5"/>
                <a:gd name="T121" fmla="*/ 0 h 22"/>
                <a:gd name="T122" fmla="*/ 385 w 385"/>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5" h="22">
                  <a:moveTo>
                    <a:pt x="375" y="5"/>
                  </a:moveTo>
                  <a:lnTo>
                    <a:pt x="380" y="1"/>
                  </a:lnTo>
                  <a:lnTo>
                    <a:pt x="375" y="0"/>
                  </a:lnTo>
                  <a:lnTo>
                    <a:pt x="364" y="0"/>
                  </a:lnTo>
                  <a:lnTo>
                    <a:pt x="345" y="3"/>
                  </a:lnTo>
                  <a:lnTo>
                    <a:pt x="322" y="3"/>
                  </a:lnTo>
                  <a:lnTo>
                    <a:pt x="294" y="3"/>
                  </a:lnTo>
                  <a:lnTo>
                    <a:pt x="263" y="5"/>
                  </a:lnTo>
                  <a:lnTo>
                    <a:pt x="229" y="6"/>
                  </a:lnTo>
                  <a:lnTo>
                    <a:pt x="195" y="7"/>
                  </a:lnTo>
                  <a:lnTo>
                    <a:pt x="159" y="8"/>
                  </a:lnTo>
                  <a:lnTo>
                    <a:pt x="125" y="9"/>
                  </a:lnTo>
                  <a:lnTo>
                    <a:pt x="93" y="11"/>
                  </a:lnTo>
                  <a:lnTo>
                    <a:pt x="64" y="12"/>
                  </a:lnTo>
                  <a:lnTo>
                    <a:pt x="39" y="12"/>
                  </a:lnTo>
                  <a:lnTo>
                    <a:pt x="20" y="12"/>
                  </a:lnTo>
                  <a:lnTo>
                    <a:pt x="6" y="13"/>
                  </a:lnTo>
                  <a:lnTo>
                    <a:pt x="0" y="14"/>
                  </a:lnTo>
                  <a:lnTo>
                    <a:pt x="0" y="21"/>
                  </a:lnTo>
                  <a:lnTo>
                    <a:pt x="6" y="22"/>
                  </a:lnTo>
                  <a:lnTo>
                    <a:pt x="20" y="21"/>
                  </a:lnTo>
                  <a:lnTo>
                    <a:pt x="39" y="21"/>
                  </a:lnTo>
                  <a:lnTo>
                    <a:pt x="64" y="19"/>
                  </a:lnTo>
                  <a:lnTo>
                    <a:pt x="93" y="17"/>
                  </a:lnTo>
                  <a:lnTo>
                    <a:pt x="125" y="16"/>
                  </a:lnTo>
                  <a:lnTo>
                    <a:pt x="159" y="15"/>
                  </a:lnTo>
                  <a:lnTo>
                    <a:pt x="195" y="14"/>
                  </a:lnTo>
                  <a:lnTo>
                    <a:pt x="229" y="13"/>
                  </a:lnTo>
                  <a:lnTo>
                    <a:pt x="263" y="12"/>
                  </a:lnTo>
                  <a:lnTo>
                    <a:pt x="294" y="12"/>
                  </a:lnTo>
                  <a:lnTo>
                    <a:pt x="322" y="12"/>
                  </a:lnTo>
                  <a:lnTo>
                    <a:pt x="345" y="9"/>
                  </a:lnTo>
                  <a:lnTo>
                    <a:pt x="364" y="9"/>
                  </a:lnTo>
                  <a:lnTo>
                    <a:pt x="375" y="9"/>
                  </a:lnTo>
                  <a:lnTo>
                    <a:pt x="380" y="8"/>
                  </a:lnTo>
                  <a:lnTo>
                    <a:pt x="385" y="5"/>
                  </a:lnTo>
                  <a:lnTo>
                    <a:pt x="380" y="8"/>
                  </a:lnTo>
                  <a:lnTo>
                    <a:pt x="385" y="8"/>
                  </a:lnTo>
                  <a:lnTo>
                    <a:pt x="385" y="5"/>
                  </a:lnTo>
                  <a:lnTo>
                    <a:pt x="375" y="5"/>
                  </a:lnTo>
                  <a:close/>
                </a:path>
              </a:pathLst>
            </a:custGeom>
            <a:solidFill>
              <a:srgbClr val="000000"/>
            </a:solidFill>
            <a:ln w="9525">
              <a:noFill/>
              <a:round/>
              <a:headEnd/>
              <a:tailEnd/>
            </a:ln>
          </p:spPr>
          <p:txBody>
            <a:bodyPr/>
            <a:lstStyle/>
            <a:p>
              <a:endParaRPr lang="en-US">
                <a:latin typeface="Arial" charset="0"/>
              </a:endParaRPr>
            </a:p>
          </p:txBody>
        </p:sp>
        <p:sp>
          <p:nvSpPr>
            <p:cNvPr id="8447" name="Freeform 300"/>
            <p:cNvSpPr>
              <a:spLocks/>
            </p:cNvSpPr>
            <p:nvPr/>
          </p:nvSpPr>
          <p:spPr bwMode="auto">
            <a:xfrm>
              <a:off x="3665" y="2171"/>
              <a:ext cx="4" cy="11"/>
            </a:xfrm>
            <a:custGeom>
              <a:avLst/>
              <a:gdLst>
                <a:gd name="T0" fmla="*/ 0 w 10"/>
                <a:gd name="T1" fmla="*/ 0 h 23"/>
                <a:gd name="T2" fmla="*/ 0 w 10"/>
                <a:gd name="T3" fmla="*/ 0 h 23"/>
                <a:gd name="T4" fmla="*/ 0 w 10"/>
                <a:gd name="T5" fmla="*/ 1 h 23"/>
                <a:gd name="T6" fmla="*/ 0 w 10"/>
                <a:gd name="T7" fmla="*/ 1 h 23"/>
                <a:gd name="T8" fmla="*/ 0 w 10"/>
                <a:gd name="T9" fmla="*/ 0 h 23"/>
                <a:gd name="T10" fmla="*/ 0 w 10"/>
                <a:gd name="T11" fmla="*/ 0 h 23"/>
                <a:gd name="T12" fmla="*/ 0 w 10"/>
                <a:gd name="T13" fmla="*/ 0 h 23"/>
                <a:gd name="T14" fmla="*/ 0 w 10"/>
                <a:gd name="T15" fmla="*/ 0 h 23"/>
                <a:gd name="T16" fmla="*/ 0 w 10"/>
                <a:gd name="T17" fmla="*/ 0 h 23"/>
                <a:gd name="T18" fmla="*/ 0 w 1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3"/>
                <a:gd name="T32" fmla="*/ 10 w 1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3">
                  <a:moveTo>
                    <a:pt x="5" y="8"/>
                  </a:moveTo>
                  <a:lnTo>
                    <a:pt x="0" y="4"/>
                  </a:lnTo>
                  <a:lnTo>
                    <a:pt x="0" y="23"/>
                  </a:lnTo>
                  <a:lnTo>
                    <a:pt x="10" y="23"/>
                  </a:lnTo>
                  <a:lnTo>
                    <a:pt x="10" y="4"/>
                  </a:lnTo>
                  <a:lnTo>
                    <a:pt x="5" y="1"/>
                  </a:lnTo>
                  <a:lnTo>
                    <a:pt x="10" y="4"/>
                  </a:lnTo>
                  <a:lnTo>
                    <a:pt x="8" y="0"/>
                  </a:lnTo>
                  <a:lnTo>
                    <a:pt x="5" y="1"/>
                  </a:lnTo>
                  <a:lnTo>
                    <a:pt x="5" y="8"/>
                  </a:lnTo>
                  <a:close/>
                </a:path>
              </a:pathLst>
            </a:custGeom>
            <a:solidFill>
              <a:srgbClr val="000000"/>
            </a:solidFill>
            <a:ln w="9525">
              <a:noFill/>
              <a:round/>
              <a:headEnd/>
              <a:tailEnd/>
            </a:ln>
          </p:spPr>
          <p:txBody>
            <a:bodyPr/>
            <a:lstStyle/>
            <a:p>
              <a:endParaRPr lang="en-US">
                <a:latin typeface="Arial" charset="0"/>
              </a:endParaRPr>
            </a:p>
          </p:txBody>
        </p:sp>
        <p:sp>
          <p:nvSpPr>
            <p:cNvPr id="8448" name="Freeform 301"/>
            <p:cNvSpPr>
              <a:spLocks/>
            </p:cNvSpPr>
            <p:nvPr/>
          </p:nvSpPr>
          <p:spPr bwMode="auto">
            <a:xfrm>
              <a:off x="3471" y="2191"/>
              <a:ext cx="20" cy="45"/>
            </a:xfrm>
            <a:custGeom>
              <a:avLst/>
              <a:gdLst>
                <a:gd name="T0" fmla="*/ 2 w 41"/>
                <a:gd name="T1" fmla="*/ 6 h 90"/>
                <a:gd name="T2" fmla="*/ 1 w 41"/>
                <a:gd name="T3" fmla="*/ 5 h 90"/>
                <a:gd name="T4" fmla="*/ 1 w 41"/>
                <a:gd name="T5" fmla="*/ 5 h 90"/>
                <a:gd name="T6" fmla="*/ 0 w 41"/>
                <a:gd name="T7" fmla="*/ 3 h 90"/>
                <a:gd name="T8" fmla="*/ 0 w 41"/>
                <a:gd name="T9" fmla="*/ 3 h 90"/>
                <a:gd name="T10" fmla="*/ 0 w 41"/>
                <a:gd name="T11" fmla="*/ 3 h 90"/>
                <a:gd name="T12" fmla="*/ 0 w 41"/>
                <a:gd name="T13" fmla="*/ 1 h 90"/>
                <a:gd name="T14" fmla="*/ 0 w 41"/>
                <a:gd name="T15" fmla="*/ 1 h 90"/>
                <a:gd name="T16" fmla="*/ 0 w 41"/>
                <a:gd name="T17" fmla="*/ 1 h 90"/>
                <a:gd name="T18" fmla="*/ 0 w 41"/>
                <a:gd name="T19" fmla="*/ 1 h 90"/>
                <a:gd name="T20" fmla="*/ 0 w 41"/>
                <a:gd name="T21" fmla="*/ 0 h 90"/>
                <a:gd name="T22" fmla="*/ 0 w 41"/>
                <a:gd name="T23" fmla="*/ 1 h 90"/>
                <a:gd name="T24" fmla="*/ 0 w 41"/>
                <a:gd name="T25" fmla="*/ 1 h 90"/>
                <a:gd name="T26" fmla="*/ 0 w 41"/>
                <a:gd name="T27" fmla="*/ 1 h 90"/>
                <a:gd name="T28" fmla="*/ 0 w 41"/>
                <a:gd name="T29" fmla="*/ 2 h 90"/>
                <a:gd name="T30" fmla="*/ 0 w 41"/>
                <a:gd name="T31" fmla="*/ 3 h 90"/>
                <a:gd name="T32" fmla="*/ 1 w 41"/>
                <a:gd name="T33" fmla="*/ 3 h 90"/>
                <a:gd name="T34" fmla="*/ 1 w 41"/>
                <a:gd name="T35" fmla="*/ 5 h 90"/>
                <a:gd name="T36" fmla="*/ 1 w 41"/>
                <a:gd name="T37" fmla="*/ 5 h 90"/>
                <a:gd name="T38" fmla="*/ 2 w 41"/>
                <a:gd name="T39" fmla="*/ 6 h 90"/>
                <a:gd name="T40" fmla="*/ 2 w 41"/>
                <a:gd name="T41" fmla="*/ 6 h 90"/>
                <a:gd name="T42" fmla="*/ 2 w 41"/>
                <a:gd name="T43" fmla="*/ 6 h 90"/>
                <a:gd name="T44" fmla="*/ 2 w 41"/>
                <a:gd name="T45" fmla="*/ 6 h 90"/>
                <a:gd name="T46" fmla="*/ 2 w 41"/>
                <a:gd name="T47" fmla="*/ 6 h 90"/>
                <a:gd name="T48" fmla="*/ 2 w 41"/>
                <a:gd name="T49" fmla="*/ 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90"/>
                <a:gd name="T77" fmla="*/ 41 w 4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90">
                  <a:moveTo>
                    <a:pt x="37" y="89"/>
                  </a:moveTo>
                  <a:lnTo>
                    <a:pt x="28" y="80"/>
                  </a:lnTo>
                  <a:lnTo>
                    <a:pt x="20" y="69"/>
                  </a:lnTo>
                  <a:lnTo>
                    <a:pt x="14" y="59"/>
                  </a:lnTo>
                  <a:lnTo>
                    <a:pt x="10" y="48"/>
                  </a:lnTo>
                  <a:lnTo>
                    <a:pt x="6" y="37"/>
                  </a:lnTo>
                  <a:lnTo>
                    <a:pt x="3" y="28"/>
                  </a:lnTo>
                  <a:lnTo>
                    <a:pt x="2" y="17"/>
                  </a:lnTo>
                  <a:lnTo>
                    <a:pt x="0" y="9"/>
                  </a:lnTo>
                  <a:lnTo>
                    <a:pt x="0" y="4"/>
                  </a:lnTo>
                  <a:lnTo>
                    <a:pt x="3" y="0"/>
                  </a:lnTo>
                  <a:lnTo>
                    <a:pt x="5" y="1"/>
                  </a:lnTo>
                  <a:lnTo>
                    <a:pt x="6" y="5"/>
                  </a:lnTo>
                  <a:lnTo>
                    <a:pt x="7" y="20"/>
                  </a:lnTo>
                  <a:lnTo>
                    <a:pt x="11" y="32"/>
                  </a:lnTo>
                  <a:lnTo>
                    <a:pt x="14" y="45"/>
                  </a:lnTo>
                  <a:lnTo>
                    <a:pt x="19" y="55"/>
                  </a:lnTo>
                  <a:lnTo>
                    <a:pt x="23" y="65"/>
                  </a:lnTo>
                  <a:lnTo>
                    <a:pt x="29" y="73"/>
                  </a:lnTo>
                  <a:lnTo>
                    <a:pt x="35" y="81"/>
                  </a:lnTo>
                  <a:lnTo>
                    <a:pt x="41" y="87"/>
                  </a:lnTo>
                  <a:lnTo>
                    <a:pt x="41" y="88"/>
                  </a:lnTo>
                  <a:lnTo>
                    <a:pt x="41" y="89"/>
                  </a:lnTo>
                  <a:lnTo>
                    <a:pt x="40" y="90"/>
                  </a:lnTo>
                  <a:lnTo>
                    <a:pt x="37" y="89"/>
                  </a:lnTo>
                  <a:close/>
                </a:path>
              </a:pathLst>
            </a:custGeom>
            <a:solidFill>
              <a:srgbClr val="842626"/>
            </a:solidFill>
            <a:ln w="9525">
              <a:noFill/>
              <a:round/>
              <a:headEnd/>
              <a:tailEnd/>
            </a:ln>
          </p:spPr>
          <p:txBody>
            <a:bodyPr/>
            <a:lstStyle/>
            <a:p>
              <a:endParaRPr lang="en-US">
                <a:latin typeface="Arial" charset="0"/>
              </a:endParaRPr>
            </a:p>
          </p:txBody>
        </p:sp>
        <p:sp>
          <p:nvSpPr>
            <p:cNvPr id="8449" name="Freeform 302"/>
            <p:cNvSpPr>
              <a:spLocks/>
            </p:cNvSpPr>
            <p:nvPr/>
          </p:nvSpPr>
          <p:spPr bwMode="auto">
            <a:xfrm>
              <a:off x="3463" y="2175"/>
              <a:ext cx="204" cy="9"/>
            </a:xfrm>
            <a:custGeom>
              <a:avLst/>
              <a:gdLst>
                <a:gd name="T0" fmla="*/ 26 w 408"/>
                <a:gd name="T1" fmla="*/ 0 h 17"/>
                <a:gd name="T2" fmla="*/ 0 w 408"/>
                <a:gd name="T3" fmla="*/ 1 h 17"/>
                <a:gd name="T4" fmla="*/ 0 w 408"/>
                <a:gd name="T5" fmla="*/ 2 h 17"/>
                <a:gd name="T6" fmla="*/ 26 w 408"/>
                <a:gd name="T7" fmla="*/ 1 h 17"/>
                <a:gd name="T8" fmla="*/ 26 w 408"/>
                <a:gd name="T9" fmla="*/ 0 h 17"/>
                <a:gd name="T10" fmla="*/ 0 60000 65536"/>
                <a:gd name="T11" fmla="*/ 0 60000 65536"/>
                <a:gd name="T12" fmla="*/ 0 60000 65536"/>
                <a:gd name="T13" fmla="*/ 0 60000 65536"/>
                <a:gd name="T14" fmla="*/ 0 60000 65536"/>
                <a:gd name="T15" fmla="*/ 0 w 408"/>
                <a:gd name="T16" fmla="*/ 0 h 17"/>
                <a:gd name="T17" fmla="*/ 408 w 408"/>
                <a:gd name="T18" fmla="*/ 17 h 17"/>
              </a:gdLst>
              <a:ahLst/>
              <a:cxnLst>
                <a:cxn ang="T10">
                  <a:pos x="T0" y="T1"/>
                </a:cxn>
                <a:cxn ang="T11">
                  <a:pos x="T2" y="T3"/>
                </a:cxn>
                <a:cxn ang="T12">
                  <a:pos x="T4" y="T5"/>
                </a:cxn>
                <a:cxn ang="T13">
                  <a:pos x="T6" y="T7"/>
                </a:cxn>
                <a:cxn ang="T14">
                  <a:pos x="T8" y="T9"/>
                </a:cxn>
              </a:cxnLst>
              <a:rect l="T15" t="T16" r="T17" b="T18"/>
              <a:pathLst>
                <a:path w="408" h="17">
                  <a:moveTo>
                    <a:pt x="408" y="0"/>
                  </a:moveTo>
                  <a:lnTo>
                    <a:pt x="0" y="9"/>
                  </a:lnTo>
                  <a:lnTo>
                    <a:pt x="0" y="17"/>
                  </a:lnTo>
                  <a:lnTo>
                    <a:pt x="408" y="6"/>
                  </a:lnTo>
                  <a:lnTo>
                    <a:pt x="408" y="0"/>
                  </a:lnTo>
                  <a:close/>
                </a:path>
              </a:pathLst>
            </a:custGeom>
            <a:solidFill>
              <a:srgbClr val="842626"/>
            </a:solidFill>
            <a:ln w="9525">
              <a:noFill/>
              <a:round/>
              <a:headEnd/>
              <a:tailEnd/>
            </a:ln>
          </p:spPr>
          <p:txBody>
            <a:bodyPr/>
            <a:lstStyle/>
            <a:p>
              <a:endParaRPr lang="en-US">
                <a:latin typeface="Arial" charset="0"/>
              </a:endParaRPr>
            </a:p>
          </p:txBody>
        </p:sp>
        <p:sp>
          <p:nvSpPr>
            <p:cNvPr id="8450" name="Freeform 303"/>
            <p:cNvSpPr>
              <a:spLocks/>
            </p:cNvSpPr>
            <p:nvPr/>
          </p:nvSpPr>
          <p:spPr bwMode="auto">
            <a:xfrm>
              <a:off x="3309" y="2678"/>
              <a:ext cx="169" cy="165"/>
            </a:xfrm>
            <a:custGeom>
              <a:avLst/>
              <a:gdLst>
                <a:gd name="T0" fmla="*/ 0 w 338"/>
                <a:gd name="T1" fmla="*/ 21 h 329"/>
                <a:gd name="T2" fmla="*/ 1 w 338"/>
                <a:gd name="T3" fmla="*/ 20 h 329"/>
                <a:gd name="T4" fmla="*/ 3 w 338"/>
                <a:gd name="T5" fmla="*/ 19 h 329"/>
                <a:gd name="T6" fmla="*/ 5 w 338"/>
                <a:gd name="T7" fmla="*/ 18 h 329"/>
                <a:gd name="T8" fmla="*/ 5 w 338"/>
                <a:gd name="T9" fmla="*/ 17 h 329"/>
                <a:gd name="T10" fmla="*/ 7 w 338"/>
                <a:gd name="T11" fmla="*/ 16 h 329"/>
                <a:gd name="T12" fmla="*/ 9 w 338"/>
                <a:gd name="T13" fmla="*/ 15 h 329"/>
                <a:gd name="T14" fmla="*/ 11 w 338"/>
                <a:gd name="T15" fmla="*/ 14 h 329"/>
                <a:gd name="T16" fmla="*/ 12 w 338"/>
                <a:gd name="T17" fmla="*/ 12 h 329"/>
                <a:gd name="T18" fmla="*/ 13 w 338"/>
                <a:gd name="T19" fmla="*/ 11 h 329"/>
                <a:gd name="T20" fmla="*/ 15 w 338"/>
                <a:gd name="T21" fmla="*/ 10 h 329"/>
                <a:gd name="T22" fmla="*/ 17 w 338"/>
                <a:gd name="T23" fmla="*/ 9 h 329"/>
                <a:gd name="T24" fmla="*/ 18 w 338"/>
                <a:gd name="T25" fmla="*/ 7 h 329"/>
                <a:gd name="T26" fmla="*/ 20 w 338"/>
                <a:gd name="T27" fmla="*/ 6 h 329"/>
                <a:gd name="T28" fmla="*/ 20 w 338"/>
                <a:gd name="T29" fmla="*/ 5 h 329"/>
                <a:gd name="T30" fmla="*/ 21 w 338"/>
                <a:gd name="T31" fmla="*/ 4 h 329"/>
                <a:gd name="T32" fmla="*/ 21 w 338"/>
                <a:gd name="T33" fmla="*/ 3 h 329"/>
                <a:gd name="T34" fmla="*/ 21 w 338"/>
                <a:gd name="T35" fmla="*/ 3 h 329"/>
                <a:gd name="T36" fmla="*/ 21 w 338"/>
                <a:gd name="T37" fmla="*/ 4 h 329"/>
                <a:gd name="T38" fmla="*/ 21 w 338"/>
                <a:gd name="T39" fmla="*/ 4 h 329"/>
                <a:gd name="T40" fmla="*/ 20 w 338"/>
                <a:gd name="T41" fmla="*/ 4 h 329"/>
                <a:gd name="T42" fmla="*/ 20 w 338"/>
                <a:gd name="T43" fmla="*/ 4 h 329"/>
                <a:gd name="T44" fmla="*/ 20 w 338"/>
                <a:gd name="T45" fmla="*/ 4 h 329"/>
                <a:gd name="T46" fmla="*/ 19 w 338"/>
                <a:gd name="T47" fmla="*/ 5 h 329"/>
                <a:gd name="T48" fmla="*/ 19 w 338"/>
                <a:gd name="T49" fmla="*/ 5 h 329"/>
                <a:gd name="T50" fmla="*/ 20 w 338"/>
                <a:gd name="T51" fmla="*/ 3 h 329"/>
                <a:gd name="T52" fmla="*/ 21 w 338"/>
                <a:gd name="T53" fmla="*/ 2 h 329"/>
                <a:gd name="T54" fmla="*/ 21 w 338"/>
                <a:gd name="T55" fmla="*/ 1 h 329"/>
                <a:gd name="T56" fmla="*/ 20 w 338"/>
                <a:gd name="T57" fmla="*/ 1 h 329"/>
                <a:gd name="T58" fmla="*/ 20 w 338"/>
                <a:gd name="T59" fmla="*/ 1 h 329"/>
                <a:gd name="T60" fmla="*/ 20 w 338"/>
                <a:gd name="T61" fmla="*/ 1 h 329"/>
                <a:gd name="T62" fmla="*/ 19 w 338"/>
                <a:gd name="T63" fmla="*/ 1 h 329"/>
                <a:gd name="T64" fmla="*/ 19 w 338"/>
                <a:gd name="T65" fmla="*/ 1 h 329"/>
                <a:gd name="T66" fmla="*/ 18 w 338"/>
                <a:gd name="T67" fmla="*/ 2 h 329"/>
                <a:gd name="T68" fmla="*/ 17 w 338"/>
                <a:gd name="T69" fmla="*/ 2 h 329"/>
                <a:gd name="T70" fmla="*/ 15 w 338"/>
                <a:gd name="T71" fmla="*/ 2 h 329"/>
                <a:gd name="T72" fmla="*/ 14 w 338"/>
                <a:gd name="T73" fmla="*/ 2 h 329"/>
                <a:gd name="T74" fmla="*/ 13 w 338"/>
                <a:gd name="T75" fmla="*/ 2 h 329"/>
                <a:gd name="T76" fmla="*/ 13 w 338"/>
                <a:gd name="T77" fmla="*/ 2 h 329"/>
                <a:gd name="T78" fmla="*/ 12 w 338"/>
                <a:gd name="T79" fmla="*/ 2 h 329"/>
                <a:gd name="T80" fmla="*/ 11 w 338"/>
                <a:gd name="T81" fmla="*/ 2 h 329"/>
                <a:gd name="T82" fmla="*/ 11 w 338"/>
                <a:gd name="T83" fmla="*/ 2 h 329"/>
                <a:gd name="T84" fmla="*/ 11 w 338"/>
                <a:gd name="T85" fmla="*/ 1 h 329"/>
                <a:gd name="T86" fmla="*/ 11 w 338"/>
                <a:gd name="T87" fmla="*/ 1 h 329"/>
                <a:gd name="T88" fmla="*/ 11 w 338"/>
                <a:gd name="T89" fmla="*/ 0 h 329"/>
                <a:gd name="T90" fmla="*/ 10 w 338"/>
                <a:gd name="T91" fmla="*/ 1 h 329"/>
                <a:gd name="T92" fmla="*/ 9 w 338"/>
                <a:gd name="T93" fmla="*/ 3 h 329"/>
                <a:gd name="T94" fmla="*/ 9 w 338"/>
                <a:gd name="T95" fmla="*/ 4 h 329"/>
                <a:gd name="T96" fmla="*/ 7 w 338"/>
                <a:gd name="T97" fmla="*/ 6 h 329"/>
                <a:gd name="T98" fmla="*/ 7 w 338"/>
                <a:gd name="T99" fmla="*/ 7 h 329"/>
                <a:gd name="T100" fmla="*/ 6 w 338"/>
                <a:gd name="T101" fmla="*/ 9 h 329"/>
                <a:gd name="T102" fmla="*/ 6 w 338"/>
                <a:gd name="T103" fmla="*/ 10 h 329"/>
                <a:gd name="T104" fmla="*/ 5 w 338"/>
                <a:gd name="T105" fmla="*/ 12 h 329"/>
                <a:gd name="T106" fmla="*/ 5 w 338"/>
                <a:gd name="T107" fmla="*/ 13 h 329"/>
                <a:gd name="T108" fmla="*/ 5 w 338"/>
                <a:gd name="T109" fmla="*/ 14 h 329"/>
                <a:gd name="T110" fmla="*/ 3 w 338"/>
                <a:gd name="T111" fmla="*/ 16 h 329"/>
                <a:gd name="T112" fmla="*/ 3 w 338"/>
                <a:gd name="T113" fmla="*/ 17 h 329"/>
                <a:gd name="T114" fmla="*/ 1 w 338"/>
                <a:gd name="T115" fmla="*/ 19 h 329"/>
                <a:gd name="T116" fmla="*/ 1 w 338"/>
                <a:gd name="T117" fmla="*/ 20 h 329"/>
                <a:gd name="T118" fmla="*/ 1 w 338"/>
                <a:gd name="T119" fmla="*/ 21 h 329"/>
                <a:gd name="T120" fmla="*/ 0 w 338"/>
                <a:gd name="T121" fmla="*/ 21 h 3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8"/>
                <a:gd name="T184" fmla="*/ 0 h 329"/>
                <a:gd name="T185" fmla="*/ 338 w 338"/>
                <a:gd name="T186" fmla="*/ 329 h 3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8" h="329">
                  <a:moveTo>
                    <a:pt x="0" y="329"/>
                  </a:moveTo>
                  <a:lnTo>
                    <a:pt x="19" y="316"/>
                  </a:lnTo>
                  <a:lnTo>
                    <a:pt x="42" y="303"/>
                  </a:lnTo>
                  <a:lnTo>
                    <a:pt x="65" y="286"/>
                  </a:lnTo>
                  <a:lnTo>
                    <a:pt x="91" y="269"/>
                  </a:lnTo>
                  <a:lnTo>
                    <a:pt x="117" y="251"/>
                  </a:lnTo>
                  <a:lnTo>
                    <a:pt x="144" y="231"/>
                  </a:lnTo>
                  <a:lnTo>
                    <a:pt x="170" y="212"/>
                  </a:lnTo>
                  <a:lnTo>
                    <a:pt x="195" y="191"/>
                  </a:lnTo>
                  <a:lnTo>
                    <a:pt x="221" y="170"/>
                  </a:lnTo>
                  <a:lnTo>
                    <a:pt x="245" y="149"/>
                  </a:lnTo>
                  <a:lnTo>
                    <a:pt x="267" y="130"/>
                  </a:lnTo>
                  <a:lnTo>
                    <a:pt x="288" y="110"/>
                  </a:lnTo>
                  <a:lnTo>
                    <a:pt x="305" y="91"/>
                  </a:lnTo>
                  <a:lnTo>
                    <a:pt x="320" y="73"/>
                  </a:lnTo>
                  <a:lnTo>
                    <a:pt x="331" y="56"/>
                  </a:lnTo>
                  <a:lnTo>
                    <a:pt x="338" y="41"/>
                  </a:lnTo>
                  <a:lnTo>
                    <a:pt x="332" y="46"/>
                  </a:lnTo>
                  <a:lnTo>
                    <a:pt x="327" y="50"/>
                  </a:lnTo>
                  <a:lnTo>
                    <a:pt x="322" y="55"/>
                  </a:lnTo>
                  <a:lnTo>
                    <a:pt x="316" y="58"/>
                  </a:lnTo>
                  <a:lnTo>
                    <a:pt x="312" y="62"/>
                  </a:lnTo>
                  <a:lnTo>
                    <a:pt x="306" y="64"/>
                  </a:lnTo>
                  <a:lnTo>
                    <a:pt x="301" y="68"/>
                  </a:lnTo>
                  <a:lnTo>
                    <a:pt x="297" y="70"/>
                  </a:lnTo>
                  <a:lnTo>
                    <a:pt x="313" y="42"/>
                  </a:lnTo>
                  <a:lnTo>
                    <a:pt x="321" y="20"/>
                  </a:lnTo>
                  <a:lnTo>
                    <a:pt x="322" y="7"/>
                  </a:lnTo>
                  <a:lnTo>
                    <a:pt x="319" y="2"/>
                  </a:lnTo>
                  <a:lnTo>
                    <a:pt x="313" y="3"/>
                  </a:lnTo>
                  <a:lnTo>
                    <a:pt x="307" y="7"/>
                  </a:lnTo>
                  <a:lnTo>
                    <a:pt x="301" y="10"/>
                  </a:lnTo>
                  <a:lnTo>
                    <a:pt x="293" y="15"/>
                  </a:lnTo>
                  <a:lnTo>
                    <a:pt x="284" y="20"/>
                  </a:lnTo>
                  <a:lnTo>
                    <a:pt x="270" y="24"/>
                  </a:lnTo>
                  <a:lnTo>
                    <a:pt x="252" y="27"/>
                  </a:lnTo>
                  <a:lnTo>
                    <a:pt x="229" y="28"/>
                  </a:lnTo>
                  <a:lnTo>
                    <a:pt x="217" y="28"/>
                  </a:lnTo>
                  <a:lnTo>
                    <a:pt x="208" y="27"/>
                  </a:lnTo>
                  <a:lnTo>
                    <a:pt x="199" y="25"/>
                  </a:lnTo>
                  <a:lnTo>
                    <a:pt x="191" y="21"/>
                  </a:lnTo>
                  <a:lnTo>
                    <a:pt x="183" y="18"/>
                  </a:lnTo>
                  <a:lnTo>
                    <a:pt x="177" y="12"/>
                  </a:lnTo>
                  <a:lnTo>
                    <a:pt x="171" y="7"/>
                  </a:lnTo>
                  <a:lnTo>
                    <a:pt x="167" y="0"/>
                  </a:lnTo>
                  <a:lnTo>
                    <a:pt x="155" y="16"/>
                  </a:lnTo>
                  <a:lnTo>
                    <a:pt x="144" y="35"/>
                  </a:lnTo>
                  <a:lnTo>
                    <a:pt x="134" y="58"/>
                  </a:lnTo>
                  <a:lnTo>
                    <a:pt x="126" y="83"/>
                  </a:lnTo>
                  <a:lnTo>
                    <a:pt x="118" y="109"/>
                  </a:lnTo>
                  <a:lnTo>
                    <a:pt x="110" y="134"/>
                  </a:lnTo>
                  <a:lnTo>
                    <a:pt x="101" y="159"/>
                  </a:lnTo>
                  <a:lnTo>
                    <a:pt x="92" y="180"/>
                  </a:lnTo>
                  <a:lnTo>
                    <a:pt x="80" y="202"/>
                  </a:lnTo>
                  <a:lnTo>
                    <a:pt x="66" y="224"/>
                  </a:lnTo>
                  <a:lnTo>
                    <a:pt x="51" y="248"/>
                  </a:lnTo>
                  <a:lnTo>
                    <a:pt x="38" y="270"/>
                  </a:lnTo>
                  <a:lnTo>
                    <a:pt x="24" y="291"/>
                  </a:lnTo>
                  <a:lnTo>
                    <a:pt x="12" y="308"/>
                  </a:lnTo>
                  <a:lnTo>
                    <a:pt x="4" y="321"/>
                  </a:lnTo>
                  <a:lnTo>
                    <a:pt x="0" y="329"/>
                  </a:lnTo>
                  <a:close/>
                </a:path>
              </a:pathLst>
            </a:custGeom>
            <a:solidFill>
              <a:srgbClr val="8EE07A"/>
            </a:solidFill>
            <a:ln w="9525">
              <a:noFill/>
              <a:round/>
              <a:headEnd/>
              <a:tailEnd/>
            </a:ln>
          </p:spPr>
          <p:txBody>
            <a:bodyPr/>
            <a:lstStyle/>
            <a:p>
              <a:endParaRPr lang="en-US">
                <a:latin typeface="Arial" charset="0"/>
              </a:endParaRPr>
            </a:p>
          </p:txBody>
        </p:sp>
        <p:sp>
          <p:nvSpPr>
            <p:cNvPr id="8451" name="Freeform 304"/>
            <p:cNvSpPr>
              <a:spLocks/>
            </p:cNvSpPr>
            <p:nvPr/>
          </p:nvSpPr>
          <p:spPr bwMode="auto">
            <a:xfrm>
              <a:off x="3390" y="2549"/>
              <a:ext cx="128" cy="129"/>
            </a:xfrm>
            <a:custGeom>
              <a:avLst/>
              <a:gdLst>
                <a:gd name="T0" fmla="*/ 7 w 257"/>
                <a:gd name="T1" fmla="*/ 2 h 259"/>
                <a:gd name="T2" fmla="*/ 8 w 257"/>
                <a:gd name="T3" fmla="*/ 1 h 259"/>
                <a:gd name="T4" fmla="*/ 10 w 257"/>
                <a:gd name="T5" fmla="*/ 1 h 259"/>
                <a:gd name="T6" fmla="*/ 11 w 257"/>
                <a:gd name="T7" fmla="*/ 0 h 259"/>
                <a:gd name="T8" fmla="*/ 12 w 257"/>
                <a:gd name="T9" fmla="*/ 0 h 259"/>
                <a:gd name="T10" fmla="*/ 14 w 257"/>
                <a:gd name="T11" fmla="*/ 0 h 259"/>
                <a:gd name="T12" fmla="*/ 15 w 257"/>
                <a:gd name="T13" fmla="*/ 0 h 259"/>
                <a:gd name="T14" fmla="*/ 15 w 257"/>
                <a:gd name="T15" fmla="*/ 0 h 259"/>
                <a:gd name="T16" fmla="*/ 16 w 257"/>
                <a:gd name="T17" fmla="*/ 0 h 259"/>
                <a:gd name="T18" fmla="*/ 15 w 257"/>
                <a:gd name="T19" fmla="*/ 0 h 259"/>
                <a:gd name="T20" fmla="*/ 15 w 257"/>
                <a:gd name="T21" fmla="*/ 1 h 259"/>
                <a:gd name="T22" fmla="*/ 15 w 257"/>
                <a:gd name="T23" fmla="*/ 1 h 259"/>
                <a:gd name="T24" fmla="*/ 14 w 257"/>
                <a:gd name="T25" fmla="*/ 2 h 259"/>
                <a:gd name="T26" fmla="*/ 14 w 257"/>
                <a:gd name="T27" fmla="*/ 2 h 259"/>
                <a:gd name="T28" fmla="*/ 13 w 257"/>
                <a:gd name="T29" fmla="*/ 2 h 259"/>
                <a:gd name="T30" fmla="*/ 13 w 257"/>
                <a:gd name="T31" fmla="*/ 3 h 259"/>
                <a:gd name="T32" fmla="*/ 13 w 257"/>
                <a:gd name="T33" fmla="*/ 3 h 259"/>
                <a:gd name="T34" fmla="*/ 14 w 257"/>
                <a:gd name="T35" fmla="*/ 2 h 259"/>
                <a:gd name="T36" fmla="*/ 14 w 257"/>
                <a:gd name="T37" fmla="*/ 1 h 259"/>
                <a:gd name="T38" fmla="*/ 13 w 257"/>
                <a:gd name="T39" fmla="*/ 1 h 259"/>
                <a:gd name="T40" fmla="*/ 13 w 257"/>
                <a:gd name="T41" fmla="*/ 0 h 259"/>
                <a:gd name="T42" fmla="*/ 12 w 257"/>
                <a:gd name="T43" fmla="*/ 1 h 259"/>
                <a:gd name="T44" fmla="*/ 12 w 257"/>
                <a:gd name="T45" fmla="*/ 1 h 259"/>
                <a:gd name="T46" fmla="*/ 11 w 257"/>
                <a:gd name="T47" fmla="*/ 1 h 259"/>
                <a:gd name="T48" fmla="*/ 11 w 257"/>
                <a:gd name="T49" fmla="*/ 2 h 259"/>
                <a:gd name="T50" fmla="*/ 11 w 257"/>
                <a:gd name="T51" fmla="*/ 2 h 259"/>
                <a:gd name="T52" fmla="*/ 10 w 257"/>
                <a:gd name="T53" fmla="*/ 2 h 259"/>
                <a:gd name="T54" fmla="*/ 10 w 257"/>
                <a:gd name="T55" fmla="*/ 3 h 259"/>
                <a:gd name="T56" fmla="*/ 10 w 257"/>
                <a:gd name="T57" fmla="*/ 3 h 259"/>
                <a:gd name="T58" fmla="*/ 9 w 257"/>
                <a:gd name="T59" fmla="*/ 4 h 259"/>
                <a:gd name="T60" fmla="*/ 9 w 257"/>
                <a:gd name="T61" fmla="*/ 4 h 259"/>
                <a:gd name="T62" fmla="*/ 9 w 257"/>
                <a:gd name="T63" fmla="*/ 5 h 259"/>
                <a:gd name="T64" fmla="*/ 9 w 257"/>
                <a:gd name="T65" fmla="*/ 5 h 259"/>
                <a:gd name="T66" fmla="*/ 8 w 257"/>
                <a:gd name="T67" fmla="*/ 5 h 259"/>
                <a:gd name="T68" fmla="*/ 8 w 257"/>
                <a:gd name="T69" fmla="*/ 6 h 259"/>
                <a:gd name="T70" fmla="*/ 7 w 257"/>
                <a:gd name="T71" fmla="*/ 6 h 259"/>
                <a:gd name="T72" fmla="*/ 7 w 257"/>
                <a:gd name="T73" fmla="*/ 6 h 259"/>
                <a:gd name="T74" fmla="*/ 6 w 257"/>
                <a:gd name="T75" fmla="*/ 7 h 259"/>
                <a:gd name="T76" fmla="*/ 6 w 257"/>
                <a:gd name="T77" fmla="*/ 8 h 259"/>
                <a:gd name="T78" fmla="*/ 5 w 257"/>
                <a:gd name="T79" fmla="*/ 9 h 259"/>
                <a:gd name="T80" fmla="*/ 3 w 257"/>
                <a:gd name="T81" fmla="*/ 11 h 259"/>
                <a:gd name="T82" fmla="*/ 2 w 257"/>
                <a:gd name="T83" fmla="*/ 13 h 259"/>
                <a:gd name="T84" fmla="*/ 1 w 257"/>
                <a:gd name="T85" fmla="*/ 14 h 259"/>
                <a:gd name="T86" fmla="*/ 1 w 257"/>
                <a:gd name="T87" fmla="*/ 15 h 259"/>
                <a:gd name="T88" fmla="*/ 0 w 257"/>
                <a:gd name="T89" fmla="*/ 15 h 259"/>
                <a:gd name="T90" fmla="*/ 0 w 257"/>
                <a:gd name="T91" fmla="*/ 16 h 259"/>
                <a:gd name="T92" fmla="*/ 0 w 257"/>
                <a:gd name="T93" fmla="*/ 16 h 259"/>
                <a:gd name="T94" fmla="*/ 0 w 257"/>
                <a:gd name="T95" fmla="*/ 15 h 259"/>
                <a:gd name="T96" fmla="*/ 0 w 257"/>
                <a:gd name="T97" fmla="*/ 15 h 259"/>
                <a:gd name="T98" fmla="*/ 0 w 257"/>
                <a:gd name="T99" fmla="*/ 14 h 259"/>
                <a:gd name="T100" fmla="*/ 1 w 257"/>
                <a:gd name="T101" fmla="*/ 13 h 259"/>
                <a:gd name="T102" fmla="*/ 2 w 257"/>
                <a:gd name="T103" fmla="*/ 11 h 259"/>
                <a:gd name="T104" fmla="*/ 3 w 257"/>
                <a:gd name="T105" fmla="*/ 9 h 259"/>
                <a:gd name="T106" fmla="*/ 5 w 257"/>
                <a:gd name="T107" fmla="*/ 7 h 259"/>
                <a:gd name="T108" fmla="*/ 6 w 257"/>
                <a:gd name="T109" fmla="*/ 5 h 259"/>
                <a:gd name="T110" fmla="*/ 7 w 257"/>
                <a:gd name="T111" fmla="*/ 3 h 259"/>
                <a:gd name="T112" fmla="*/ 7 w 257"/>
                <a:gd name="T113" fmla="*/ 2 h 2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259"/>
                <a:gd name="T173" fmla="*/ 257 w 257"/>
                <a:gd name="T174" fmla="*/ 259 h 2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259">
                  <a:moveTo>
                    <a:pt x="126" y="46"/>
                  </a:moveTo>
                  <a:lnTo>
                    <a:pt x="143" y="28"/>
                  </a:lnTo>
                  <a:lnTo>
                    <a:pt x="164" y="16"/>
                  </a:lnTo>
                  <a:lnTo>
                    <a:pt x="184" y="6"/>
                  </a:lnTo>
                  <a:lnTo>
                    <a:pt x="206" y="1"/>
                  </a:lnTo>
                  <a:lnTo>
                    <a:pt x="226" y="0"/>
                  </a:lnTo>
                  <a:lnTo>
                    <a:pt x="242" y="1"/>
                  </a:lnTo>
                  <a:lnTo>
                    <a:pt x="253" y="3"/>
                  </a:lnTo>
                  <a:lnTo>
                    <a:pt x="257" y="9"/>
                  </a:lnTo>
                  <a:lnTo>
                    <a:pt x="255" y="15"/>
                  </a:lnTo>
                  <a:lnTo>
                    <a:pt x="251" y="20"/>
                  </a:lnTo>
                  <a:lnTo>
                    <a:pt x="244" y="27"/>
                  </a:lnTo>
                  <a:lnTo>
                    <a:pt x="237" y="34"/>
                  </a:lnTo>
                  <a:lnTo>
                    <a:pt x="229" y="40"/>
                  </a:lnTo>
                  <a:lnTo>
                    <a:pt x="222" y="44"/>
                  </a:lnTo>
                  <a:lnTo>
                    <a:pt x="219" y="48"/>
                  </a:lnTo>
                  <a:lnTo>
                    <a:pt x="217" y="49"/>
                  </a:lnTo>
                  <a:lnTo>
                    <a:pt x="226" y="32"/>
                  </a:lnTo>
                  <a:lnTo>
                    <a:pt x="227" y="20"/>
                  </a:lnTo>
                  <a:lnTo>
                    <a:pt x="222" y="16"/>
                  </a:lnTo>
                  <a:lnTo>
                    <a:pt x="214" y="15"/>
                  </a:lnTo>
                  <a:lnTo>
                    <a:pt x="204" y="17"/>
                  </a:lnTo>
                  <a:lnTo>
                    <a:pt x="194" y="21"/>
                  </a:lnTo>
                  <a:lnTo>
                    <a:pt x="185" y="27"/>
                  </a:lnTo>
                  <a:lnTo>
                    <a:pt x="180" y="33"/>
                  </a:lnTo>
                  <a:lnTo>
                    <a:pt x="176" y="39"/>
                  </a:lnTo>
                  <a:lnTo>
                    <a:pt x="172" y="46"/>
                  </a:lnTo>
                  <a:lnTo>
                    <a:pt x="166" y="54"/>
                  </a:lnTo>
                  <a:lnTo>
                    <a:pt x="161" y="62"/>
                  </a:lnTo>
                  <a:lnTo>
                    <a:pt x="156" y="70"/>
                  </a:lnTo>
                  <a:lnTo>
                    <a:pt x="151" y="77"/>
                  </a:lnTo>
                  <a:lnTo>
                    <a:pt x="147" y="84"/>
                  </a:lnTo>
                  <a:lnTo>
                    <a:pt x="144" y="88"/>
                  </a:lnTo>
                  <a:lnTo>
                    <a:pt x="138" y="95"/>
                  </a:lnTo>
                  <a:lnTo>
                    <a:pt x="131" y="100"/>
                  </a:lnTo>
                  <a:lnTo>
                    <a:pt x="126" y="102"/>
                  </a:lnTo>
                  <a:lnTo>
                    <a:pt x="119" y="102"/>
                  </a:lnTo>
                  <a:lnTo>
                    <a:pt x="109" y="114"/>
                  </a:lnTo>
                  <a:lnTo>
                    <a:pt x="97" y="133"/>
                  </a:lnTo>
                  <a:lnTo>
                    <a:pt x="80" y="157"/>
                  </a:lnTo>
                  <a:lnTo>
                    <a:pt x="61" y="183"/>
                  </a:lnTo>
                  <a:lnTo>
                    <a:pt x="44" y="208"/>
                  </a:lnTo>
                  <a:lnTo>
                    <a:pt x="28" y="231"/>
                  </a:lnTo>
                  <a:lnTo>
                    <a:pt x="17" y="247"/>
                  </a:lnTo>
                  <a:lnTo>
                    <a:pt x="12" y="255"/>
                  </a:lnTo>
                  <a:lnTo>
                    <a:pt x="7" y="259"/>
                  </a:lnTo>
                  <a:lnTo>
                    <a:pt x="2" y="258"/>
                  </a:lnTo>
                  <a:lnTo>
                    <a:pt x="0" y="253"/>
                  </a:lnTo>
                  <a:lnTo>
                    <a:pt x="1" y="246"/>
                  </a:lnTo>
                  <a:lnTo>
                    <a:pt x="7" y="235"/>
                  </a:lnTo>
                  <a:lnTo>
                    <a:pt x="21" y="213"/>
                  </a:lnTo>
                  <a:lnTo>
                    <a:pt x="38" y="183"/>
                  </a:lnTo>
                  <a:lnTo>
                    <a:pt x="59" y="149"/>
                  </a:lnTo>
                  <a:lnTo>
                    <a:pt x="80" y="115"/>
                  </a:lnTo>
                  <a:lnTo>
                    <a:pt x="99" y="84"/>
                  </a:lnTo>
                  <a:lnTo>
                    <a:pt x="115" y="59"/>
                  </a:lnTo>
                  <a:lnTo>
                    <a:pt x="126" y="46"/>
                  </a:lnTo>
                  <a:close/>
                </a:path>
              </a:pathLst>
            </a:custGeom>
            <a:solidFill>
              <a:srgbClr val="8EE07A"/>
            </a:solidFill>
            <a:ln w="9525">
              <a:noFill/>
              <a:round/>
              <a:headEnd/>
              <a:tailEnd/>
            </a:ln>
          </p:spPr>
          <p:txBody>
            <a:bodyPr/>
            <a:lstStyle/>
            <a:p>
              <a:endParaRPr lang="en-US">
                <a:latin typeface="Arial" charset="0"/>
              </a:endParaRPr>
            </a:p>
          </p:txBody>
        </p:sp>
        <p:sp>
          <p:nvSpPr>
            <p:cNvPr id="8452" name="Freeform 305"/>
            <p:cNvSpPr>
              <a:spLocks/>
            </p:cNvSpPr>
            <p:nvPr/>
          </p:nvSpPr>
          <p:spPr bwMode="auto">
            <a:xfrm>
              <a:off x="3656" y="2406"/>
              <a:ext cx="428" cy="725"/>
            </a:xfrm>
            <a:custGeom>
              <a:avLst/>
              <a:gdLst>
                <a:gd name="T0" fmla="*/ 0 w 428"/>
                <a:gd name="T1" fmla="*/ 38 h 725"/>
                <a:gd name="T2" fmla="*/ 132 w 428"/>
                <a:gd name="T3" fmla="*/ 11 h 725"/>
                <a:gd name="T4" fmla="*/ 298 w 428"/>
                <a:gd name="T5" fmla="*/ 30 h 725"/>
                <a:gd name="T6" fmla="*/ 394 w 428"/>
                <a:gd name="T7" fmla="*/ 192 h 725"/>
                <a:gd name="T8" fmla="*/ 412 w 428"/>
                <a:gd name="T9" fmla="*/ 558 h 725"/>
                <a:gd name="T10" fmla="*/ 297 w 428"/>
                <a:gd name="T11" fmla="*/ 650 h 725"/>
                <a:gd name="T12" fmla="*/ 15 w 428"/>
                <a:gd name="T13" fmla="*/ 725 h 725"/>
                <a:gd name="T14" fmla="*/ 0 60000 65536"/>
                <a:gd name="T15" fmla="*/ 0 60000 65536"/>
                <a:gd name="T16" fmla="*/ 0 60000 65536"/>
                <a:gd name="T17" fmla="*/ 0 60000 65536"/>
                <a:gd name="T18" fmla="*/ 0 60000 65536"/>
                <a:gd name="T19" fmla="*/ 0 60000 65536"/>
                <a:gd name="T20" fmla="*/ 0 60000 65536"/>
                <a:gd name="T21" fmla="*/ 0 w 428"/>
                <a:gd name="T22" fmla="*/ 0 h 725"/>
                <a:gd name="T23" fmla="*/ 428 w 428"/>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725">
                  <a:moveTo>
                    <a:pt x="0" y="38"/>
                  </a:moveTo>
                  <a:cubicBezTo>
                    <a:pt x="22" y="34"/>
                    <a:pt x="82" y="12"/>
                    <a:pt x="132" y="11"/>
                  </a:cubicBezTo>
                  <a:cubicBezTo>
                    <a:pt x="182" y="10"/>
                    <a:pt x="254" y="0"/>
                    <a:pt x="298" y="30"/>
                  </a:cubicBezTo>
                  <a:cubicBezTo>
                    <a:pt x="342" y="60"/>
                    <a:pt x="375" y="104"/>
                    <a:pt x="394" y="192"/>
                  </a:cubicBezTo>
                  <a:cubicBezTo>
                    <a:pt x="413" y="280"/>
                    <a:pt x="428" y="482"/>
                    <a:pt x="412" y="558"/>
                  </a:cubicBezTo>
                  <a:cubicBezTo>
                    <a:pt x="396" y="634"/>
                    <a:pt x="363" y="622"/>
                    <a:pt x="297" y="650"/>
                  </a:cubicBezTo>
                  <a:cubicBezTo>
                    <a:pt x="228" y="704"/>
                    <a:pt x="111" y="725"/>
                    <a:pt x="15" y="725"/>
                  </a:cubicBezTo>
                </a:path>
              </a:pathLst>
            </a:custGeom>
            <a:noFill/>
            <a:ln w="3175">
              <a:solidFill>
                <a:schemeClr val="tx1"/>
              </a:solidFill>
              <a:round/>
              <a:headEnd/>
              <a:tailEnd/>
            </a:ln>
          </p:spPr>
          <p:txBody>
            <a:bodyPr/>
            <a:lstStyle/>
            <a:p>
              <a:endParaRPr lang="en-US">
                <a:latin typeface="Arial" charset="0"/>
              </a:endParaRPr>
            </a:p>
          </p:txBody>
        </p:sp>
        <p:sp>
          <p:nvSpPr>
            <p:cNvPr id="8453" name="Freeform 306"/>
            <p:cNvSpPr>
              <a:spLocks/>
            </p:cNvSpPr>
            <p:nvPr/>
          </p:nvSpPr>
          <p:spPr bwMode="auto">
            <a:xfrm>
              <a:off x="3809" y="2336"/>
              <a:ext cx="9" cy="48"/>
            </a:xfrm>
            <a:custGeom>
              <a:avLst/>
              <a:gdLst>
                <a:gd name="T0" fmla="*/ 0 w 9"/>
                <a:gd name="T1" fmla="*/ 0 h 48"/>
                <a:gd name="T2" fmla="*/ 9 w 9"/>
                <a:gd name="T3" fmla="*/ 48 h 48"/>
                <a:gd name="T4" fmla="*/ 0 60000 65536"/>
                <a:gd name="T5" fmla="*/ 0 60000 65536"/>
                <a:gd name="T6" fmla="*/ 0 w 9"/>
                <a:gd name="T7" fmla="*/ 0 h 48"/>
                <a:gd name="T8" fmla="*/ 9 w 9"/>
                <a:gd name="T9" fmla="*/ 48 h 48"/>
              </a:gdLst>
              <a:ahLst/>
              <a:cxnLst>
                <a:cxn ang="T4">
                  <a:pos x="T0" y="T1"/>
                </a:cxn>
                <a:cxn ang="T5">
                  <a:pos x="T2" y="T3"/>
                </a:cxn>
              </a:cxnLst>
              <a:rect l="T6" t="T7" r="T8" b="T9"/>
              <a:pathLst>
                <a:path w="9" h="48">
                  <a:moveTo>
                    <a:pt x="0" y="0"/>
                  </a:moveTo>
                  <a:cubicBezTo>
                    <a:pt x="1" y="8"/>
                    <a:pt x="7" y="38"/>
                    <a:pt x="9" y="48"/>
                  </a:cubicBezTo>
                </a:path>
              </a:pathLst>
            </a:custGeom>
            <a:noFill/>
            <a:ln w="9525">
              <a:solidFill>
                <a:schemeClr val="tx1"/>
              </a:solidFill>
              <a:round/>
              <a:headEnd/>
              <a:tailEnd/>
            </a:ln>
          </p:spPr>
          <p:txBody>
            <a:bodyPr/>
            <a:lstStyle/>
            <a:p>
              <a:endParaRPr lang="en-US">
                <a:latin typeface="Arial" charset="0"/>
              </a:endParaRPr>
            </a:p>
          </p:txBody>
        </p:sp>
        <p:sp>
          <p:nvSpPr>
            <p:cNvPr id="8454" name="Freeform 307"/>
            <p:cNvSpPr>
              <a:spLocks/>
            </p:cNvSpPr>
            <p:nvPr/>
          </p:nvSpPr>
          <p:spPr bwMode="auto">
            <a:xfrm>
              <a:off x="3654" y="2484"/>
              <a:ext cx="408" cy="642"/>
            </a:xfrm>
            <a:custGeom>
              <a:avLst/>
              <a:gdLst>
                <a:gd name="T0" fmla="*/ 408 w 408"/>
                <a:gd name="T1" fmla="*/ 222 h 642"/>
                <a:gd name="T2" fmla="*/ 372 w 408"/>
                <a:gd name="T3" fmla="*/ 60 h 642"/>
                <a:gd name="T4" fmla="*/ 318 w 408"/>
                <a:gd name="T5" fmla="*/ 0 h 642"/>
                <a:gd name="T6" fmla="*/ 217 w 408"/>
                <a:gd name="T7" fmla="*/ 130 h 642"/>
                <a:gd name="T8" fmla="*/ 179 w 408"/>
                <a:gd name="T9" fmla="*/ 42 h 642"/>
                <a:gd name="T10" fmla="*/ 164 w 408"/>
                <a:gd name="T11" fmla="*/ 153 h 642"/>
                <a:gd name="T12" fmla="*/ 110 w 408"/>
                <a:gd name="T13" fmla="*/ 144 h 642"/>
                <a:gd name="T14" fmla="*/ 92 w 408"/>
                <a:gd name="T15" fmla="*/ 219 h 642"/>
                <a:gd name="T16" fmla="*/ 6 w 408"/>
                <a:gd name="T17" fmla="*/ 318 h 642"/>
                <a:gd name="T18" fmla="*/ 30 w 408"/>
                <a:gd name="T19" fmla="*/ 324 h 642"/>
                <a:gd name="T20" fmla="*/ 0 w 408"/>
                <a:gd name="T21" fmla="*/ 402 h 642"/>
                <a:gd name="T22" fmla="*/ 42 w 408"/>
                <a:gd name="T23" fmla="*/ 462 h 642"/>
                <a:gd name="T24" fmla="*/ 36 w 408"/>
                <a:gd name="T25" fmla="*/ 546 h 642"/>
                <a:gd name="T26" fmla="*/ 42 w 408"/>
                <a:gd name="T27" fmla="*/ 642 h 642"/>
                <a:gd name="T28" fmla="*/ 150 w 408"/>
                <a:gd name="T29" fmla="*/ 636 h 642"/>
                <a:gd name="T30" fmla="*/ 209 w 408"/>
                <a:gd name="T31" fmla="*/ 621 h 642"/>
                <a:gd name="T32" fmla="*/ 288 w 408"/>
                <a:gd name="T33" fmla="*/ 618 h 642"/>
                <a:gd name="T34" fmla="*/ 378 w 408"/>
                <a:gd name="T35" fmla="*/ 576 h 642"/>
                <a:gd name="T36" fmla="*/ 408 w 408"/>
                <a:gd name="T37" fmla="*/ 414 h 642"/>
                <a:gd name="T38" fmla="*/ 408 w 408"/>
                <a:gd name="T39" fmla="*/ 222 h 6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8"/>
                <a:gd name="T61" fmla="*/ 0 h 642"/>
                <a:gd name="T62" fmla="*/ 408 w 408"/>
                <a:gd name="T63" fmla="*/ 642 h 6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8" h="642">
                  <a:moveTo>
                    <a:pt x="408" y="222"/>
                  </a:moveTo>
                  <a:lnTo>
                    <a:pt x="372" y="60"/>
                  </a:lnTo>
                  <a:lnTo>
                    <a:pt x="318" y="0"/>
                  </a:lnTo>
                  <a:lnTo>
                    <a:pt x="217" y="130"/>
                  </a:lnTo>
                  <a:lnTo>
                    <a:pt x="179" y="42"/>
                  </a:lnTo>
                  <a:lnTo>
                    <a:pt x="164" y="153"/>
                  </a:lnTo>
                  <a:lnTo>
                    <a:pt x="110" y="144"/>
                  </a:lnTo>
                  <a:lnTo>
                    <a:pt x="92" y="219"/>
                  </a:lnTo>
                  <a:lnTo>
                    <a:pt x="6" y="318"/>
                  </a:lnTo>
                  <a:lnTo>
                    <a:pt x="30" y="324"/>
                  </a:lnTo>
                  <a:lnTo>
                    <a:pt x="0" y="402"/>
                  </a:lnTo>
                  <a:lnTo>
                    <a:pt x="42" y="462"/>
                  </a:lnTo>
                  <a:lnTo>
                    <a:pt x="36" y="546"/>
                  </a:lnTo>
                  <a:lnTo>
                    <a:pt x="42" y="642"/>
                  </a:lnTo>
                  <a:lnTo>
                    <a:pt x="150" y="636"/>
                  </a:lnTo>
                  <a:lnTo>
                    <a:pt x="209" y="621"/>
                  </a:lnTo>
                  <a:lnTo>
                    <a:pt x="288" y="618"/>
                  </a:lnTo>
                  <a:lnTo>
                    <a:pt x="378" y="576"/>
                  </a:lnTo>
                  <a:lnTo>
                    <a:pt x="408" y="414"/>
                  </a:lnTo>
                  <a:lnTo>
                    <a:pt x="408" y="222"/>
                  </a:lnTo>
                  <a:close/>
                </a:path>
              </a:pathLst>
            </a:custGeom>
            <a:solidFill>
              <a:srgbClr val="8EE07A"/>
            </a:solidFill>
            <a:ln w="9525">
              <a:noFill/>
              <a:round/>
              <a:headEnd/>
              <a:tailEnd/>
            </a:ln>
          </p:spPr>
          <p:txBody>
            <a:bodyPr/>
            <a:lstStyle/>
            <a:p>
              <a:endParaRPr lang="en-US">
                <a:latin typeface="Arial" charset="0"/>
              </a:endParaRPr>
            </a:p>
          </p:txBody>
        </p:sp>
        <p:sp>
          <p:nvSpPr>
            <p:cNvPr id="8455" name="Freeform 308"/>
            <p:cNvSpPr>
              <a:spLocks/>
            </p:cNvSpPr>
            <p:nvPr/>
          </p:nvSpPr>
          <p:spPr bwMode="auto">
            <a:xfrm>
              <a:off x="3827" y="2438"/>
              <a:ext cx="100" cy="191"/>
            </a:xfrm>
            <a:custGeom>
              <a:avLst/>
              <a:gdLst>
                <a:gd name="T0" fmla="*/ 13 w 199"/>
                <a:gd name="T1" fmla="*/ 15 h 381"/>
                <a:gd name="T2" fmla="*/ 12 w 199"/>
                <a:gd name="T3" fmla="*/ 15 h 381"/>
                <a:gd name="T4" fmla="*/ 11 w 199"/>
                <a:gd name="T5" fmla="*/ 16 h 381"/>
                <a:gd name="T6" fmla="*/ 10 w 199"/>
                <a:gd name="T7" fmla="*/ 17 h 381"/>
                <a:gd name="T8" fmla="*/ 8 w 199"/>
                <a:gd name="T9" fmla="*/ 18 h 381"/>
                <a:gd name="T10" fmla="*/ 7 w 199"/>
                <a:gd name="T11" fmla="*/ 19 h 381"/>
                <a:gd name="T12" fmla="*/ 6 w 199"/>
                <a:gd name="T13" fmla="*/ 21 h 381"/>
                <a:gd name="T14" fmla="*/ 6 w 199"/>
                <a:gd name="T15" fmla="*/ 23 h 381"/>
                <a:gd name="T16" fmla="*/ 5 w 199"/>
                <a:gd name="T17" fmla="*/ 24 h 381"/>
                <a:gd name="T18" fmla="*/ 5 w 199"/>
                <a:gd name="T19" fmla="*/ 22 h 381"/>
                <a:gd name="T20" fmla="*/ 4 w 199"/>
                <a:gd name="T21" fmla="*/ 20 h 381"/>
                <a:gd name="T22" fmla="*/ 4 w 199"/>
                <a:gd name="T23" fmla="*/ 18 h 381"/>
                <a:gd name="T24" fmla="*/ 3 w 199"/>
                <a:gd name="T25" fmla="*/ 17 h 381"/>
                <a:gd name="T26" fmla="*/ 3 w 199"/>
                <a:gd name="T27" fmla="*/ 15 h 381"/>
                <a:gd name="T28" fmla="*/ 3 w 199"/>
                <a:gd name="T29" fmla="*/ 14 h 381"/>
                <a:gd name="T30" fmla="*/ 3 w 199"/>
                <a:gd name="T31" fmla="*/ 13 h 381"/>
                <a:gd name="T32" fmla="*/ 2 w 199"/>
                <a:gd name="T33" fmla="*/ 11 h 381"/>
                <a:gd name="T34" fmla="*/ 2 w 199"/>
                <a:gd name="T35" fmla="*/ 10 h 381"/>
                <a:gd name="T36" fmla="*/ 1 w 199"/>
                <a:gd name="T37" fmla="*/ 10 h 381"/>
                <a:gd name="T38" fmla="*/ 1 w 199"/>
                <a:gd name="T39" fmla="*/ 9 h 381"/>
                <a:gd name="T40" fmla="*/ 0 w 199"/>
                <a:gd name="T41" fmla="*/ 9 h 381"/>
                <a:gd name="T42" fmla="*/ 1 w 199"/>
                <a:gd name="T43" fmla="*/ 8 h 381"/>
                <a:gd name="T44" fmla="*/ 1 w 199"/>
                <a:gd name="T45" fmla="*/ 8 h 381"/>
                <a:gd name="T46" fmla="*/ 1 w 199"/>
                <a:gd name="T47" fmla="*/ 7 h 381"/>
                <a:gd name="T48" fmla="*/ 1 w 199"/>
                <a:gd name="T49" fmla="*/ 7 h 381"/>
                <a:gd name="T50" fmla="*/ 2 w 199"/>
                <a:gd name="T51" fmla="*/ 7 h 381"/>
                <a:gd name="T52" fmla="*/ 2 w 199"/>
                <a:gd name="T53" fmla="*/ 6 h 381"/>
                <a:gd name="T54" fmla="*/ 3 w 199"/>
                <a:gd name="T55" fmla="*/ 6 h 381"/>
                <a:gd name="T56" fmla="*/ 3 w 199"/>
                <a:gd name="T57" fmla="*/ 6 h 381"/>
                <a:gd name="T58" fmla="*/ 4 w 199"/>
                <a:gd name="T59" fmla="*/ 5 h 381"/>
                <a:gd name="T60" fmla="*/ 5 w 199"/>
                <a:gd name="T61" fmla="*/ 5 h 381"/>
                <a:gd name="T62" fmla="*/ 6 w 199"/>
                <a:gd name="T63" fmla="*/ 4 h 381"/>
                <a:gd name="T64" fmla="*/ 7 w 199"/>
                <a:gd name="T65" fmla="*/ 4 h 381"/>
                <a:gd name="T66" fmla="*/ 8 w 199"/>
                <a:gd name="T67" fmla="*/ 3 h 381"/>
                <a:gd name="T68" fmla="*/ 9 w 199"/>
                <a:gd name="T69" fmla="*/ 3 h 381"/>
                <a:gd name="T70" fmla="*/ 9 w 199"/>
                <a:gd name="T71" fmla="*/ 3 h 381"/>
                <a:gd name="T72" fmla="*/ 10 w 199"/>
                <a:gd name="T73" fmla="*/ 2 h 381"/>
                <a:gd name="T74" fmla="*/ 10 w 199"/>
                <a:gd name="T75" fmla="*/ 2 h 381"/>
                <a:gd name="T76" fmla="*/ 10 w 199"/>
                <a:gd name="T77" fmla="*/ 2 h 381"/>
                <a:gd name="T78" fmla="*/ 11 w 199"/>
                <a:gd name="T79" fmla="*/ 2 h 381"/>
                <a:gd name="T80" fmla="*/ 11 w 199"/>
                <a:gd name="T81" fmla="*/ 1 h 381"/>
                <a:gd name="T82" fmla="*/ 12 w 199"/>
                <a:gd name="T83" fmla="*/ 1 h 381"/>
                <a:gd name="T84" fmla="*/ 12 w 199"/>
                <a:gd name="T85" fmla="*/ 1 h 381"/>
                <a:gd name="T86" fmla="*/ 13 w 199"/>
                <a:gd name="T87" fmla="*/ 1 h 381"/>
                <a:gd name="T88" fmla="*/ 13 w 199"/>
                <a:gd name="T89" fmla="*/ 0 h 381"/>
                <a:gd name="T90" fmla="*/ 13 w 199"/>
                <a:gd name="T91" fmla="*/ 15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9"/>
                <a:gd name="T139" fmla="*/ 0 h 381"/>
                <a:gd name="T140" fmla="*/ 199 w 19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9" h="381">
                  <a:moveTo>
                    <a:pt x="199" y="234"/>
                  </a:moveTo>
                  <a:lnTo>
                    <a:pt x="183" y="238"/>
                  </a:lnTo>
                  <a:lnTo>
                    <a:pt x="165" y="249"/>
                  </a:lnTo>
                  <a:lnTo>
                    <a:pt x="145" y="263"/>
                  </a:lnTo>
                  <a:lnTo>
                    <a:pt x="126" y="281"/>
                  </a:lnTo>
                  <a:lnTo>
                    <a:pt x="107" y="303"/>
                  </a:lnTo>
                  <a:lnTo>
                    <a:pt x="92" y="327"/>
                  </a:lnTo>
                  <a:lnTo>
                    <a:pt x="81" y="354"/>
                  </a:lnTo>
                  <a:lnTo>
                    <a:pt x="75" y="381"/>
                  </a:lnTo>
                  <a:lnTo>
                    <a:pt x="69" y="346"/>
                  </a:lnTo>
                  <a:lnTo>
                    <a:pt x="60" y="313"/>
                  </a:lnTo>
                  <a:lnTo>
                    <a:pt x="52" y="286"/>
                  </a:lnTo>
                  <a:lnTo>
                    <a:pt x="45" y="264"/>
                  </a:lnTo>
                  <a:lnTo>
                    <a:pt x="43" y="240"/>
                  </a:lnTo>
                  <a:lnTo>
                    <a:pt x="39" y="216"/>
                  </a:lnTo>
                  <a:lnTo>
                    <a:pt x="34" y="196"/>
                  </a:lnTo>
                  <a:lnTo>
                    <a:pt x="28" y="176"/>
                  </a:lnTo>
                  <a:lnTo>
                    <a:pt x="22" y="160"/>
                  </a:lnTo>
                  <a:lnTo>
                    <a:pt x="15" y="146"/>
                  </a:lnTo>
                  <a:lnTo>
                    <a:pt x="7" y="137"/>
                  </a:lnTo>
                  <a:lnTo>
                    <a:pt x="0" y="131"/>
                  </a:lnTo>
                  <a:lnTo>
                    <a:pt x="1" y="123"/>
                  </a:lnTo>
                  <a:lnTo>
                    <a:pt x="5" y="116"/>
                  </a:lnTo>
                  <a:lnTo>
                    <a:pt x="8" y="109"/>
                  </a:lnTo>
                  <a:lnTo>
                    <a:pt x="14" y="102"/>
                  </a:lnTo>
                  <a:lnTo>
                    <a:pt x="20" y="97"/>
                  </a:lnTo>
                  <a:lnTo>
                    <a:pt x="27" y="91"/>
                  </a:lnTo>
                  <a:lnTo>
                    <a:pt x="35" y="85"/>
                  </a:lnTo>
                  <a:lnTo>
                    <a:pt x="42" y="81"/>
                  </a:lnTo>
                  <a:lnTo>
                    <a:pt x="52" y="76"/>
                  </a:lnTo>
                  <a:lnTo>
                    <a:pt x="66" y="69"/>
                  </a:lnTo>
                  <a:lnTo>
                    <a:pt x="82" y="62"/>
                  </a:lnTo>
                  <a:lnTo>
                    <a:pt x="100" y="54"/>
                  </a:lnTo>
                  <a:lnTo>
                    <a:pt x="116" y="47"/>
                  </a:lnTo>
                  <a:lnTo>
                    <a:pt x="131" y="40"/>
                  </a:lnTo>
                  <a:lnTo>
                    <a:pt x="142" y="36"/>
                  </a:lnTo>
                  <a:lnTo>
                    <a:pt x="148" y="32"/>
                  </a:lnTo>
                  <a:lnTo>
                    <a:pt x="151" y="30"/>
                  </a:lnTo>
                  <a:lnTo>
                    <a:pt x="158" y="25"/>
                  </a:lnTo>
                  <a:lnTo>
                    <a:pt x="166" y="21"/>
                  </a:lnTo>
                  <a:lnTo>
                    <a:pt x="174" y="15"/>
                  </a:lnTo>
                  <a:lnTo>
                    <a:pt x="183" y="9"/>
                  </a:lnTo>
                  <a:lnTo>
                    <a:pt x="190" y="4"/>
                  </a:lnTo>
                  <a:lnTo>
                    <a:pt x="196" y="1"/>
                  </a:lnTo>
                  <a:lnTo>
                    <a:pt x="199" y="0"/>
                  </a:lnTo>
                  <a:lnTo>
                    <a:pt x="199" y="234"/>
                  </a:lnTo>
                  <a:close/>
                </a:path>
              </a:pathLst>
            </a:custGeom>
            <a:solidFill>
              <a:srgbClr val="C6EFBC"/>
            </a:solidFill>
            <a:ln w="9525">
              <a:noFill/>
              <a:round/>
              <a:headEnd/>
              <a:tailEnd/>
            </a:ln>
          </p:spPr>
          <p:txBody>
            <a:bodyPr/>
            <a:lstStyle/>
            <a:p>
              <a:endParaRPr lang="en-US">
                <a:latin typeface="Arial" charset="0"/>
              </a:endParaRPr>
            </a:p>
          </p:txBody>
        </p:sp>
        <p:sp>
          <p:nvSpPr>
            <p:cNvPr id="8456" name="Freeform 309"/>
            <p:cNvSpPr>
              <a:spLocks/>
            </p:cNvSpPr>
            <p:nvPr/>
          </p:nvSpPr>
          <p:spPr bwMode="auto">
            <a:xfrm>
              <a:off x="3695" y="2480"/>
              <a:ext cx="100" cy="191"/>
            </a:xfrm>
            <a:custGeom>
              <a:avLst/>
              <a:gdLst>
                <a:gd name="T0" fmla="*/ 13 w 199"/>
                <a:gd name="T1" fmla="*/ 15 h 381"/>
                <a:gd name="T2" fmla="*/ 12 w 199"/>
                <a:gd name="T3" fmla="*/ 15 h 381"/>
                <a:gd name="T4" fmla="*/ 11 w 199"/>
                <a:gd name="T5" fmla="*/ 16 h 381"/>
                <a:gd name="T6" fmla="*/ 10 w 199"/>
                <a:gd name="T7" fmla="*/ 17 h 381"/>
                <a:gd name="T8" fmla="*/ 8 w 199"/>
                <a:gd name="T9" fmla="*/ 18 h 381"/>
                <a:gd name="T10" fmla="*/ 7 w 199"/>
                <a:gd name="T11" fmla="*/ 19 h 381"/>
                <a:gd name="T12" fmla="*/ 6 w 199"/>
                <a:gd name="T13" fmla="*/ 21 h 381"/>
                <a:gd name="T14" fmla="*/ 6 w 199"/>
                <a:gd name="T15" fmla="*/ 23 h 381"/>
                <a:gd name="T16" fmla="*/ 5 w 199"/>
                <a:gd name="T17" fmla="*/ 24 h 381"/>
                <a:gd name="T18" fmla="*/ 5 w 199"/>
                <a:gd name="T19" fmla="*/ 22 h 381"/>
                <a:gd name="T20" fmla="*/ 4 w 199"/>
                <a:gd name="T21" fmla="*/ 20 h 381"/>
                <a:gd name="T22" fmla="*/ 4 w 199"/>
                <a:gd name="T23" fmla="*/ 18 h 381"/>
                <a:gd name="T24" fmla="*/ 3 w 199"/>
                <a:gd name="T25" fmla="*/ 17 h 381"/>
                <a:gd name="T26" fmla="*/ 3 w 199"/>
                <a:gd name="T27" fmla="*/ 15 h 381"/>
                <a:gd name="T28" fmla="*/ 3 w 199"/>
                <a:gd name="T29" fmla="*/ 14 h 381"/>
                <a:gd name="T30" fmla="*/ 3 w 199"/>
                <a:gd name="T31" fmla="*/ 13 h 381"/>
                <a:gd name="T32" fmla="*/ 2 w 199"/>
                <a:gd name="T33" fmla="*/ 11 h 381"/>
                <a:gd name="T34" fmla="*/ 2 w 199"/>
                <a:gd name="T35" fmla="*/ 10 h 381"/>
                <a:gd name="T36" fmla="*/ 1 w 199"/>
                <a:gd name="T37" fmla="*/ 10 h 381"/>
                <a:gd name="T38" fmla="*/ 1 w 199"/>
                <a:gd name="T39" fmla="*/ 9 h 381"/>
                <a:gd name="T40" fmla="*/ 0 w 199"/>
                <a:gd name="T41" fmla="*/ 9 h 381"/>
                <a:gd name="T42" fmla="*/ 1 w 199"/>
                <a:gd name="T43" fmla="*/ 8 h 381"/>
                <a:gd name="T44" fmla="*/ 1 w 199"/>
                <a:gd name="T45" fmla="*/ 8 h 381"/>
                <a:gd name="T46" fmla="*/ 1 w 199"/>
                <a:gd name="T47" fmla="*/ 7 h 381"/>
                <a:gd name="T48" fmla="*/ 1 w 199"/>
                <a:gd name="T49" fmla="*/ 7 h 381"/>
                <a:gd name="T50" fmla="*/ 2 w 199"/>
                <a:gd name="T51" fmla="*/ 7 h 381"/>
                <a:gd name="T52" fmla="*/ 2 w 199"/>
                <a:gd name="T53" fmla="*/ 6 h 381"/>
                <a:gd name="T54" fmla="*/ 3 w 199"/>
                <a:gd name="T55" fmla="*/ 6 h 381"/>
                <a:gd name="T56" fmla="*/ 3 w 199"/>
                <a:gd name="T57" fmla="*/ 6 h 381"/>
                <a:gd name="T58" fmla="*/ 4 w 199"/>
                <a:gd name="T59" fmla="*/ 5 h 381"/>
                <a:gd name="T60" fmla="*/ 5 w 199"/>
                <a:gd name="T61" fmla="*/ 5 h 381"/>
                <a:gd name="T62" fmla="*/ 6 w 199"/>
                <a:gd name="T63" fmla="*/ 4 h 381"/>
                <a:gd name="T64" fmla="*/ 7 w 199"/>
                <a:gd name="T65" fmla="*/ 4 h 381"/>
                <a:gd name="T66" fmla="*/ 8 w 199"/>
                <a:gd name="T67" fmla="*/ 3 h 381"/>
                <a:gd name="T68" fmla="*/ 9 w 199"/>
                <a:gd name="T69" fmla="*/ 3 h 381"/>
                <a:gd name="T70" fmla="*/ 9 w 199"/>
                <a:gd name="T71" fmla="*/ 3 h 381"/>
                <a:gd name="T72" fmla="*/ 10 w 199"/>
                <a:gd name="T73" fmla="*/ 2 h 381"/>
                <a:gd name="T74" fmla="*/ 10 w 199"/>
                <a:gd name="T75" fmla="*/ 2 h 381"/>
                <a:gd name="T76" fmla="*/ 10 w 199"/>
                <a:gd name="T77" fmla="*/ 2 h 381"/>
                <a:gd name="T78" fmla="*/ 11 w 199"/>
                <a:gd name="T79" fmla="*/ 2 h 381"/>
                <a:gd name="T80" fmla="*/ 11 w 199"/>
                <a:gd name="T81" fmla="*/ 1 h 381"/>
                <a:gd name="T82" fmla="*/ 12 w 199"/>
                <a:gd name="T83" fmla="*/ 1 h 381"/>
                <a:gd name="T84" fmla="*/ 12 w 199"/>
                <a:gd name="T85" fmla="*/ 1 h 381"/>
                <a:gd name="T86" fmla="*/ 13 w 199"/>
                <a:gd name="T87" fmla="*/ 1 h 381"/>
                <a:gd name="T88" fmla="*/ 13 w 199"/>
                <a:gd name="T89" fmla="*/ 0 h 381"/>
                <a:gd name="T90" fmla="*/ 13 w 199"/>
                <a:gd name="T91" fmla="*/ 15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9"/>
                <a:gd name="T139" fmla="*/ 0 h 381"/>
                <a:gd name="T140" fmla="*/ 199 w 19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9" h="381">
                  <a:moveTo>
                    <a:pt x="199" y="234"/>
                  </a:moveTo>
                  <a:lnTo>
                    <a:pt x="183" y="238"/>
                  </a:lnTo>
                  <a:lnTo>
                    <a:pt x="165" y="249"/>
                  </a:lnTo>
                  <a:lnTo>
                    <a:pt x="145" y="263"/>
                  </a:lnTo>
                  <a:lnTo>
                    <a:pt x="126" y="281"/>
                  </a:lnTo>
                  <a:lnTo>
                    <a:pt x="107" y="303"/>
                  </a:lnTo>
                  <a:lnTo>
                    <a:pt x="92" y="327"/>
                  </a:lnTo>
                  <a:lnTo>
                    <a:pt x="81" y="354"/>
                  </a:lnTo>
                  <a:lnTo>
                    <a:pt x="75" y="381"/>
                  </a:lnTo>
                  <a:lnTo>
                    <a:pt x="69" y="346"/>
                  </a:lnTo>
                  <a:lnTo>
                    <a:pt x="60" y="313"/>
                  </a:lnTo>
                  <a:lnTo>
                    <a:pt x="52" y="286"/>
                  </a:lnTo>
                  <a:lnTo>
                    <a:pt x="45" y="264"/>
                  </a:lnTo>
                  <a:lnTo>
                    <a:pt x="43" y="240"/>
                  </a:lnTo>
                  <a:lnTo>
                    <a:pt x="39" y="216"/>
                  </a:lnTo>
                  <a:lnTo>
                    <a:pt x="34" y="196"/>
                  </a:lnTo>
                  <a:lnTo>
                    <a:pt x="28" y="176"/>
                  </a:lnTo>
                  <a:lnTo>
                    <a:pt x="22" y="160"/>
                  </a:lnTo>
                  <a:lnTo>
                    <a:pt x="15" y="146"/>
                  </a:lnTo>
                  <a:lnTo>
                    <a:pt x="7" y="137"/>
                  </a:lnTo>
                  <a:lnTo>
                    <a:pt x="0" y="131"/>
                  </a:lnTo>
                  <a:lnTo>
                    <a:pt x="1" y="123"/>
                  </a:lnTo>
                  <a:lnTo>
                    <a:pt x="5" y="116"/>
                  </a:lnTo>
                  <a:lnTo>
                    <a:pt x="8" y="109"/>
                  </a:lnTo>
                  <a:lnTo>
                    <a:pt x="14" y="102"/>
                  </a:lnTo>
                  <a:lnTo>
                    <a:pt x="20" y="97"/>
                  </a:lnTo>
                  <a:lnTo>
                    <a:pt x="27" y="91"/>
                  </a:lnTo>
                  <a:lnTo>
                    <a:pt x="35" y="85"/>
                  </a:lnTo>
                  <a:lnTo>
                    <a:pt x="42" y="81"/>
                  </a:lnTo>
                  <a:lnTo>
                    <a:pt x="52" y="76"/>
                  </a:lnTo>
                  <a:lnTo>
                    <a:pt x="66" y="69"/>
                  </a:lnTo>
                  <a:lnTo>
                    <a:pt x="82" y="62"/>
                  </a:lnTo>
                  <a:lnTo>
                    <a:pt x="100" y="54"/>
                  </a:lnTo>
                  <a:lnTo>
                    <a:pt x="116" y="47"/>
                  </a:lnTo>
                  <a:lnTo>
                    <a:pt x="131" y="40"/>
                  </a:lnTo>
                  <a:lnTo>
                    <a:pt x="142" y="36"/>
                  </a:lnTo>
                  <a:lnTo>
                    <a:pt x="148" y="32"/>
                  </a:lnTo>
                  <a:lnTo>
                    <a:pt x="151" y="30"/>
                  </a:lnTo>
                  <a:lnTo>
                    <a:pt x="158" y="25"/>
                  </a:lnTo>
                  <a:lnTo>
                    <a:pt x="166" y="21"/>
                  </a:lnTo>
                  <a:lnTo>
                    <a:pt x="174" y="15"/>
                  </a:lnTo>
                  <a:lnTo>
                    <a:pt x="183" y="9"/>
                  </a:lnTo>
                  <a:lnTo>
                    <a:pt x="190" y="4"/>
                  </a:lnTo>
                  <a:lnTo>
                    <a:pt x="196" y="1"/>
                  </a:lnTo>
                  <a:lnTo>
                    <a:pt x="199" y="0"/>
                  </a:lnTo>
                  <a:lnTo>
                    <a:pt x="199" y="234"/>
                  </a:lnTo>
                  <a:close/>
                </a:path>
              </a:pathLst>
            </a:custGeom>
            <a:solidFill>
              <a:srgbClr val="C6EFBC"/>
            </a:solidFill>
            <a:ln w="9525">
              <a:noFill/>
              <a:round/>
              <a:headEnd/>
              <a:tailEnd/>
            </a:ln>
          </p:spPr>
          <p:txBody>
            <a:bodyPr/>
            <a:lstStyle/>
            <a:p>
              <a:endParaRPr lang="en-US">
                <a:latin typeface="Arial" charset="0"/>
              </a:endParaRPr>
            </a:p>
          </p:txBody>
        </p:sp>
        <p:sp>
          <p:nvSpPr>
            <p:cNvPr id="8457" name="Freeform 310"/>
            <p:cNvSpPr>
              <a:spLocks/>
            </p:cNvSpPr>
            <p:nvPr/>
          </p:nvSpPr>
          <p:spPr bwMode="auto">
            <a:xfrm>
              <a:off x="3634" y="2159"/>
              <a:ext cx="176" cy="267"/>
            </a:xfrm>
            <a:custGeom>
              <a:avLst/>
              <a:gdLst>
                <a:gd name="T0" fmla="*/ 40 w 176"/>
                <a:gd name="T1" fmla="*/ 33 h 267"/>
                <a:gd name="T2" fmla="*/ 46 w 176"/>
                <a:gd name="T3" fmla="*/ 81 h 267"/>
                <a:gd name="T4" fmla="*/ 28 w 176"/>
                <a:gd name="T5" fmla="*/ 129 h 267"/>
                <a:gd name="T6" fmla="*/ 25 w 176"/>
                <a:gd name="T7" fmla="*/ 267 h 267"/>
                <a:gd name="T8" fmla="*/ 176 w 176"/>
                <a:gd name="T9" fmla="*/ 229 h 267"/>
                <a:gd name="T10" fmla="*/ 109 w 176"/>
                <a:gd name="T11" fmla="*/ 33 h 267"/>
                <a:gd name="T12" fmla="*/ 40 w 176"/>
                <a:gd name="T13" fmla="*/ 33 h 267"/>
                <a:gd name="T14" fmla="*/ 0 60000 65536"/>
                <a:gd name="T15" fmla="*/ 0 60000 65536"/>
                <a:gd name="T16" fmla="*/ 0 60000 65536"/>
                <a:gd name="T17" fmla="*/ 0 60000 65536"/>
                <a:gd name="T18" fmla="*/ 0 60000 65536"/>
                <a:gd name="T19" fmla="*/ 0 60000 65536"/>
                <a:gd name="T20" fmla="*/ 0 60000 65536"/>
                <a:gd name="T21" fmla="*/ 0 w 176"/>
                <a:gd name="T22" fmla="*/ 0 h 267"/>
                <a:gd name="T23" fmla="*/ 176 w 176"/>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267">
                  <a:moveTo>
                    <a:pt x="40" y="33"/>
                  </a:moveTo>
                  <a:cubicBezTo>
                    <a:pt x="29" y="41"/>
                    <a:pt x="48" y="65"/>
                    <a:pt x="46" y="81"/>
                  </a:cubicBezTo>
                  <a:cubicBezTo>
                    <a:pt x="44" y="97"/>
                    <a:pt x="31" y="98"/>
                    <a:pt x="28" y="129"/>
                  </a:cubicBezTo>
                  <a:cubicBezTo>
                    <a:pt x="25" y="160"/>
                    <a:pt x="0" y="250"/>
                    <a:pt x="25" y="267"/>
                  </a:cubicBezTo>
                  <a:cubicBezTo>
                    <a:pt x="76" y="243"/>
                    <a:pt x="131" y="253"/>
                    <a:pt x="176" y="229"/>
                  </a:cubicBezTo>
                  <a:cubicBezTo>
                    <a:pt x="164" y="172"/>
                    <a:pt x="132" y="66"/>
                    <a:pt x="109" y="33"/>
                  </a:cubicBezTo>
                  <a:cubicBezTo>
                    <a:pt x="86" y="0"/>
                    <a:pt x="51" y="25"/>
                    <a:pt x="40" y="33"/>
                  </a:cubicBezTo>
                  <a:close/>
                </a:path>
              </a:pathLst>
            </a:custGeom>
            <a:solidFill>
              <a:srgbClr val="CC998C"/>
            </a:solidFill>
            <a:ln w="3175">
              <a:noFill/>
              <a:round/>
              <a:headEnd/>
              <a:tailEnd/>
            </a:ln>
          </p:spPr>
          <p:txBody>
            <a:bodyPr/>
            <a:lstStyle/>
            <a:p>
              <a:endParaRPr lang="en-US">
                <a:latin typeface="Arial" charset="0"/>
              </a:endParaRPr>
            </a:p>
          </p:txBody>
        </p:sp>
        <p:sp>
          <p:nvSpPr>
            <p:cNvPr id="8458" name="Freeform 311"/>
            <p:cNvSpPr>
              <a:spLocks/>
            </p:cNvSpPr>
            <p:nvPr/>
          </p:nvSpPr>
          <p:spPr bwMode="auto">
            <a:xfrm>
              <a:off x="3686" y="2378"/>
              <a:ext cx="156" cy="39"/>
            </a:xfrm>
            <a:custGeom>
              <a:avLst/>
              <a:gdLst>
                <a:gd name="T0" fmla="*/ 0 w 156"/>
                <a:gd name="T1" fmla="*/ 39 h 39"/>
                <a:gd name="T2" fmla="*/ 84 w 156"/>
                <a:gd name="T3" fmla="*/ 12 h 39"/>
                <a:gd name="T4" fmla="*/ 132 w 156"/>
                <a:gd name="T5" fmla="*/ 3 h 39"/>
                <a:gd name="T6" fmla="*/ 156 w 156"/>
                <a:gd name="T7" fmla="*/ 33 h 39"/>
                <a:gd name="T8" fmla="*/ 0 60000 65536"/>
                <a:gd name="T9" fmla="*/ 0 60000 65536"/>
                <a:gd name="T10" fmla="*/ 0 60000 65536"/>
                <a:gd name="T11" fmla="*/ 0 60000 65536"/>
                <a:gd name="T12" fmla="*/ 0 w 156"/>
                <a:gd name="T13" fmla="*/ 0 h 39"/>
                <a:gd name="T14" fmla="*/ 156 w 156"/>
                <a:gd name="T15" fmla="*/ 39 h 39"/>
              </a:gdLst>
              <a:ahLst/>
              <a:cxnLst>
                <a:cxn ang="T8">
                  <a:pos x="T0" y="T1"/>
                </a:cxn>
                <a:cxn ang="T9">
                  <a:pos x="T2" y="T3"/>
                </a:cxn>
                <a:cxn ang="T10">
                  <a:pos x="T4" y="T5"/>
                </a:cxn>
                <a:cxn ang="T11">
                  <a:pos x="T6" y="T7"/>
                </a:cxn>
              </a:cxnLst>
              <a:rect l="T12" t="T13" r="T14" b="T15"/>
              <a:pathLst>
                <a:path w="156" h="39">
                  <a:moveTo>
                    <a:pt x="0" y="39"/>
                  </a:moveTo>
                  <a:cubicBezTo>
                    <a:pt x="14" y="34"/>
                    <a:pt x="62" y="18"/>
                    <a:pt x="84" y="12"/>
                  </a:cubicBezTo>
                  <a:cubicBezTo>
                    <a:pt x="106" y="6"/>
                    <a:pt x="120" y="0"/>
                    <a:pt x="132" y="3"/>
                  </a:cubicBezTo>
                  <a:cubicBezTo>
                    <a:pt x="144" y="6"/>
                    <a:pt x="151" y="27"/>
                    <a:pt x="156" y="33"/>
                  </a:cubicBezTo>
                </a:path>
              </a:pathLst>
            </a:custGeom>
            <a:solidFill>
              <a:schemeClr val="bg1"/>
            </a:solidFill>
            <a:ln w="3175">
              <a:solidFill>
                <a:schemeClr val="tx1"/>
              </a:solidFill>
              <a:round/>
              <a:headEnd/>
              <a:tailEnd/>
            </a:ln>
          </p:spPr>
          <p:txBody>
            <a:bodyPr/>
            <a:lstStyle/>
            <a:p>
              <a:endParaRPr lang="en-US">
                <a:latin typeface="Arial" charset="0"/>
              </a:endParaRPr>
            </a:p>
          </p:txBody>
        </p:sp>
        <p:sp>
          <p:nvSpPr>
            <p:cNvPr id="8459" name="Freeform 312"/>
            <p:cNvSpPr>
              <a:spLocks/>
            </p:cNvSpPr>
            <p:nvPr/>
          </p:nvSpPr>
          <p:spPr bwMode="auto">
            <a:xfrm>
              <a:off x="3657" y="1934"/>
              <a:ext cx="219" cy="425"/>
            </a:xfrm>
            <a:custGeom>
              <a:avLst/>
              <a:gdLst>
                <a:gd name="T0" fmla="*/ 4 w 219"/>
                <a:gd name="T1" fmla="*/ 29 h 425"/>
                <a:gd name="T2" fmla="*/ 151 w 219"/>
                <a:gd name="T3" fmla="*/ 59 h 425"/>
                <a:gd name="T4" fmla="*/ 212 w 219"/>
                <a:gd name="T5" fmla="*/ 204 h 425"/>
                <a:gd name="T6" fmla="*/ 195 w 219"/>
                <a:gd name="T7" fmla="*/ 358 h 425"/>
                <a:gd name="T8" fmla="*/ 152 w 219"/>
                <a:gd name="T9" fmla="*/ 408 h 425"/>
                <a:gd name="T10" fmla="*/ 33 w 219"/>
                <a:gd name="T11" fmla="*/ 406 h 425"/>
                <a:gd name="T12" fmla="*/ 32 w 219"/>
                <a:gd name="T13" fmla="*/ 291 h 425"/>
                <a:gd name="T14" fmla="*/ 5 w 219"/>
                <a:gd name="T15" fmla="*/ 243 h 425"/>
                <a:gd name="T16" fmla="*/ 4 w 219"/>
                <a:gd name="T17" fmla="*/ 29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425"/>
                <a:gd name="T29" fmla="*/ 219 w 219"/>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425">
                  <a:moveTo>
                    <a:pt x="4" y="29"/>
                  </a:moveTo>
                  <a:cubicBezTo>
                    <a:pt x="27" y="0"/>
                    <a:pt x="116" y="30"/>
                    <a:pt x="151" y="59"/>
                  </a:cubicBezTo>
                  <a:cubicBezTo>
                    <a:pt x="186" y="88"/>
                    <a:pt x="205" y="154"/>
                    <a:pt x="212" y="204"/>
                  </a:cubicBezTo>
                  <a:cubicBezTo>
                    <a:pt x="219" y="254"/>
                    <a:pt x="205" y="324"/>
                    <a:pt x="195" y="358"/>
                  </a:cubicBezTo>
                  <a:cubicBezTo>
                    <a:pt x="185" y="392"/>
                    <a:pt x="179" y="400"/>
                    <a:pt x="152" y="408"/>
                  </a:cubicBezTo>
                  <a:cubicBezTo>
                    <a:pt x="125" y="416"/>
                    <a:pt x="53" y="425"/>
                    <a:pt x="33" y="406"/>
                  </a:cubicBezTo>
                  <a:cubicBezTo>
                    <a:pt x="15" y="387"/>
                    <a:pt x="37" y="318"/>
                    <a:pt x="32" y="291"/>
                  </a:cubicBezTo>
                  <a:cubicBezTo>
                    <a:pt x="27" y="264"/>
                    <a:pt x="10" y="287"/>
                    <a:pt x="5" y="243"/>
                  </a:cubicBezTo>
                  <a:cubicBezTo>
                    <a:pt x="0" y="199"/>
                    <a:pt x="4" y="74"/>
                    <a:pt x="4" y="29"/>
                  </a:cubicBezTo>
                  <a:close/>
                </a:path>
              </a:pathLst>
            </a:custGeom>
            <a:solidFill>
              <a:schemeClr val="tx2"/>
            </a:solidFill>
            <a:ln w="3175">
              <a:solidFill>
                <a:schemeClr val="tx1"/>
              </a:solidFill>
              <a:round/>
              <a:headEnd/>
              <a:tailEnd/>
            </a:ln>
          </p:spPr>
          <p:txBody>
            <a:bodyPr/>
            <a:lstStyle/>
            <a:p>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6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2794"/>
                                        </p:tgtEl>
                                        <p:attrNameLst>
                                          <p:attrName>style.visibility</p:attrName>
                                        </p:attrNameLst>
                                      </p:cBhvr>
                                      <p:to>
                                        <p:strVal val="visible"/>
                                      </p:to>
                                    </p:set>
                                    <p:animEffect transition="in" filter="wipe(left)">
                                      <p:cBhvr>
                                        <p:cTn id="10" dur="500"/>
                                        <p:tgtEl>
                                          <p:spTgt spid="2027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2793"/>
                                        </p:tgtEl>
                                        <p:attrNameLst>
                                          <p:attrName>style.visibility</p:attrName>
                                        </p:attrNameLst>
                                      </p:cBhvr>
                                      <p:to>
                                        <p:strVal val="visible"/>
                                      </p:to>
                                    </p:set>
                                    <p:animEffect transition="in" filter="wipe(left)">
                                      <p:cBhvr>
                                        <p:cTn id="14" dur="500"/>
                                        <p:tgtEl>
                                          <p:spTgt spid="20279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02818"/>
                                        </p:tgtEl>
                                        <p:attrNameLst>
                                          <p:attrName>style.visibility</p:attrName>
                                        </p:attrNameLst>
                                      </p:cBhvr>
                                      <p:to>
                                        <p:strVal val="visible"/>
                                      </p:to>
                                    </p:set>
                                    <p:animEffect transition="in" filter="wipe(left)">
                                      <p:cBhvr>
                                        <p:cTn id="18" dur="500"/>
                                        <p:tgtEl>
                                          <p:spTgt spid="20281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2819"/>
                                        </p:tgtEl>
                                        <p:attrNameLst>
                                          <p:attrName>style.visibility</p:attrName>
                                        </p:attrNameLst>
                                      </p:cBhvr>
                                      <p:to>
                                        <p:strVal val="visible"/>
                                      </p:to>
                                    </p:set>
                                    <p:animEffect transition="in" filter="wipe(left)">
                                      <p:cBhvr>
                                        <p:cTn id="22" dur="500"/>
                                        <p:tgtEl>
                                          <p:spTgt spid="2028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 0.0 L 0.01666 -0.01111 " pathEditMode="relative" ptsTypes="AA">
                                      <p:cBhvr>
                                        <p:cTn id="32" dur="2000" fill="hold"/>
                                        <p:tgtEl>
                                          <p:spTgt spid="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 0.0 L 0.01666 -0.01111 " pathEditMode="relative" ptsTypes="AA">
                                      <p:cBhvr>
                                        <p:cTn id="34" dur="2000" fill="hold"/>
                                        <p:tgtEl>
                                          <p:spTgt spid="6"/>
                                        </p:tgtEl>
                                        <p:attrNameLst>
                                          <p:attrName>ppt_x</p:attrName>
                                          <p:attrName>ppt_y</p:attrName>
                                        </p:attrNameLst>
                                      </p:cBhvr>
                                    </p:animMotion>
                                  </p:childTnLst>
                                </p:cTn>
                              </p:par>
                              <p:par>
                                <p:cTn id="35" presetID="1" presetClass="exit" presetSubtype="0" fill="hold" grpId="1" nodeType="withEffect">
                                  <p:stCondLst>
                                    <p:cond delay="0"/>
                                  </p:stCondLst>
                                  <p:childTnLst>
                                    <p:set>
                                      <p:cBhvr>
                                        <p:cTn id="36" dur="1" fill="hold">
                                          <p:stCondLst>
                                            <p:cond delay="0"/>
                                          </p:stCondLst>
                                        </p:cTn>
                                        <p:tgtEl>
                                          <p:spTgt spid="2028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28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3" grpId="0" animBg="1"/>
      <p:bldP spid="202793" grpId="0" animBg="1"/>
      <p:bldP spid="202794" grpId="0" animBg="1"/>
      <p:bldP spid="202818" grpId="0" animBg="1"/>
      <p:bldP spid="202818" grpId="1" animBg="1"/>
      <p:bldP spid="202819" grpId="0" animBg="1"/>
      <p:bldP spid="2028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427538" y="620713"/>
            <a:ext cx="3384550" cy="60960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000" b="1" i="1">
                <a:solidFill>
                  <a:srgbClr val="FF0000"/>
                </a:solidFill>
                <a:latin typeface="Times New Roman" pitchFamily="18" charset="0"/>
                <a:cs typeface="Times New Roman" pitchFamily="18" charset="0"/>
              </a:rPr>
              <a:t>đường thẳng</a:t>
            </a:r>
          </a:p>
        </p:txBody>
      </p:sp>
      <p:sp>
        <p:nvSpPr>
          <p:cNvPr id="2" name="Rectangle 1"/>
          <p:cNvSpPr>
            <a:spLocks noChangeArrowheads="1"/>
          </p:cNvSpPr>
          <p:nvPr/>
        </p:nvSpPr>
        <p:spPr bwMode="auto">
          <a:xfrm>
            <a:off x="-19050" y="0"/>
            <a:ext cx="9163050" cy="1312863"/>
          </a:xfrm>
          <a:prstGeom prst="rect">
            <a:avLst/>
          </a:prstGeom>
          <a:noFill/>
          <a:ln w="9525">
            <a:noFill/>
            <a:miter lim="800000"/>
            <a:headEnd/>
            <a:tailEnd/>
          </a:ln>
        </p:spPr>
        <p:txBody>
          <a:bodyPr>
            <a:spAutoFit/>
          </a:bodyPr>
          <a:lstStyle/>
          <a:p>
            <a:pPr>
              <a:buFont typeface="Wingdings 2" pitchFamily="18" charset="2"/>
              <a:buChar char="ô"/>
            </a:pPr>
            <a:r>
              <a:rPr lang="en-US" sz="4000" dirty="0">
                <a:latin typeface="Times New Roman" pitchFamily="18" charset="0"/>
                <a:cs typeface="Times New Roman" pitchFamily="18" charset="0"/>
              </a:rPr>
              <a:t> </a:t>
            </a:r>
            <a:r>
              <a:rPr lang="en-US" sz="4000" i="1" u="sng" dirty="0" err="1">
                <a:latin typeface="Times New Roman" pitchFamily="18" charset="0"/>
                <a:cs typeface="Times New Roman" pitchFamily="18" charset="0"/>
              </a:rPr>
              <a:t>Kết</a:t>
            </a:r>
            <a:r>
              <a:rPr lang="en-US" sz="4000" i="1" u="sng" dirty="0">
                <a:latin typeface="Times New Roman" pitchFamily="18" charset="0"/>
                <a:cs typeface="Times New Roman" pitchFamily="18" charset="0"/>
              </a:rPr>
              <a:t> </a:t>
            </a:r>
            <a:r>
              <a:rPr lang="en-US" sz="4000" i="1" u="sng" dirty="0" err="1">
                <a:latin typeface="Times New Roman" pitchFamily="18" charset="0"/>
                <a:cs typeface="Times New Roman" pitchFamily="18" charset="0"/>
              </a:rPr>
              <a:t>Luận</a:t>
            </a:r>
            <a:r>
              <a:rPr lang="en-US" sz="4000" i="1" u="sng" dirty="0">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p>
        </p:txBody>
      </p:sp>
      <p:sp>
        <p:nvSpPr>
          <p:cNvPr id="3" name="Rectangle 2"/>
          <p:cNvSpPr>
            <a:spLocks noChangeArrowheads="1"/>
          </p:cNvSpPr>
          <p:nvPr/>
        </p:nvSpPr>
        <p:spPr bwMode="auto">
          <a:xfrm>
            <a:off x="0" y="1414463"/>
            <a:ext cx="9144000" cy="2528887"/>
          </a:xfrm>
          <a:prstGeom prst="rect">
            <a:avLst/>
          </a:prstGeom>
          <a:noFill/>
          <a:ln w="9525">
            <a:noFill/>
            <a:miter lim="800000"/>
            <a:headEnd/>
            <a:tailEnd/>
          </a:ln>
        </p:spPr>
        <p:txBody>
          <a:bodyPr>
            <a:spAutoFit/>
          </a:bodyPr>
          <a:lstStyle/>
          <a:p>
            <a:pPr algn="just">
              <a:spcBef>
                <a:spcPct val="20000"/>
              </a:spcBef>
              <a:buFont typeface="Wingdings 2" pitchFamily="18" charset="2"/>
              <a:buChar char="?"/>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cũng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suốt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nhau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thủy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Vì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biểu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endParaRPr lang="en-US" sz="4000" dirty="0">
              <a:latin typeface="Times New Roman" pitchFamily="18" charset="0"/>
              <a:cs typeface="Times New Roman" pitchFamily="18" charset="0"/>
            </a:endParaRPr>
          </a:p>
        </p:txBody>
      </p:sp>
      <p:sp>
        <p:nvSpPr>
          <p:cNvPr id="4" name="Rectangle 3"/>
          <p:cNvSpPr>
            <a:spLocks noChangeArrowheads="1"/>
          </p:cNvSpPr>
          <p:nvPr/>
        </p:nvSpPr>
        <p:spPr bwMode="auto">
          <a:xfrm>
            <a:off x="118429" y="4114800"/>
            <a:ext cx="8568371" cy="707886"/>
          </a:xfrm>
          <a:prstGeom prst="rect">
            <a:avLst/>
          </a:prstGeom>
          <a:noFill/>
          <a:ln w="9525">
            <a:noFill/>
            <a:miter lim="800000"/>
            <a:headEnd/>
            <a:tailEnd/>
          </a:ln>
        </p:spPr>
        <p:txBody>
          <a:bodyPr wrap="none">
            <a:spAutoFit/>
          </a:bodyPr>
          <a:lstStyle/>
          <a:p>
            <a:pPr algn="just">
              <a:spcBef>
                <a:spcPct val="20000"/>
              </a:spcBef>
            </a:pPr>
            <a:r>
              <a:rPr lang="en-US" sz="4000" b="1" i="1" dirty="0" smtClean="0">
                <a:latin typeface="Times New Roman" pitchFamily="18" charset="0"/>
                <a:cs typeface="Times New Roman" pitchFamily="18" charset="0"/>
              </a:rPr>
              <a:t>3. </a:t>
            </a:r>
            <a:r>
              <a:rPr lang="en-US" sz="4000" b="1" i="1" dirty="0" err="1" smtClean="0">
                <a:latin typeface="Times New Roman" pitchFamily="18" charset="0"/>
                <a:cs typeface="Times New Roman" pitchFamily="18" charset="0"/>
              </a:rPr>
              <a:t>Định</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luật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truyền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thẳng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ánh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sáng</a:t>
            </a:r>
            <a:endParaRPr lang="en-US" sz="4000" b="1" i="1" dirty="0">
              <a:latin typeface="Times New Roman" pitchFamily="18" charset="0"/>
              <a:cs typeface="Times New Roman" pitchFamily="18" charset="0"/>
            </a:endParaRPr>
          </a:p>
        </p:txBody>
      </p:sp>
      <p:sp>
        <p:nvSpPr>
          <p:cNvPr id="5" name="Rectangle 4"/>
          <p:cNvSpPr>
            <a:spLocks noChangeArrowheads="1"/>
          </p:cNvSpPr>
          <p:nvPr/>
        </p:nvSpPr>
        <p:spPr bwMode="auto">
          <a:xfrm>
            <a:off x="76200" y="4876800"/>
            <a:ext cx="9144000" cy="1311275"/>
          </a:xfrm>
          <a:prstGeom prst="rect">
            <a:avLst/>
          </a:prstGeom>
          <a:noFill/>
          <a:ln w="9525">
            <a:noFill/>
            <a:miter lim="800000"/>
            <a:headEnd/>
            <a:tailEnd/>
          </a:ln>
        </p:spPr>
        <p:txBody>
          <a:bodyPr>
            <a:spAutoFit/>
          </a:bodyPr>
          <a:lstStyle/>
          <a:p>
            <a:pPr>
              <a:spcBef>
                <a:spcPct val="20000"/>
              </a:spcBef>
              <a:buFont typeface="Wingdings 2" pitchFamily="18" charset="2"/>
              <a:buNone/>
            </a:pPr>
            <a:r>
              <a:rPr lang="en-US" sz="4000" i="1" dirty="0" err="1">
                <a:latin typeface="Times New Roman" pitchFamily="18" charset="0"/>
                <a:cs typeface="Times New Roman" pitchFamily="18" charset="0"/>
              </a:rPr>
              <a:t>Trong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môi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trường</a:t>
            </a:r>
            <a:r>
              <a:rPr lang="en-US" sz="4000" i="1" dirty="0">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trong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suốt</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và</a:t>
            </a:r>
            <a:r>
              <a:rPr lang="en-US" sz="4000" i="1" dirty="0">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đồng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tính</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ánh</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sáng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truyền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theo</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đường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thẳng</a:t>
            </a:r>
            <a:r>
              <a:rPr lang="en-US" sz="4000" i="1" dirty="0">
                <a:latin typeface="Times New Roman" pitchFamily="18" charset="0"/>
                <a:cs typeface="Times New Roman" pitchFamily="18" charset="0"/>
              </a:rPr>
              <a:t>.</a:t>
            </a:r>
          </a:p>
        </p:txBody>
      </p:sp>
      <p:pic>
        <p:nvPicPr>
          <p:cNvPr id="57366" name="Picture 22" descr="Book-09"/>
          <p:cNvPicPr>
            <a:picLocks noChangeAspect="1" noChangeArrowheads="1" noCrop="1"/>
          </p:cNvPicPr>
          <p:nvPr/>
        </p:nvPicPr>
        <p:blipFill>
          <a:blip r:embed="rId4"/>
          <a:srcRect/>
          <a:stretch>
            <a:fillRect/>
          </a:stretch>
        </p:blipFill>
        <p:spPr bwMode="auto">
          <a:xfrm>
            <a:off x="7812088" y="5805488"/>
            <a:ext cx="1331912" cy="1052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5" presetClass="entr" presetSubtype="10" fill="hold" nodeType="withEffect">
                                  <p:stCondLst>
                                    <p:cond delay="0"/>
                                  </p:stCondLst>
                                  <p:childTnLst>
                                    <p:set>
                                      <p:cBhvr>
                                        <p:cTn id="34" dur="1" fill="hold">
                                          <p:stCondLst>
                                            <p:cond delay="0"/>
                                          </p:stCondLst>
                                        </p:cTn>
                                        <p:tgtEl>
                                          <p:spTgt spid="57366"/>
                                        </p:tgtEl>
                                        <p:attrNameLst>
                                          <p:attrName>style.visibility</p:attrName>
                                        </p:attrNameLst>
                                      </p:cBhvr>
                                      <p:to>
                                        <p:strVal val="visible"/>
                                      </p:to>
                                    </p:set>
                                    <p:animEffect transition="in" filter="checkerboard(across)">
                                      <p:cBhvr>
                                        <p:cTn id="35" dur="500"/>
                                        <p:tgtEl>
                                          <p:spTgt spid="57366"/>
                                        </p:tgtEl>
                                      </p:cBhvr>
                                    </p:animEffect>
                                  </p:childTnLst>
                                  <p:subTnLst>
                                    <p:audio>
                                      <p:cMediaNode>
                                        <p:cTn display="0" masterRel="sameClick">
                                          <p:stCondLst>
                                            <p:cond evt="begin" delay="0">
                                              <p:tn val="3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1273</Words>
  <Application>Microsoft Office PowerPoint</Application>
  <PresentationFormat>On-screen Show (4:3)</PresentationFormat>
  <Paragraphs>174</Paragraphs>
  <Slides>32</Slides>
  <Notes>14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Office Theme</vt:lpstr>
      <vt:lpstr>Slide 1</vt:lpstr>
      <vt:lpstr> </vt:lpstr>
      <vt:lpstr>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 </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ThienIT</cp:lastModifiedBy>
  <cp:revision>49</cp:revision>
  <dcterms:created xsi:type="dcterms:W3CDTF">2020-09-06T13:04:14Z</dcterms:created>
  <dcterms:modified xsi:type="dcterms:W3CDTF">2020-09-20T14:49:17Z</dcterms:modified>
</cp:coreProperties>
</file>